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8.jpg" ContentType="image/jpg"/>
  <Override PartName="/ppt/media/image29.jpg" ContentType="image/jpg"/>
  <Override PartName="/ppt/media/image30.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752" r:id="rId2"/>
    <p:sldId id="685" r:id="rId3"/>
    <p:sldId id="646" r:id="rId4"/>
    <p:sldId id="759" r:id="rId5"/>
    <p:sldId id="760" r:id="rId6"/>
    <p:sldId id="761" r:id="rId7"/>
    <p:sldId id="645" r:id="rId8"/>
    <p:sldId id="697" r:id="rId9"/>
    <p:sldId id="698" r:id="rId10"/>
    <p:sldId id="699" r:id="rId11"/>
    <p:sldId id="730" r:id="rId12"/>
    <p:sldId id="732" r:id="rId13"/>
    <p:sldId id="655" r:id="rId14"/>
    <p:sldId id="661" r:id="rId15"/>
    <p:sldId id="700" r:id="rId16"/>
    <p:sldId id="711" r:id="rId17"/>
    <p:sldId id="701" r:id="rId18"/>
    <p:sldId id="712" r:id="rId19"/>
    <p:sldId id="741" r:id="rId20"/>
    <p:sldId id="717" r:id="rId21"/>
    <p:sldId id="756" r:id="rId22"/>
    <p:sldId id="754" r:id="rId23"/>
    <p:sldId id="755" r:id="rId24"/>
    <p:sldId id="753" r:id="rId25"/>
    <p:sldId id="550" r:id="rId26"/>
    <p:sldId id="529" r:id="rId27"/>
    <p:sldId id="587" r:id="rId28"/>
    <p:sldId id="601" r:id="rId29"/>
    <p:sldId id="702" r:id="rId30"/>
    <p:sldId id="703" r:id="rId31"/>
    <p:sldId id="704" r:id="rId32"/>
    <p:sldId id="705" r:id="rId33"/>
    <p:sldId id="714" r:id="rId34"/>
    <p:sldId id="715" r:id="rId35"/>
    <p:sldId id="624" r:id="rId36"/>
    <p:sldId id="533" r:id="rId37"/>
    <p:sldId id="695" r:id="rId38"/>
    <p:sldId id="534" r:id="rId39"/>
    <p:sldId id="707" r:id="rId40"/>
    <p:sldId id="726" r:id="rId41"/>
    <p:sldId id="511" r:id="rId42"/>
    <p:sldId id="636" r:id="rId43"/>
    <p:sldId id="575" r:id="rId44"/>
    <p:sldId id="623" r:id="rId45"/>
    <p:sldId id="631" r:id="rId46"/>
    <p:sldId id="630" r:id="rId47"/>
    <p:sldId id="538" r:id="rId48"/>
    <p:sldId id="692" r:id="rId49"/>
    <p:sldId id="691" r:id="rId50"/>
    <p:sldId id="729" r:id="rId51"/>
    <p:sldId id="747" r:id="rId52"/>
    <p:sldId id="749" r:id="rId53"/>
    <p:sldId id="742" r:id="rId54"/>
    <p:sldId id="647" r:id="rId55"/>
    <p:sldId id="750" r:id="rId56"/>
    <p:sldId id="743" r:id="rId57"/>
    <p:sldId id="744" r:id="rId58"/>
    <p:sldId id="745" r:id="rId59"/>
    <p:sldId id="746" r:id="rId60"/>
    <p:sldId id="686" r:id="rId61"/>
    <p:sldId id="687" r:id="rId62"/>
    <p:sldId id="748" r:id="rId63"/>
    <p:sldId id="751" r:id="rId64"/>
    <p:sldId id="638" r:id="rId65"/>
    <p:sldId id="721" r:id="rId66"/>
    <p:sldId id="757" r:id="rId67"/>
    <p:sldId id="758" r:id="rId68"/>
    <p:sldId id="762" r:id="rId69"/>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6600"/>
    <a:srgbClr val="FF0000"/>
    <a:srgbClr val="FF3300"/>
    <a:srgbClr val="33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88673" autoAdjust="0"/>
  </p:normalViewPr>
  <p:slideViewPr>
    <p:cSldViewPr>
      <p:cViewPr varScale="1">
        <p:scale>
          <a:sx n="79" d="100"/>
          <a:sy n="79" d="100"/>
        </p:scale>
        <p:origin x="1020" y="4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03427"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03429"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3430"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03431"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CEF5ABA6-621B-4B8F-A9DA-FC881987786D}" type="slidenum">
              <a:rPr lang="en-US"/>
              <a:pPr>
                <a:defRPr/>
              </a:pPr>
              <a:t>‹#›</a:t>
            </a:fld>
            <a:endParaRPr lang="en-US"/>
          </a:p>
        </p:txBody>
      </p:sp>
    </p:spTree>
    <p:extLst>
      <p:ext uri="{BB962C8B-B14F-4D97-AF65-F5344CB8AC3E}">
        <p14:creationId xmlns:p14="http://schemas.microsoft.com/office/powerpoint/2010/main" val="1654428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sciencedirect.com.proxy.ub.umu.se/science/article/pii/S0269749116303359#bib36"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sciencedirect.com.proxy.ub.umu.se/science/article/pii/S0269749116303359#bib41"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en.wikipedia.org/wiki/Insolation"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en.wikipedia.org/wiki/Terawatt" TargetMode="External"/><Relationship Id="rId4" Type="http://schemas.openxmlformats.org/officeDocument/2006/relationships/hyperlink" Target="https://en.wikipedia.org/wiki/World_energy_consumption"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ata.giss.nasa.gov/gistemp/"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ubs.giss.nasa.gov/abs/le05800h.html"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ta.giss.nasa.gov/gistemp/"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ubs.giss.nasa.gov/abs/le05800h.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title</a:t>
            </a:r>
            <a:r>
              <a:rPr lang="en-US" baseline="0" dirty="0" smtClean="0"/>
              <a:t> slide</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a:t>
            </a:fld>
            <a:endParaRPr lang="en-US"/>
          </a:p>
        </p:txBody>
      </p:sp>
    </p:spTree>
    <p:extLst>
      <p:ext uri="{BB962C8B-B14F-4D97-AF65-F5344CB8AC3E}">
        <p14:creationId xmlns:p14="http://schemas.microsoft.com/office/powerpoint/2010/main" val="2894225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Yang, Z., E. Hanna, T. V. Callaghan, and C. </a:t>
            </a:r>
            <a:r>
              <a:rPr lang="en-GB" dirty="0" err="1" smtClean="0"/>
              <a:t>Jonasson</a:t>
            </a:r>
            <a:r>
              <a:rPr lang="en-GB" dirty="0" smtClean="0"/>
              <a:t>. 2012. How can meteorological observations and microclimate simulations improve understanding of 1913–2010 climate change around Abisko, Swedish Lapland? Meteorological Applications 19:454–463.</a:t>
            </a:r>
          </a:p>
          <a:p>
            <a:endParaRPr lang="en-GB" dirty="0" smtClean="0"/>
          </a:p>
          <a:p>
            <a:r>
              <a:rPr lang="en-GB" dirty="0" smtClean="0"/>
              <a:t>This figure illustrates that the mean annual temperature</a:t>
            </a:r>
            <a:r>
              <a:rPr lang="en-GB" baseline="0" dirty="0" smtClean="0"/>
              <a:t> was above 0 C primarily around the margins of the lake, but this has expanded upslope into the valleys.</a:t>
            </a:r>
            <a:endParaRPr lang="en-GB"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13</a:t>
            </a:fld>
            <a:endParaRPr lang="en-US"/>
          </a:p>
        </p:txBody>
      </p:sp>
    </p:spTree>
    <p:extLst>
      <p:ext uri="{BB962C8B-B14F-4D97-AF65-F5344CB8AC3E}">
        <p14:creationId xmlns:p14="http://schemas.microsoft.com/office/powerpoint/2010/main" val="590704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Yang, Z., E. Hanna, T. V. Callaghan, and C. </a:t>
            </a:r>
            <a:r>
              <a:rPr lang="en-GB" dirty="0" err="1" smtClean="0"/>
              <a:t>Jonasson</a:t>
            </a:r>
            <a:r>
              <a:rPr lang="en-GB" dirty="0" smtClean="0"/>
              <a:t>. 2012. How can meteorological observations and microclimate simulations improve understanding of 1913–2010 climate change around Abisko, Swedish Lapland? </a:t>
            </a:r>
            <a:r>
              <a:rPr lang="en-GB" smtClean="0"/>
              <a:t>Meteorological Applications 19:454–463.</a:t>
            </a:r>
          </a:p>
          <a:p>
            <a:endParaRPr lang="en-GB" smtClean="0"/>
          </a:p>
          <a:p>
            <a:r>
              <a:rPr lang="en-GB" dirty="0" smtClean="0"/>
              <a:t>This illustrates</a:t>
            </a:r>
            <a:r>
              <a:rPr lang="en-GB" baseline="0" dirty="0" smtClean="0"/>
              <a:t> that the change has primarily occurred outside the summer months.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14</a:t>
            </a:fld>
            <a:endParaRPr lang="en-US"/>
          </a:p>
        </p:txBody>
      </p:sp>
    </p:spTree>
    <p:extLst>
      <p:ext uri="{BB962C8B-B14F-4D97-AF65-F5344CB8AC3E}">
        <p14:creationId xmlns:p14="http://schemas.microsoft.com/office/powerpoint/2010/main" val="383725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Calibri"/>
              </a:rPr>
              <a:t>Data from ANS (2018)</a:t>
            </a:r>
          </a:p>
          <a:p>
            <a:endParaRPr lang="en-US" sz="1200" kern="1200" dirty="0" smtClean="0">
              <a:solidFill>
                <a:schemeClr val="tx1"/>
              </a:solidFill>
              <a:latin typeface="Arial" charset="0"/>
              <a:ea typeface="+mn-ea"/>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err="1" smtClean="0">
                <a:effectLst/>
              </a:rPr>
              <a:t>Körner</a:t>
            </a:r>
            <a:r>
              <a:rPr lang="en-GB" dirty="0" smtClean="0">
                <a:effectLst/>
              </a:rPr>
              <a:t>, C. 2012. Alpine treelines: functional ecology of the global high elevation tree limits. First edition. Springer, Basel.</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15</a:t>
            </a:fld>
            <a:endParaRPr lang="en-US"/>
          </a:p>
        </p:txBody>
      </p:sp>
    </p:spTree>
    <p:extLst>
      <p:ext uri="{BB962C8B-B14F-4D97-AF65-F5344CB8AC3E}">
        <p14:creationId xmlns:p14="http://schemas.microsoft.com/office/powerpoint/2010/main" val="3230009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Treeline shifts</a:t>
            </a:r>
            <a:r>
              <a:rPr lang="en-US" baseline="0" dirty="0" smtClean="0"/>
              <a:t> and shrub zone expansion are driven by warming coupled with relaxed grazing pressure. Warming alone cannot account for the dramatic changes we have seen in the last century in places like Abisko National Park.</a:t>
            </a:r>
          </a:p>
          <a:p>
            <a:endParaRPr lang="en-US" baseline="0" dirty="0" smtClean="0"/>
          </a:p>
          <a:p>
            <a:r>
              <a:rPr lang="en-US" baseline="0" dirty="0" smtClean="0"/>
              <a:t>Photo 21 February 1925 taken by CG </a:t>
            </a:r>
            <a:r>
              <a:rPr lang="en-US" baseline="0" dirty="0" err="1" smtClean="0"/>
              <a:t>Alm</a:t>
            </a:r>
            <a:r>
              <a:rPr lang="en-US" baseline="0" dirty="0" smtClean="0"/>
              <a:t> in Fries (1925)</a:t>
            </a:r>
          </a:p>
          <a:p>
            <a:endParaRPr lang="en-US" baseline="0" dirty="0" smtClean="0"/>
          </a:p>
          <a:p>
            <a:r>
              <a:rPr lang="en-US" baseline="0" dirty="0" err="1" smtClean="0"/>
              <a:t>Thore</a:t>
            </a:r>
            <a:r>
              <a:rPr lang="en-US" baseline="0" dirty="0" smtClean="0"/>
              <a:t> C. E. Fries and others on Nuolja by </a:t>
            </a:r>
            <a:r>
              <a:rPr lang="en-US" baseline="0" dirty="0" err="1" smtClean="0"/>
              <a:t>Okänd</a:t>
            </a:r>
            <a:r>
              <a:rPr lang="en-US" baseline="0" dirty="0" smtClean="0"/>
              <a:t> from </a:t>
            </a:r>
            <a:r>
              <a:rPr lang="en-US" baseline="0" dirty="0" err="1" smtClean="0"/>
              <a:t>Nordiska</a:t>
            </a:r>
            <a:r>
              <a:rPr lang="en-US" baseline="0" dirty="0" smtClean="0"/>
              <a:t> </a:t>
            </a:r>
            <a:r>
              <a:rPr lang="en-US" baseline="0" dirty="0" err="1" smtClean="0"/>
              <a:t>museet</a:t>
            </a:r>
            <a:endParaRPr lang="en-US" baseline="0" dirty="0" smtClean="0"/>
          </a:p>
          <a:p>
            <a:r>
              <a:rPr lang="en-US" baseline="0" dirty="0" smtClean="0"/>
              <a:t>Photo 21 February 2017 taken by Oliver Wright</a:t>
            </a:r>
          </a:p>
          <a:p>
            <a:r>
              <a:rPr lang="en-US" baseline="0" dirty="0" smtClean="0"/>
              <a:t>Photo Summer 1920 taken by CG </a:t>
            </a:r>
            <a:r>
              <a:rPr lang="en-US" baseline="0" dirty="0" err="1" smtClean="0"/>
              <a:t>Alm</a:t>
            </a:r>
            <a:r>
              <a:rPr lang="en-US" baseline="0" dirty="0" smtClean="0"/>
              <a:t> (postcard)</a:t>
            </a:r>
          </a:p>
          <a:p>
            <a:r>
              <a:rPr lang="en-US" baseline="0" dirty="0" smtClean="0"/>
              <a:t>Photo 2017 taken by Anne-Karin Schäfer</a:t>
            </a:r>
          </a:p>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16</a:t>
            </a:fld>
            <a:endParaRPr lang="en-US"/>
          </a:p>
        </p:txBody>
      </p:sp>
    </p:spTree>
    <p:extLst>
      <p:ext uri="{BB962C8B-B14F-4D97-AF65-F5344CB8AC3E}">
        <p14:creationId xmlns:p14="http://schemas.microsoft.com/office/powerpoint/2010/main" val="1513785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kern="1200" dirty="0" smtClean="0">
                <a:solidFill>
                  <a:schemeClr val="tx1"/>
                </a:solidFill>
                <a:effectLst/>
                <a:latin typeface="Arial" charset="0"/>
                <a:ea typeface="+mn-ea"/>
                <a:cs typeface="+mn-cs"/>
              </a:rPr>
              <a:t>compare conditions</a:t>
            </a:r>
            <a:r>
              <a:rPr lang="en-US" sz="1200" kern="1200" baseline="0" dirty="0" smtClean="0">
                <a:solidFill>
                  <a:schemeClr val="tx1"/>
                </a:solidFill>
                <a:effectLst/>
                <a:latin typeface="Arial" charset="0"/>
                <a:ea typeface="+mn-ea"/>
                <a:cs typeface="+mn-cs"/>
              </a:rPr>
              <a:t> across </a:t>
            </a:r>
            <a:r>
              <a:rPr lang="en-US" sz="1200" kern="1200" dirty="0" smtClean="0">
                <a:solidFill>
                  <a:schemeClr val="tx1"/>
                </a:solidFill>
                <a:effectLst/>
                <a:latin typeface="Arial" charset="0"/>
                <a:ea typeface="+mn-ea"/>
                <a:cs typeface="+mn-cs"/>
              </a:rPr>
              <a:t>natural gradients in temperature, precipitation and permafrost conditions (i.e. ‘space for time substitution’)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compare lakes and streams along sharp precipitation (E-W, 300-1100 mm/</a:t>
            </a:r>
            <a:r>
              <a:rPr lang="en-US" sz="1200" kern="1200" dirty="0" err="1" smtClean="0">
                <a:solidFill>
                  <a:schemeClr val="tx1"/>
                </a:solidFill>
                <a:effectLst/>
                <a:latin typeface="Arial" charset="0"/>
                <a:ea typeface="+mn-ea"/>
                <a:cs typeface="+mn-cs"/>
              </a:rPr>
              <a:t>yr</a:t>
            </a:r>
            <a:r>
              <a:rPr lang="en-US" sz="1200" kern="1200" dirty="0" smtClean="0">
                <a:solidFill>
                  <a:schemeClr val="tx1"/>
                </a:solidFill>
                <a:effectLst/>
                <a:latin typeface="Arial" charset="0"/>
                <a:ea typeface="+mn-ea"/>
                <a:cs typeface="+mn-cs"/>
              </a:rPr>
              <a:t>) and temperature (elevation, difference in annual mean air temp around 5°C) gradients in northern Sweden </a:t>
            </a:r>
            <a:endParaRPr lang="en-US" dirty="0" smtClean="0"/>
          </a:p>
          <a:p>
            <a:endParaRPr dirty="0"/>
          </a:p>
        </p:txBody>
      </p:sp>
    </p:spTree>
    <p:extLst>
      <p:ext uri="{BB962C8B-B14F-4D97-AF65-F5344CB8AC3E}">
        <p14:creationId xmlns:p14="http://schemas.microsoft.com/office/powerpoint/2010/main" val="191315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Lakes at high latitudes </a:t>
            </a:r>
            <a:r>
              <a:rPr lang="en-US" sz="1200" i="1" kern="1200" dirty="0" smtClean="0">
                <a:solidFill>
                  <a:schemeClr val="tx1"/>
                </a:solidFill>
                <a:effectLst/>
                <a:latin typeface="Arial" charset="0"/>
                <a:ea typeface="+mn-ea"/>
                <a:cs typeface="+mn-cs"/>
              </a:rPr>
              <a:t>are</a:t>
            </a:r>
            <a:r>
              <a:rPr lang="en-US" sz="1200" kern="1200" dirty="0" smtClean="0">
                <a:solidFill>
                  <a:schemeClr val="tx1"/>
                </a:solidFill>
                <a:effectLst/>
                <a:latin typeface="Arial" charset="0"/>
                <a:ea typeface="+mn-ea"/>
                <a:cs typeface="+mn-cs"/>
              </a:rPr>
              <a:t> important</a:t>
            </a:r>
          </a:p>
          <a:p>
            <a:r>
              <a:rPr lang="en-US" sz="1200" kern="1200" dirty="0" smtClean="0">
                <a:solidFill>
                  <a:schemeClr val="tx1"/>
                </a:solidFill>
                <a:effectLst/>
                <a:latin typeface="Arial" charset="0"/>
                <a:ea typeface="+mn-ea"/>
                <a:cs typeface="+mn-cs"/>
              </a:rPr>
              <a:t>Globally, lakes are concentrated at high latitudes where warming is predicted to be most pronounced</a:t>
            </a:r>
            <a:endParaRPr lang="sv-SE" baseline="0" dirty="0" smtClean="0"/>
          </a:p>
          <a:p>
            <a:r>
              <a:rPr lang="en-US" sz="1200" kern="1200" dirty="0" smtClean="0">
                <a:solidFill>
                  <a:schemeClr val="tx1"/>
                </a:solidFill>
                <a:effectLst/>
                <a:latin typeface="Arial" charset="0"/>
                <a:ea typeface="+mn-ea"/>
                <a:cs typeface="+mn-cs"/>
              </a:rPr>
              <a:t>Northern lakes provide many important ecosystem services, including production of harvestable fish biomass and impacts on the global C cycle through burial of C in sediments and exchange of GHG with the atmosphere.</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These</a:t>
            </a:r>
            <a:r>
              <a:rPr lang="en-US" sz="1200" kern="1200" baseline="0" dirty="0" smtClean="0">
                <a:solidFill>
                  <a:schemeClr val="tx1"/>
                </a:solidFill>
                <a:effectLst/>
                <a:latin typeface="Arial" charset="0"/>
                <a:ea typeface="+mn-ea"/>
                <a:cs typeface="+mn-cs"/>
              </a:rPr>
              <a:t> ecosystem services are regarded highly sensitive to changes in climate conditions</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18</a:t>
            </a:fld>
            <a:endParaRPr lang="en-US"/>
          </a:p>
        </p:txBody>
      </p:sp>
    </p:spTree>
    <p:extLst>
      <p:ext uri="{BB962C8B-B14F-4D97-AF65-F5344CB8AC3E}">
        <p14:creationId xmlns:p14="http://schemas.microsoft.com/office/powerpoint/2010/main" val="881714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Lakes at high latitudes </a:t>
            </a:r>
            <a:r>
              <a:rPr lang="en-US" sz="1200" i="1" kern="1200" dirty="0" smtClean="0">
                <a:solidFill>
                  <a:schemeClr val="tx1"/>
                </a:solidFill>
                <a:effectLst/>
                <a:latin typeface="Arial" charset="0"/>
                <a:ea typeface="+mn-ea"/>
                <a:cs typeface="+mn-cs"/>
              </a:rPr>
              <a:t>are</a:t>
            </a:r>
            <a:r>
              <a:rPr lang="en-US" sz="1200" kern="1200" dirty="0" smtClean="0">
                <a:solidFill>
                  <a:schemeClr val="tx1"/>
                </a:solidFill>
                <a:effectLst/>
                <a:latin typeface="Arial" charset="0"/>
                <a:ea typeface="+mn-ea"/>
                <a:cs typeface="+mn-cs"/>
              </a:rPr>
              <a:t> important</a:t>
            </a:r>
          </a:p>
          <a:p>
            <a:r>
              <a:rPr lang="en-US" sz="1200" kern="1200" dirty="0" smtClean="0">
                <a:solidFill>
                  <a:schemeClr val="tx1"/>
                </a:solidFill>
                <a:effectLst/>
                <a:latin typeface="Arial" charset="0"/>
                <a:ea typeface="+mn-ea"/>
                <a:cs typeface="+mn-cs"/>
              </a:rPr>
              <a:t>Globally, lakes are concentrated at high latitudes where warming is predicted to be most pronounced</a:t>
            </a:r>
            <a:endParaRPr lang="sv-SE" baseline="0" dirty="0" smtClean="0"/>
          </a:p>
          <a:p>
            <a:r>
              <a:rPr lang="en-US" sz="1200" kern="1200" dirty="0" smtClean="0">
                <a:solidFill>
                  <a:schemeClr val="tx1"/>
                </a:solidFill>
                <a:effectLst/>
                <a:latin typeface="Arial" charset="0"/>
                <a:ea typeface="+mn-ea"/>
                <a:cs typeface="+mn-cs"/>
              </a:rPr>
              <a:t>Northern lakes provide many important ecosystem services, including production of harvestable fish biomass and impacts on the global C cycle through burial of C in sediments and exchange of GHG with the atmosphere.</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These</a:t>
            </a:r>
            <a:r>
              <a:rPr lang="en-US" sz="1200" kern="1200" baseline="0" dirty="0" smtClean="0">
                <a:solidFill>
                  <a:schemeClr val="tx1"/>
                </a:solidFill>
                <a:effectLst/>
                <a:latin typeface="Arial" charset="0"/>
                <a:ea typeface="+mn-ea"/>
                <a:cs typeface="+mn-cs"/>
              </a:rPr>
              <a:t> ecosystem services are regarded highly sensitive to changes in climate conditions.</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19</a:t>
            </a:fld>
            <a:endParaRPr lang="en-US"/>
          </a:p>
        </p:txBody>
      </p:sp>
    </p:spTree>
    <p:extLst>
      <p:ext uri="{BB962C8B-B14F-4D97-AF65-F5344CB8AC3E}">
        <p14:creationId xmlns:p14="http://schemas.microsoft.com/office/powerpoint/2010/main" val="2932276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Hein, C. L., G. </a:t>
            </a:r>
            <a:r>
              <a:rPr lang="en-US" dirty="0" err="1" smtClean="0">
                <a:effectLst/>
              </a:rPr>
              <a:t>Ohlund</a:t>
            </a:r>
            <a:r>
              <a:rPr lang="en-US" dirty="0" smtClean="0">
                <a:effectLst/>
              </a:rPr>
              <a:t>, and G. Englund. 2012. Future Distribution of Arctic Char </a:t>
            </a:r>
            <a:r>
              <a:rPr lang="en-US" dirty="0" err="1" smtClean="0">
                <a:effectLst/>
              </a:rPr>
              <a:t>Salvelinus</a:t>
            </a:r>
            <a:r>
              <a:rPr lang="en-US" dirty="0" smtClean="0">
                <a:effectLst/>
              </a:rPr>
              <a:t> </a:t>
            </a:r>
            <a:r>
              <a:rPr lang="en-US" dirty="0" err="1" smtClean="0">
                <a:effectLst/>
              </a:rPr>
              <a:t>alpinus</a:t>
            </a:r>
            <a:r>
              <a:rPr lang="en-US" dirty="0" smtClean="0">
                <a:effectLst/>
              </a:rPr>
              <a:t> in Sweden under Climate Change: Effects of Temperature, Lake Size and Species Interactions. </a:t>
            </a:r>
            <a:r>
              <a:rPr lang="en-US" dirty="0" err="1" smtClean="0">
                <a:effectLst/>
              </a:rPr>
              <a:t>Ambio</a:t>
            </a:r>
            <a:r>
              <a:rPr lang="en-US" dirty="0" smtClean="0">
                <a:effectLst/>
              </a:rPr>
              <a:t> 41:303–312.</a:t>
            </a:r>
          </a:p>
          <a:p>
            <a:endParaRPr lang="en-US" dirty="0" smtClean="0"/>
          </a:p>
          <a:p>
            <a:r>
              <a:rPr lang="en-US" dirty="0" smtClean="0"/>
              <a:t>Novel communities will be formed as species with a variety of dispersal abilities and environmental tolerances respond individually to climate change. Thus, models projecting future species distributions must account for species interactions and differential dispersal abilities. We developed a species distribution model for Arctic char </a:t>
            </a:r>
            <a:r>
              <a:rPr lang="en-US" i="1" dirty="0" err="1" smtClean="0"/>
              <a:t>Salvelinus</a:t>
            </a:r>
            <a:r>
              <a:rPr lang="en-US" i="1" dirty="0" smtClean="0"/>
              <a:t> </a:t>
            </a:r>
            <a:r>
              <a:rPr lang="en-US" i="1" dirty="0" err="1" smtClean="0"/>
              <a:t>alpinus</a:t>
            </a:r>
            <a:r>
              <a:rPr lang="en-US" dirty="0" smtClean="0"/>
              <a:t>, a freshwater fish that is sensitive both to warm temperatures and to species interactions. A logistic regression model using lake area, mean annual air temperature (1961-1990), pike </a:t>
            </a:r>
            <a:r>
              <a:rPr lang="en-US" i="1" dirty="0" err="1" smtClean="0"/>
              <a:t>Esox</a:t>
            </a:r>
            <a:r>
              <a:rPr lang="en-US" i="1" dirty="0" smtClean="0"/>
              <a:t> </a:t>
            </a:r>
            <a:r>
              <a:rPr lang="en-US" i="1" dirty="0" err="1" smtClean="0"/>
              <a:t>lucius</a:t>
            </a:r>
            <a:r>
              <a:rPr lang="en-US" dirty="0" smtClean="0"/>
              <a:t> and brown trout </a:t>
            </a:r>
            <a:r>
              <a:rPr lang="en-US" i="1" dirty="0" smtClean="0"/>
              <a:t>Salmo </a:t>
            </a:r>
            <a:r>
              <a:rPr lang="en-US" i="1" dirty="0" err="1" smtClean="0"/>
              <a:t>trutta</a:t>
            </a:r>
            <a:r>
              <a:rPr lang="en-US" dirty="0" smtClean="0"/>
              <a:t> occurrence correctly classified 95 % of 467 Swedish lakes. We predicted that Arctic char will lose 73 % of its range in Sweden by 2100. Predicted extinctions could be attributed both to simulated temperature increases and to projected pike invasions. The Swedish mountains will continue to provide refugia for Arctic char in the future and should be the focus of conservation efforts for this highly valued fish.</a:t>
            </a:r>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20</a:t>
            </a:fld>
            <a:endParaRPr lang="en-US"/>
          </a:p>
        </p:txBody>
      </p:sp>
    </p:spTree>
    <p:extLst>
      <p:ext uri="{BB962C8B-B14F-4D97-AF65-F5344CB8AC3E}">
        <p14:creationId xmlns:p14="http://schemas.microsoft.com/office/powerpoint/2010/main" val="3148141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US" sz="1200" b="0" i="0" u="none" strike="noStrike" kern="1200" baseline="0" dirty="0" smtClean="0">
                <a:solidFill>
                  <a:schemeClr val="tx1"/>
                </a:solidFill>
                <a:latin typeface="Arial" charset="0"/>
                <a:ea typeface="+mn-ea"/>
                <a:cs typeface="+mn-cs"/>
              </a:rPr>
              <a:t>In the long-term experiment (eight years), we combined changes in summer and/or spring temperatures, winter snow thickness, or ambient conditions (for the four treatment combinations used here, see Fig. 1). In the companion experiment (two years) we combined spring and summer warming or ambient conditions with aboveground manipulation of the vegetation of part of the plots, so as to be able to partition total ecosystem respiration (intact part) into heterotrophic respiration (trenched-plus-clipped part) and plant-related respiration (aboveground, roots, rhizosphere; difference between intact and trenched-plus-clipped parts).”</a:t>
            </a:r>
          </a:p>
          <a:p>
            <a:endParaRPr lang="en-US" sz="1200" b="0" i="0" u="none" strike="noStrike" kern="1200" baseline="0" dirty="0" smtClean="0">
              <a:solidFill>
                <a:schemeClr val="tx1"/>
              </a:solidFill>
              <a:latin typeface="Arial" charset="0"/>
              <a:ea typeface="+mn-ea"/>
              <a:cs typeface="+mn-cs"/>
            </a:endParaRPr>
          </a:p>
          <a:p>
            <a:r>
              <a:rPr lang="en-GB" sz="1200" b="0" i="0" u="none" strike="noStrike" kern="1200" baseline="0" dirty="0" smtClean="0">
                <a:solidFill>
                  <a:schemeClr val="tx1"/>
                </a:solidFill>
                <a:latin typeface="Arial" charset="0"/>
                <a:ea typeface="+mn-ea"/>
                <a:cs typeface="+mn-cs"/>
              </a:rPr>
              <a:t>“</a:t>
            </a:r>
            <a:r>
              <a:rPr lang="en-US" sz="1200" b="0" i="0" u="none" strike="noStrike" kern="1200" baseline="0" dirty="0" smtClean="0">
                <a:solidFill>
                  <a:schemeClr val="tx1"/>
                </a:solidFill>
                <a:latin typeface="Arial" charset="0"/>
                <a:ea typeface="+mn-ea"/>
                <a:cs typeface="+mn-cs"/>
              </a:rPr>
              <a:t>We used hexagonal OTCs that passively increased temperatures by up to approximately 1° C in both air and soil (to a depth of at least 20 cm, when used in spring and/or summer and passively doubled snow depth19 when used in winter, without consistently affecting soil moisture or active layer depth.”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Dorrepaal, E., S. </a:t>
            </a:r>
            <a:r>
              <a:rPr lang="en-US" dirty="0" err="1" smtClean="0">
                <a:effectLst/>
              </a:rPr>
              <a:t>Toet</a:t>
            </a:r>
            <a:r>
              <a:rPr lang="en-US" dirty="0" smtClean="0">
                <a:effectLst/>
              </a:rPr>
              <a:t>, R. S. P. van </a:t>
            </a:r>
            <a:r>
              <a:rPr lang="en-US" dirty="0" err="1" smtClean="0">
                <a:effectLst/>
              </a:rPr>
              <a:t>Logtestijn</a:t>
            </a:r>
            <a:r>
              <a:rPr lang="en-US" dirty="0" smtClean="0">
                <a:effectLst/>
              </a:rPr>
              <a:t>, E. Swart, M. J. van de </a:t>
            </a:r>
            <a:r>
              <a:rPr lang="en-US" dirty="0" err="1" smtClean="0">
                <a:effectLst/>
              </a:rPr>
              <a:t>Weg</a:t>
            </a:r>
            <a:r>
              <a:rPr lang="en-US" dirty="0" smtClean="0">
                <a:effectLst/>
              </a:rPr>
              <a:t>, T. V. Callaghan, and R. </a:t>
            </a:r>
            <a:r>
              <a:rPr lang="en-US" dirty="0" err="1" smtClean="0">
                <a:effectLst/>
              </a:rPr>
              <a:t>Aerts</a:t>
            </a:r>
            <a:r>
              <a:rPr lang="en-US" dirty="0" smtClean="0">
                <a:effectLst/>
              </a:rPr>
              <a:t> (2009). Carbon respiration from subsurface peat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accelerated by climate warming in the subarctic. Nature 460:616–619. </a:t>
            </a:r>
            <a:r>
              <a:rPr lang="en-US" dirty="0" err="1" smtClean="0">
                <a:effectLst/>
              </a:rPr>
              <a:t>doi</a:t>
            </a:r>
            <a:r>
              <a:rPr lang="en-US" dirty="0" smtClean="0">
                <a:effectLst/>
              </a:rPr>
              <a:t>: 10.1038/nature08216</a:t>
            </a:r>
          </a:p>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21</a:t>
            </a:fld>
            <a:endParaRPr lang="en-US"/>
          </a:p>
        </p:txBody>
      </p:sp>
    </p:spTree>
    <p:extLst>
      <p:ext uri="{BB962C8B-B14F-4D97-AF65-F5344CB8AC3E}">
        <p14:creationId xmlns:p14="http://schemas.microsoft.com/office/powerpoint/2010/main" val="1210811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US" sz="1200" b="0" i="0" u="none" strike="noStrike" kern="1200" baseline="0" dirty="0" smtClean="0">
                <a:solidFill>
                  <a:schemeClr val="tx1"/>
                </a:solidFill>
                <a:latin typeface="Arial" charset="0"/>
                <a:ea typeface="+mn-ea"/>
                <a:cs typeface="+mn-cs"/>
              </a:rPr>
              <a:t>In the long-term experiment (eight years), we combined changes in summer and/or spring temperatures, winter snow thickness, or ambient conditions (for the four treatment combinations used here, see Fig. 1). In the companion experiment (two years) we combined spring and summer warming or ambient conditions with aboveground manipulation of the vegetation of part of the plots, so as to be able to partition total ecosystem respiration (intact part) into heterotrophic respiration (trenched-plus-clipped part) and plant-related respiration (aboveground, roots, rhizosphere; difference between intact and trenched-plus-clipped parts).”</a:t>
            </a:r>
          </a:p>
          <a:p>
            <a:endParaRPr lang="en-US" sz="1200" b="0" i="0" u="none" strike="noStrike" kern="1200" baseline="0" dirty="0" smtClean="0">
              <a:solidFill>
                <a:schemeClr val="tx1"/>
              </a:solidFill>
              <a:latin typeface="Arial" charset="0"/>
              <a:ea typeface="+mn-ea"/>
              <a:cs typeface="+mn-cs"/>
            </a:endParaRPr>
          </a:p>
          <a:p>
            <a:r>
              <a:rPr lang="en-GB" sz="1200" b="0" i="0" u="none" strike="noStrike" kern="1200" baseline="0" dirty="0" smtClean="0">
                <a:solidFill>
                  <a:schemeClr val="tx1"/>
                </a:solidFill>
                <a:latin typeface="Arial" charset="0"/>
                <a:ea typeface="+mn-ea"/>
                <a:cs typeface="+mn-cs"/>
              </a:rPr>
              <a:t>“</a:t>
            </a:r>
            <a:r>
              <a:rPr lang="en-US" sz="1200" b="0" i="0" u="none" strike="noStrike" kern="1200" baseline="0" dirty="0" smtClean="0">
                <a:solidFill>
                  <a:schemeClr val="tx1"/>
                </a:solidFill>
                <a:latin typeface="Arial" charset="0"/>
                <a:ea typeface="+mn-ea"/>
                <a:cs typeface="+mn-cs"/>
              </a:rPr>
              <a:t>We used hexagonal OTCs that passively increased temperatures by up to approximately 1° C in both air and soil (to a depth of at least 20 cm, when used in spring and/or summer and passively doubled snow depth19 when used in winter, without consistently affecting soil moisture or active layer depth.”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Dorrepaal, E., S. </a:t>
            </a:r>
            <a:r>
              <a:rPr lang="en-US" dirty="0" err="1" smtClean="0">
                <a:effectLst/>
              </a:rPr>
              <a:t>Toet</a:t>
            </a:r>
            <a:r>
              <a:rPr lang="en-US" dirty="0" smtClean="0">
                <a:effectLst/>
              </a:rPr>
              <a:t>, R. S. P. van </a:t>
            </a:r>
            <a:r>
              <a:rPr lang="en-US" dirty="0" err="1" smtClean="0">
                <a:effectLst/>
              </a:rPr>
              <a:t>Logtestijn</a:t>
            </a:r>
            <a:r>
              <a:rPr lang="en-US" dirty="0" smtClean="0">
                <a:effectLst/>
              </a:rPr>
              <a:t>, E. Swart, M. J. van de </a:t>
            </a:r>
            <a:r>
              <a:rPr lang="en-US" dirty="0" err="1" smtClean="0">
                <a:effectLst/>
              </a:rPr>
              <a:t>Weg</a:t>
            </a:r>
            <a:r>
              <a:rPr lang="en-US" dirty="0" smtClean="0">
                <a:effectLst/>
              </a:rPr>
              <a:t>, T. V. Callaghan, and R. </a:t>
            </a:r>
            <a:r>
              <a:rPr lang="en-US" dirty="0" err="1" smtClean="0">
                <a:effectLst/>
              </a:rPr>
              <a:t>Aerts</a:t>
            </a:r>
            <a:r>
              <a:rPr lang="en-US" dirty="0" smtClean="0">
                <a:effectLst/>
              </a:rPr>
              <a:t> (2009). Carbon respiration from subsurface peat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accelerated by climate warming in the subarctic. Nature 460:616–619. </a:t>
            </a:r>
            <a:r>
              <a:rPr lang="en-US" dirty="0" err="1" smtClean="0">
                <a:effectLst/>
              </a:rPr>
              <a:t>doi</a:t>
            </a:r>
            <a:r>
              <a:rPr lang="en-US" dirty="0" smtClean="0">
                <a:effectLst/>
              </a:rPr>
              <a:t>: 10.1038/nature08216</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22</a:t>
            </a:fld>
            <a:endParaRPr lang="en-US"/>
          </a:p>
        </p:txBody>
      </p:sp>
    </p:spTree>
    <p:extLst>
      <p:ext uri="{BB962C8B-B14F-4D97-AF65-F5344CB8AC3E}">
        <p14:creationId xmlns:p14="http://schemas.microsoft.com/office/powerpoint/2010/main" val="251035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taken from: https://brilliantmaps.com/europe-at-night/</a:t>
            </a:r>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2</a:t>
            </a:fld>
            <a:endParaRPr lang="en-US"/>
          </a:p>
        </p:txBody>
      </p:sp>
    </p:spTree>
    <p:extLst>
      <p:ext uri="{BB962C8B-B14F-4D97-AF65-F5344CB8AC3E}">
        <p14:creationId xmlns:p14="http://schemas.microsoft.com/office/powerpoint/2010/main" val="154813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16288E-0DF3-304B-9EE9-E0BDE080A054}" type="slidenum">
              <a:rPr lang="en-GB" sz="1200">
                <a:latin typeface="Calibri" charset="0"/>
              </a:rPr>
              <a:pPr eaLnBrk="1" hangingPunct="1"/>
              <a:t>23</a:t>
            </a:fld>
            <a:endParaRPr lang="en-GB" sz="1200">
              <a:latin typeface="Calibri" charset="0"/>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nl-NL" sz="1200" dirty="0" smtClean="0">
                <a:solidFill>
                  <a:srgbClr val="000000"/>
                </a:solidFill>
                <a:latin typeface="Calibri" charset="0"/>
              </a:rPr>
              <a:t>Warming increases carbon emissions</a:t>
            </a:r>
            <a:r>
              <a:rPr lang="nl-NL" sz="1200" baseline="0" dirty="0" smtClean="0">
                <a:solidFill>
                  <a:srgbClr val="000000"/>
                </a:solidFill>
                <a:latin typeface="Calibri" charset="0"/>
              </a:rPr>
              <a:t> through plant and soil (hetertropic) respiration</a:t>
            </a:r>
          </a:p>
          <a:p>
            <a:pPr eaLnBrk="1" hangingPunct="1">
              <a:spcBef>
                <a:spcPct val="0"/>
              </a:spcBef>
            </a:pPr>
            <a:endParaRPr lang="nl-NL" sz="1200" baseline="0" dirty="0" smtClean="0">
              <a:solidFill>
                <a:srgbClr val="000000"/>
              </a:solidFill>
              <a:latin typeface="Calibri" charset="0"/>
            </a:endParaRPr>
          </a:p>
          <a:p>
            <a:pPr eaLnBrk="1" hangingPunct="1">
              <a:spcBef>
                <a:spcPct val="0"/>
              </a:spcBef>
            </a:pPr>
            <a:r>
              <a:rPr lang="en-US" sz="1200" baseline="0" dirty="0" smtClean="0">
                <a:solidFill>
                  <a:srgbClr val="000000"/>
                </a:solidFill>
                <a:latin typeface="Calibri" charset="0"/>
              </a:rPr>
              <a:t>“Taking our data as indicative of the responses of undisturbed northern peatlands worldwide, we estimate that a mild growing-season temperature increase of about 1°C during the coming decades, as simulated by our OTC treatments, may induce a global increase in heterotrophic respiration from northern peatlands of 38–100 </a:t>
            </a:r>
            <a:r>
              <a:rPr lang="en-US" sz="1200" baseline="0" dirty="0" err="1" smtClean="0">
                <a:solidFill>
                  <a:srgbClr val="000000"/>
                </a:solidFill>
                <a:latin typeface="Calibri" charset="0"/>
              </a:rPr>
              <a:t>megatonnes</a:t>
            </a:r>
            <a:r>
              <a:rPr lang="en-US" sz="1200" baseline="0" dirty="0" smtClean="0">
                <a:solidFill>
                  <a:srgbClr val="000000"/>
                </a:solidFill>
                <a:latin typeface="Calibri" charset="0"/>
              </a:rPr>
              <a:t> of C per year (1 megatonne51012 g) (Supplementary Information). This estimate is based on direct summer warming effects only, because the OTCs did not consistently affect other environmental conditions, for example, soil moisture or active layer depth (Supplementary Information). While permafrost thawing and, depending on initial moisture conditions, drying of peatlands might further increase peat respiration the estimated potential extra global CO2 emission based on direct warming alone is enough to offset much of the Kyoto Protocol target for greenhouse gas emission reductions for the whole European Union (92 </a:t>
            </a:r>
            <a:r>
              <a:rPr lang="en-US" sz="1200" baseline="0" dirty="0" err="1" smtClean="0">
                <a:solidFill>
                  <a:srgbClr val="000000"/>
                </a:solidFill>
                <a:latin typeface="Calibri" charset="0"/>
              </a:rPr>
              <a:t>megatonnes</a:t>
            </a:r>
            <a:r>
              <a:rPr lang="en-US" sz="1200" baseline="0" dirty="0" smtClean="0">
                <a:solidFill>
                  <a:srgbClr val="000000"/>
                </a:solidFill>
                <a:latin typeface="Calibri" charset="0"/>
              </a:rPr>
              <a:t> of C per year). In economic terms, this extra CO2 emission would require an investment of 2.4–6.3 billion EUROS  to compensate based on the current carbon allowance price of the EU Emissions Trading Scheme. Although our estimation may be crude, it clearly indicates the large, long-lasting potential feedback of increased respiration from northern peatlands to the global climate.”</a:t>
            </a:r>
          </a:p>
          <a:p>
            <a:pPr eaLnBrk="1" hangingPunct="1">
              <a:spcBef>
                <a:spcPct val="0"/>
              </a:spcBef>
            </a:pPr>
            <a:endParaRPr lang="en-US" sz="1200" baseline="0" dirty="0" smtClean="0">
              <a:solidFill>
                <a:srgbClr val="000000"/>
              </a:solidFill>
              <a:latin typeface="Calibri" charset="0"/>
            </a:endParaRPr>
          </a:p>
          <a:p>
            <a:pPr eaLnBrk="1" hangingPunct="1">
              <a:spcBef>
                <a:spcPct val="0"/>
              </a:spcBef>
            </a:pPr>
            <a:r>
              <a:rPr lang="en-US" sz="1200" baseline="0" dirty="0" smtClean="0">
                <a:solidFill>
                  <a:srgbClr val="000000"/>
                </a:solidFill>
                <a:latin typeface="Calibri" charset="0"/>
              </a:rPr>
              <a:t>Source for final statistic: https://www.iea.org/geco/</a:t>
            </a:r>
          </a:p>
          <a:p>
            <a:pPr eaLnBrk="1" hangingPunct="1">
              <a:spcBef>
                <a:spcPct val="0"/>
              </a:spcBef>
            </a:pPr>
            <a:endParaRPr lang="en-US" sz="1200" baseline="0" dirty="0" smtClean="0">
              <a:solidFill>
                <a:srgbClr val="000000"/>
              </a:solidFill>
              <a:latin typeface="Calibri" charset="0"/>
            </a:endParaRPr>
          </a:p>
          <a:p>
            <a:pPr eaLnBrk="1" hangingPunct="1">
              <a:spcBef>
                <a:spcPct val="0"/>
              </a:spcBef>
            </a:pPr>
            <a:endParaRPr lang="en-GB" sz="1200" baseline="0" dirty="0" smtClean="0">
              <a:solidFill>
                <a:srgbClr val="000000"/>
              </a:solidFill>
              <a:latin typeface="Calibri"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effectLst/>
              </a:rPr>
              <a:t>Dorrepaal, E., S. </a:t>
            </a:r>
            <a:r>
              <a:rPr lang="en-US" dirty="0" err="1" smtClean="0">
                <a:effectLst/>
              </a:rPr>
              <a:t>Toet</a:t>
            </a:r>
            <a:r>
              <a:rPr lang="en-US" dirty="0" smtClean="0">
                <a:effectLst/>
              </a:rPr>
              <a:t>, R. S. P. van </a:t>
            </a:r>
            <a:r>
              <a:rPr lang="en-US" dirty="0" err="1" smtClean="0">
                <a:effectLst/>
              </a:rPr>
              <a:t>Logtestijn</a:t>
            </a:r>
            <a:r>
              <a:rPr lang="en-US" dirty="0" smtClean="0">
                <a:effectLst/>
              </a:rPr>
              <a:t>, E. Swart, M. J. van de </a:t>
            </a:r>
            <a:r>
              <a:rPr lang="en-US" dirty="0" err="1" smtClean="0">
                <a:effectLst/>
              </a:rPr>
              <a:t>Weg</a:t>
            </a:r>
            <a:r>
              <a:rPr lang="en-US" dirty="0" smtClean="0">
                <a:effectLst/>
              </a:rPr>
              <a:t>, T. V. Callaghan, and R. </a:t>
            </a:r>
            <a:r>
              <a:rPr lang="en-US" dirty="0" err="1" smtClean="0">
                <a:effectLst/>
              </a:rPr>
              <a:t>Aerts</a:t>
            </a:r>
            <a:r>
              <a:rPr lang="en-US" dirty="0" smtClean="0">
                <a:effectLst/>
              </a:rPr>
              <a:t> (2009). Carbon respiration from subsurface peat accelerated by climate warming in the subarctic. Nature 460:616–619. </a:t>
            </a:r>
            <a:r>
              <a:rPr lang="en-US" dirty="0" err="1" smtClean="0">
                <a:effectLst/>
              </a:rPr>
              <a:t>doi</a:t>
            </a:r>
            <a:r>
              <a:rPr lang="en-US" dirty="0" smtClean="0">
                <a:effectLst/>
              </a:rPr>
              <a:t>: 10.1038/nature08216</a:t>
            </a:r>
          </a:p>
        </p:txBody>
      </p:sp>
    </p:spTree>
    <p:extLst>
      <p:ext uri="{BB962C8B-B14F-4D97-AF65-F5344CB8AC3E}">
        <p14:creationId xmlns:p14="http://schemas.microsoft.com/office/powerpoint/2010/main" val="3372088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16288E-0DF3-304B-9EE9-E0BDE080A054}" type="slidenum">
              <a:rPr lang="en-GB" sz="1200">
                <a:latin typeface="Calibri" charset="0"/>
              </a:rPr>
              <a:pPr eaLnBrk="1" hangingPunct="1"/>
              <a:t>24</a:t>
            </a:fld>
            <a:endParaRPr lang="en-GB" sz="1200">
              <a:latin typeface="Calibri" charset="0"/>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nl-NL" sz="1200" dirty="0" smtClean="0">
                <a:solidFill>
                  <a:srgbClr val="000000"/>
                </a:solidFill>
                <a:latin typeface="Calibri" charset="0"/>
              </a:rPr>
              <a:t>Warming increases carbon emissions</a:t>
            </a:r>
            <a:r>
              <a:rPr lang="nl-NL" sz="1200" baseline="0" dirty="0" smtClean="0">
                <a:solidFill>
                  <a:srgbClr val="000000"/>
                </a:solidFill>
                <a:latin typeface="Calibri" charset="0"/>
              </a:rPr>
              <a:t> through plant and soil (hetertropic) respiration</a:t>
            </a:r>
          </a:p>
          <a:p>
            <a:pPr eaLnBrk="1" hangingPunct="1">
              <a:spcBef>
                <a:spcPct val="0"/>
              </a:spcBef>
            </a:pPr>
            <a:endParaRPr lang="nl-NL" sz="1200" baseline="0" dirty="0" smtClean="0">
              <a:solidFill>
                <a:srgbClr val="000000"/>
              </a:solidFill>
              <a:latin typeface="Calibri" charset="0"/>
            </a:endParaRPr>
          </a:p>
          <a:p>
            <a:pPr eaLnBrk="1" hangingPunct="1">
              <a:spcBef>
                <a:spcPct val="0"/>
              </a:spcBef>
            </a:pPr>
            <a:r>
              <a:rPr lang="en-US" sz="1200" baseline="0" dirty="0" smtClean="0">
                <a:solidFill>
                  <a:srgbClr val="000000"/>
                </a:solidFill>
                <a:latin typeface="Calibri" charset="0"/>
              </a:rPr>
              <a:t>“Taking our data as indicative of the responses of undisturbed northern peatlands worldwide, we estimate that a mild growing-season temperature increase of about 1°C during the coming decades, as simulated by our OTC treatments, may induce a global increase in heterotrophic respiration from northern peatlands of 38–100 </a:t>
            </a:r>
            <a:r>
              <a:rPr lang="en-US" sz="1200" baseline="0" dirty="0" err="1" smtClean="0">
                <a:solidFill>
                  <a:srgbClr val="000000"/>
                </a:solidFill>
                <a:latin typeface="Calibri" charset="0"/>
              </a:rPr>
              <a:t>megatonnes</a:t>
            </a:r>
            <a:r>
              <a:rPr lang="en-US" sz="1200" baseline="0" dirty="0" smtClean="0">
                <a:solidFill>
                  <a:srgbClr val="000000"/>
                </a:solidFill>
                <a:latin typeface="Calibri" charset="0"/>
              </a:rPr>
              <a:t> of C per year (1 megatonne51012 g) (Supplementary Information). This estimate is based on direct summer warming effects only, because the OTCs did not consistently affect other environmental conditions, for example, soil moisture or active layer depth (Supplementary Information). While permafrost thawing and, depending on initial moisture conditions, drying of peatlands might further increase peat respiration the estimated potential extra global CO2 emission based on direct warming alone is enough to offset much of the Kyoto Protocol target for greenhouse gas emission reductions for the whole European Union (92 </a:t>
            </a:r>
            <a:r>
              <a:rPr lang="en-US" sz="1200" baseline="0" dirty="0" err="1" smtClean="0">
                <a:solidFill>
                  <a:srgbClr val="000000"/>
                </a:solidFill>
                <a:latin typeface="Calibri" charset="0"/>
              </a:rPr>
              <a:t>megatonnes</a:t>
            </a:r>
            <a:r>
              <a:rPr lang="en-US" sz="1200" baseline="0" dirty="0" smtClean="0">
                <a:solidFill>
                  <a:srgbClr val="000000"/>
                </a:solidFill>
                <a:latin typeface="Calibri" charset="0"/>
              </a:rPr>
              <a:t> of C per year). In economic terms, this extra CO2 emission would require an investment of 2.4–6.3 billion EUROS  to compensate based on the current carbon allowance price of the EU Emissions Trading Scheme. Although our estimation may be crude, it clearly indicates the large, long-lasting potential feedback of increased respiration from northern peatlands to the global climate.”</a:t>
            </a:r>
          </a:p>
          <a:p>
            <a:pPr eaLnBrk="1" hangingPunct="1">
              <a:spcBef>
                <a:spcPct val="0"/>
              </a:spcBef>
            </a:pPr>
            <a:endParaRPr lang="en-US" sz="1200" baseline="0" dirty="0" smtClean="0">
              <a:solidFill>
                <a:srgbClr val="000000"/>
              </a:solidFill>
              <a:latin typeface="Calibri" charset="0"/>
            </a:endParaRPr>
          </a:p>
          <a:p>
            <a:pPr eaLnBrk="1" hangingPunct="1">
              <a:spcBef>
                <a:spcPct val="0"/>
              </a:spcBef>
            </a:pPr>
            <a:r>
              <a:rPr lang="en-US" sz="1200" baseline="0" dirty="0" smtClean="0">
                <a:solidFill>
                  <a:srgbClr val="000000"/>
                </a:solidFill>
                <a:latin typeface="Calibri" charset="0"/>
              </a:rPr>
              <a:t>Source for final statistic: https://www.iea.org/geco/</a:t>
            </a:r>
          </a:p>
          <a:p>
            <a:pPr eaLnBrk="1" hangingPunct="1">
              <a:spcBef>
                <a:spcPct val="0"/>
              </a:spcBef>
            </a:pPr>
            <a:endParaRPr lang="en-US" sz="1200" baseline="0" dirty="0" smtClean="0">
              <a:solidFill>
                <a:srgbClr val="000000"/>
              </a:solidFill>
              <a:latin typeface="Calibri" charset="0"/>
            </a:endParaRPr>
          </a:p>
          <a:p>
            <a:pPr eaLnBrk="1" hangingPunct="1">
              <a:spcBef>
                <a:spcPct val="0"/>
              </a:spcBef>
            </a:pPr>
            <a:endParaRPr lang="en-GB" sz="1200" baseline="0" dirty="0" smtClean="0">
              <a:solidFill>
                <a:srgbClr val="000000"/>
              </a:solidFill>
              <a:latin typeface="Calibri"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effectLst/>
              </a:rPr>
              <a:t>Dorrepaal, E., S. </a:t>
            </a:r>
            <a:r>
              <a:rPr lang="en-US" dirty="0" err="1" smtClean="0">
                <a:effectLst/>
              </a:rPr>
              <a:t>Toet</a:t>
            </a:r>
            <a:r>
              <a:rPr lang="en-US" dirty="0" smtClean="0">
                <a:effectLst/>
              </a:rPr>
              <a:t>, R. S. P. van </a:t>
            </a:r>
            <a:r>
              <a:rPr lang="en-US" dirty="0" err="1" smtClean="0">
                <a:effectLst/>
              </a:rPr>
              <a:t>Logtestijn</a:t>
            </a:r>
            <a:r>
              <a:rPr lang="en-US" dirty="0" smtClean="0">
                <a:effectLst/>
              </a:rPr>
              <a:t>, E. Swart, M. J. van de </a:t>
            </a:r>
            <a:r>
              <a:rPr lang="en-US" dirty="0" err="1" smtClean="0">
                <a:effectLst/>
              </a:rPr>
              <a:t>Weg</a:t>
            </a:r>
            <a:r>
              <a:rPr lang="en-US" dirty="0" smtClean="0">
                <a:effectLst/>
              </a:rPr>
              <a:t>, T. V. Callaghan, and R. </a:t>
            </a:r>
            <a:r>
              <a:rPr lang="en-US" dirty="0" err="1" smtClean="0">
                <a:effectLst/>
              </a:rPr>
              <a:t>Aerts</a:t>
            </a:r>
            <a:r>
              <a:rPr lang="en-US" dirty="0" smtClean="0">
                <a:effectLst/>
              </a:rPr>
              <a:t> (2009). Carbon respiration from subsurface peat accelerated by climate warming in the subarctic. Nature 460:616–619. </a:t>
            </a:r>
            <a:r>
              <a:rPr lang="en-US" dirty="0" err="1" smtClean="0">
                <a:effectLst/>
              </a:rPr>
              <a:t>doi</a:t>
            </a:r>
            <a:r>
              <a:rPr lang="en-US" dirty="0" smtClean="0">
                <a:effectLst/>
              </a:rPr>
              <a:t>: 10.1038/nature08216</a:t>
            </a:r>
          </a:p>
        </p:txBody>
      </p:sp>
    </p:spTree>
    <p:extLst>
      <p:ext uri="{BB962C8B-B14F-4D97-AF65-F5344CB8AC3E}">
        <p14:creationId xmlns:p14="http://schemas.microsoft.com/office/powerpoint/2010/main" val="1796490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US" sz="1200" b="0" i="0" u="none" strike="noStrike" kern="1200" baseline="0" dirty="0" smtClean="0">
                <a:solidFill>
                  <a:schemeClr val="tx1"/>
                </a:solidFill>
                <a:latin typeface="Arial" charset="0"/>
                <a:ea typeface="+mn-ea"/>
                <a:cs typeface="+mn-cs"/>
              </a:rPr>
              <a:t>Permafrost carbon is the remnant of plants and animals accumulated in perennially frozen soil over thousands of years, and the permafrost region</a:t>
            </a:r>
          </a:p>
          <a:p>
            <a:r>
              <a:rPr lang="en-US" sz="1200" b="0" i="0" u="none" strike="noStrike" kern="1200" baseline="0" dirty="0" smtClean="0">
                <a:solidFill>
                  <a:schemeClr val="tx1"/>
                </a:solidFill>
                <a:latin typeface="Arial" charset="0"/>
                <a:ea typeface="+mn-ea"/>
                <a:cs typeface="+mn-cs"/>
              </a:rPr>
              <a:t>contains twice as much carbon as there is currently in the atmosphere.”</a:t>
            </a:r>
          </a:p>
          <a:p>
            <a:endParaRPr lang="en-GB"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Schuur, E. A. G., A. D. McGuire, C. </a:t>
            </a:r>
            <a:r>
              <a:rPr lang="en-US" dirty="0" err="1" smtClean="0">
                <a:effectLst/>
              </a:rPr>
              <a:t>Schädel</a:t>
            </a:r>
            <a:r>
              <a:rPr lang="en-US" dirty="0" smtClean="0">
                <a:effectLst/>
              </a:rPr>
              <a:t>, G. Grosse, J. W. Harden, D. J. Hayes, G. </a:t>
            </a:r>
            <a:r>
              <a:rPr lang="en-US" dirty="0" err="1" smtClean="0">
                <a:effectLst/>
              </a:rPr>
              <a:t>Hugelius</a:t>
            </a:r>
            <a:r>
              <a:rPr lang="en-US" dirty="0" smtClean="0">
                <a:effectLst/>
              </a:rPr>
              <a:t>, C. D. </a:t>
            </a:r>
            <a:r>
              <a:rPr lang="en-US" dirty="0" err="1" smtClean="0">
                <a:effectLst/>
              </a:rPr>
              <a:t>Koven</a:t>
            </a:r>
            <a:r>
              <a:rPr lang="en-US" dirty="0" smtClean="0">
                <a:effectLst/>
              </a:rPr>
              <a:t>, P. </a:t>
            </a:r>
            <a:r>
              <a:rPr lang="en-US" dirty="0" err="1" smtClean="0">
                <a:effectLst/>
              </a:rPr>
              <a:t>Kuhry</a:t>
            </a:r>
            <a:r>
              <a:rPr lang="en-US" dirty="0" smtClean="0">
                <a:effectLst/>
              </a:rPr>
              <a:t>, D. M. Lawrence, S. M. Natali, et al. (2015). Climate change and the permafrost carbon feedback. Nature 520:171–179. </a:t>
            </a:r>
            <a:r>
              <a:rPr lang="en-US" dirty="0" err="1" smtClean="0">
                <a:effectLst/>
              </a:rPr>
              <a:t>doi</a:t>
            </a:r>
            <a:r>
              <a:rPr lang="en-US" dirty="0" smtClean="0">
                <a:effectLst/>
              </a:rPr>
              <a:t>: 10.1038/nature14338</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25</a:t>
            </a:fld>
            <a:endParaRPr lang="en-US"/>
          </a:p>
        </p:txBody>
      </p:sp>
    </p:spTree>
    <p:extLst>
      <p:ext uri="{BB962C8B-B14F-4D97-AF65-F5344CB8AC3E}">
        <p14:creationId xmlns:p14="http://schemas.microsoft.com/office/powerpoint/2010/main" val="1471141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22"/>
          <p:cNvSpPr>
            <a:spLocks noGrp="1" noChangeArrowheads="1"/>
          </p:cNvSpPr>
          <p:nvPr>
            <p:ph type="sldNum" sz="quarter" idx="5"/>
          </p:nvPr>
        </p:nvSpPr>
        <p:spPr>
          <a:noFill/>
        </p:spPr>
        <p:txBody>
          <a:bodyPr/>
          <a:lstStyle/>
          <a:p>
            <a:fld id="{A3BF1B73-0572-4061-B5A0-1DAD400C207C}" type="slidenum">
              <a:rPr lang="en-GB" smtClean="0"/>
              <a:pPr/>
              <a:t>26</a:t>
            </a:fld>
            <a:endParaRPr lang="en-GB" smtClean="0"/>
          </a:p>
        </p:txBody>
      </p:sp>
      <p:sp>
        <p:nvSpPr>
          <p:cNvPr id="128003" name="Text Box 1"/>
          <p:cNvSpPr txBox="1">
            <a:spLocks noChangeArrowheads="1"/>
          </p:cNvSpPr>
          <p:nvPr/>
        </p:nvSpPr>
        <p:spPr bwMode="auto">
          <a:xfrm>
            <a:off x="1132440" y="745230"/>
            <a:ext cx="4532796" cy="3721527"/>
          </a:xfrm>
          <a:prstGeom prst="rect">
            <a:avLst/>
          </a:prstGeom>
          <a:solidFill>
            <a:srgbClr val="FFFFFF"/>
          </a:solidFill>
          <a:ln w="9360">
            <a:solidFill>
              <a:srgbClr val="000000"/>
            </a:solidFill>
            <a:miter lim="800000"/>
            <a:headEnd/>
            <a:tailEnd/>
          </a:ln>
        </p:spPr>
        <p:txBody>
          <a:bodyPr wrap="none" lIns="91430" tIns="45715" rIns="91430" bIns="45715" anchor="ctr"/>
          <a:lstStyle/>
          <a:p>
            <a:endParaRPr lang="sv-SE"/>
          </a:p>
        </p:txBody>
      </p:sp>
      <p:sp>
        <p:nvSpPr>
          <p:cNvPr id="128004" name="Rectangle 2"/>
          <p:cNvSpPr>
            <a:spLocks noGrp="1" noChangeArrowheads="1"/>
          </p:cNvSpPr>
          <p:nvPr>
            <p:ph type="body"/>
          </p:nvPr>
        </p:nvSpPr>
        <p:spPr>
          <a:xfrm>
            <a:off x="679465" y="4714653"/>
            <a:ext cx="5414427" cy="4446740"/>
          </a:xfrm>
          <a:noFill/>
          <a:ln/>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smtClean="0"/>
              <a:t>Figure</a:t>
            </a:r>
            <a:r>
              <a:rPr lang="sv-SE" baseline="0" dirty="0" smtClean="0"/>
              <a:t> source: </a:t>
            </a:r>
            <a:r>
              <a:rPr lang="en-GB" dirty="0" smtClean="0"/>
              <a:t>http://www.acia.uaf.edu/ - Arctic</a:t>
            </a:r>
            <a:r>
              <a:rPr lang="en-GB" baseline="0" dirty="0" smtClean="0"/>
              <a:t> Climate Impacts Assessment (2004)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Photo source: Climate Impacts Research Centre, </a:t>
            </a:r>
            <a:r>
              <a:rPr lang="en-GB" baseline="0" dirty="0" err="1" smtClean="0"/>
              <a:t>Umeå</a:t>
            </a:r>
            <a:r>
              <a:rPr lang="en-GB" baseline="0" dirty="0" smtClean="0"/>
              <a:t> University</a:t>
            </a:r>
            <a:endParaRPr lang="en-GB" dirty="0" smtClean="0"/>
          </a:p>
          <a:p>
            <a:endParaRPr lang="sv-SE" dirty="0" smtClean="0"/>
          </a:p>
        </p:txBody>
      </p:sp>
    </p:spTree>
    <p:extLst>
      <p:ext uri="{BB962C8B-B14F-4D97-AF65-F5344CB8AC3E}">
        <p14:creationId xmlns:p14="http://schemas.microsoft.com/office/powerpoint/2010/main" val="3834651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Prediction increase</a:t>
            </a:r>
            <a:r>
              <a:rPr lang="en-GB" baseline="0" dirty="0" smtClean="0"/>
              <a:t> in shrub vegetation in tundra habitats</a:t>
            </a:r>
          </a:p>
          <a:p>
            <a:r>
              <a:rPr lang="en-GB" baseline="0" dirty="0" smtClean="0"/>
              <a:t>Further prediction that increase in shrub vegetation increase downwind snow cover </a:t>
            </a:r>
            <a:r>
              <a:rPr lang="en-GB" baseline="0" dirty="0" smtClean="0">
                <a:sym typeface="Wingdings" panose="05000000000000000000" pitchFamily="2" charset="2"/>
              </a:rPr>
              <a:t> thus increasing the depth of the active layer resulting in increased availability of CO2 and CH4 previously captured in permafrost.</a:t>
            </a:r>
          </a:p>
          <a:p>
            <a:endParaRPr lang="en-GB" baseline="0" dirty="0" smtClean="0">
              <a:sym typeface="Wingdings" panose="05000000000000000000" pitchFamily="2" charset="2"/>
            </a:endParaRPr>
          </a:p>
          <a:p>
            <a:r>
              <a:rPr lang="en-GB" baseline="0" dirty="0" smtClean="0">
                <a:sym typeface="Wingdings" panose="05000000000000000000" pitchFamily="2" charset="2"/>
              </a:rPr>
              <a:t>Need plot (</a:t>
            </a:r>
            <a:r>
              <a:rPr lang="en-GB" baseline="0" dirty="0" err="1" smtClean="0">
                <a:sym typeface="Wingdings" panose="05000000000000000000" pitchFamily="2" charset="2"/>
              </a:rPr>
              <a:t>Niki’s</a:t>
            </a:r>
            <a:r>
              <a:rPr lang="en-GB" baseline="0" dirty="0" smtClean="0">
                <a:sym typeface="Wingdings" panose="05000000000000000000" pitchFamily="2" charset="2"/>
              </a:rPr>
              <a:t> talk) and citation for the decoupling of ground temperature from air temperature when snow depth reaches 1 meter</a:t>
            </a:r>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27</a:t>
            </a:fld>
            <a:endParaRPr lang="en-US"/>
          </a:p>
        </p:txBody>
      </p:sp>
    </p:spTree>
    <p:extLst>
      <p:ext uri="{BB962C8B-B14F-4D97-AF65-F5344CB8AC3E}">
        <p14:creationId xmlns:p14="http://schemas.microsoft.com/office/powerpoint/2010/main" val="91736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Johansson, M., T. V. Callaghan, J. </a:t>
            </a:r>
            <a:r>
              <a:rPr lang="en-US" dirty="0" err="1" smtClean="0">
                <a:effectLst/>
              </a:rPr>
              <a:t>Bosiö</a:t>
            </a:r>
            <a:r>
              <a:rPr lang="en-US" dirty="0" smtClean="0">
                <a:effectLst/>
              </a:rPr>
              <a:t>, H. J. </a:t>
            </a:r>
            <a:r>
              <a:rPr lang="en-US" dirty="0" err="1" smtClean="0">
                <a:effectLst/>
              </a:rPr>
              <a:t>Åkerman</a:t>
            </a:r>
            <a:r>
              <a:rPr lang="en-US" dirty="0" smtClean="0">
                <a:effectLst/>
              </a:rPr>
              <a:t>, M. </a:t>
            </a:r>
            <a:r>
              <a:rPr lang="en-US" dirty="0" err="1" smtClean="0">
                <a:effectLst/>
              </a:rPr>
              <a:t>Jackowicz-Korczynski</a:t>
            </a:r>
            <a:r>
              <a:rPr lang="en-US" dirty="0" smtClean="0">
                <a:effectLst/>
              </a:rPr>
              <a:t>, and T. R. Christensen (2013). Rapid responses of permafrost and vegetation to experimentally increased snow cover in sub-arctic Sweden. Environmental Research Letters 8:035025. </a:t>
            </a:r>
            <a:r>
              <a:rPr lang="en-US" dirty="0" err="1" smtClean="0">
                <a:effectLst/>
              </a:rPr>
              <a:t>doi</a:t>
            </a:r>
            <a:r>
              <a:rPr lang="en-US" dirty="0" smtClean="0">
                <a:effectLst/>
              </a:rPr>
              <a:t>: 10.1088/1748-9326/8/3/035025</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28</a:t>
            </a:fld>
            <a:endParaRPr lang="en-US"/>
          </a:p>
        </p:txBody>
      </p:sp>
    </p:spTree>
    <p:extLst>
      <p:ext uri="{BB962C8B-B14F-4D97-AF65-F5344CB8AC3E}">
        <p14:creationId xmlns:p14="http://schemas.microsoft.com/office/powerpoint/2010/main" val="2845543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Storflaket</a:t>
            </a:r>
            <a:r>
              <a:rPr lang="en-GB" dirty="0" smtClean="0"/>
              <a:t> Snow fences</a:t>
            </a:r>
          </a:p>
          <a:p>
            <a:endParaRPr lang="en-GB" dirty="0" smtClean="0"/>
          </a:p>
          <a:p>
            <a:r>
              <a:rPr lang="en-US" dirty="0" smtClean="0"/>
              <a:t>Permafrost thaw causes the ground to become unstable as the soil collapses. This can damage building and roads built on permafrost. Cracks also expose the carbon stored within to sunlight, which may speed the release of carbon dioxide, a greenhouse gas.</a:t>
            </a: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Johansson, M., T. V. Callaghan, J. </a:t>
            </a:r>
            <a:r>
              <a:rPr lang="en-US" dirty="0" err="1" smtClean="0">
                <a:effectLst/>
              </a:rPr>
              <a:t>Bosiö</a:t>
            </a:r>
            <a:r>
              <a:rPr lang="en-US" dirty="0" smtClean="0">
                <a:effectLst/>
              </a:rPr>
              <a:t>, H. J. </a:t>
            </a:r>
            <a:r>
              <a:rPr lang="en-US" dirty="0" err="1" smtClean="0">
                <a:effectLst/>
              </a:rPr>
              <a:t>Åkerman</a:t>
            </a:r>
            <a:r>
              <a:rPr lang="en-US" dirty="0" smtClean="0">
                <a:effectLst/>
              </a:rPr>
              <a:t>, M. </a:t>
            </a:r>
            <a:r>
              <a:rPr lang="en-US" dirty="0" err="1" smtClean="0">
                <a:effectLst/>
              </a:rPr>
              <a:t>Jackowicz-Korczynski</a:t>
            </a:r>
            <a:r>
              <a:rPr lang="en-US" dirty="0" smtClean="0">
                <a:effectLst/>
              </a:rPr>
              <a:t>, and T. R. Christensen (2013). Rapid responses of permafrost and vegetation to experimentally increased snow cover in sub-arctic Sweden. Environmental Research Letters 8:035025. </a:t>
            </a:r>
            <a:r>
              <a:rPr lang="en-US" dirty="0" err="1" smtClean="0">
                <a:effectLst/>
              </a:rPr>
              <a:t>doi</a:t>
            </a:r>
            <a:r>
              <a:rPr lang="en-US" dirty="0" smtClean="0">
                <a:effectLst/>
              </a:rPr>
              <a:t>: 10.1088/1748-9326/8/3/035025</a:t>
            </a:r>
          </a:p>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29</a:t>
            </a:fld>
            <a:endParaRPr lang="en-US"/>
          </a:p>
        </p:txBody>
      </p:sp>
    </p:spTree>
    <p:extLst>
      <p:ext uri="{BB962C8B-B14F-4D97-AF65-F5344CB8AC3E}">
        <p14:creationId xmlns:p14="http://schemas.microsoft.com/office/powerpoint/2010/main" val="4222854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Storflaket</a:t>
            </a:r>
            <a:r>
              <a:rPr lang="en-GB" dirty="0" smtClean="0"/>
              <a:t> Snow fences</a:t>
            </a:r>
          </a:p>
          <a:p>
            <a:endParaRPr lang="en-GB" dirty="0" smtClean="0"/>
          </a:p>
          <a:p>
            <a:r>
              <a:rPr lang="en-US" dirty="0" smtClean="0"/>
              <a:t>Permafrost thaw causes the ground to become unstable as the soil collapses. This can damage building and roads built on permafrost. Cracks also expose the carbon stored within to sunlight, which may speed the release of carbon dioxide, a greenhouse gas.</a:t>
            </a: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Johansson, M., T. V. Callaghan, J. </a:t>
            </a:r>
            <a:r>
              <a:rPr lang="en-US" dirty="0" err="1" smtClean="0">
                <a:effectLst/>
              </a:rPr>
              <a:t>Bosiö</a:t>
            </a:r>
            <a:r>
              <a:rPr lang="en-US" dirty="0" smtClean="0">
                <a:effectLst/>
              </a:rPr>
              <a:t>, H. J. </a:t>
            </a:r>
            <a:r>
              <a:rPr lang="en-US" dirty="0" err="1" smtClean="0">
                <a:effectLst/>
              </a:rPr>
              <a:t>Åkerman</a:t>
            </a:r>
            <a:r>
              <a:rPr lang="en-US" dirty="0" smtClean="0">
                <a:effectLst/>
              </a:rPr>
              <a:t>, M. </a:t>
            </a:r>
            <a:r>
              <a:rPr lang="en-US" dirty="0" err="1" smtClean="0">
                <a:effectLst/>
              </a:rPr>
              <a:t>Jackowicz-Korczynski</a:t>
            </a:r>
            <a:r>
              <a:rPr lang="en-US" dirty="0" smtClean="0">
                <a:effectLst/>
              </a:rPr>
              <a:t>, and T. R. Christensen (2013). Rapid responses of permafrost and vegetation to experimentally increased snow cover in sub-arctic Sweden. Environmental Research Letters 8:035025. </a:t>
            </a:r>
            <a:r>
              <a:rPr lang="en-US" dirty="0" err="1" smtClean="0">
                <a:effectLst/>
              </a:rPr>
              <a:t>doi</a:t>
            </a:r>
            <a:r>
              <a:rPr lang="en-US" dirty="0" smtClean="0">
                <a:effectLst/>
              </a:rPr>
              <a:t>: 10.1088/1748-9326/8/3/035025</a:t>
            </a:r>
          </a:p>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30</a:t>
            </a:fld>
            <a:endParaRPr lang="en-US"/>
          </a:p>
        </p:txBody>
      </p:sp>
    </p:spTree>
    <p:extLst>
      <p:ext uri="{BB962C8B-B14F-4D97-AF65-F5344CB8AC3E}">
        <p14:creationId xmlns:p14="http://schemas.microsoft.com/office/powerpoint/2010/main" val="2100543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Johansson, M., T. V. Callaghan, J. </a:t>
            </a:r>
            <a:r>
              <a:rPr lang="en-US" dirty="0" err="1" smtClean="0">
                <a:effectLst/>
              </a:rPr>
              <a:t>Bosiö</a:t>
            </a:r>
            <a:r>
              <a:rPr lang="en-US" dirty="0" smtClean="0">
                <a:effectLst/>
              </a:rPr>
              <a:t>, H. J. </a:t>
            </a:r>
            <a:r>
              <a:rPr lang="en-US" dirty="0" err="1" smtClean="0">
                <a:effectLst/>
              </a:rPr>
              <a:t>Åkerman</a:t>
            </a:r>
            <a:r>
              <a:rPr lang="en-US" dirty="0" smtClean="0">
                <a:effectLst/>
              </a:rPr>
              <a:t>, M. </a:t>
            </a:r>
            <a:r>
              <a:rPr lang="en-US" dirty="0" err="1" smtClean="0">
                <a:effectLst/>
              </a:rPr>
              <a:t>Jackowicz-Korczynski</a:t>
            </a:r>
            <a:r>
              <a:rPr lang="en-US" dirty="0" smtClean="0">
                <a:effectLst/>
              </a:rPr>
              <a:t>, and T. R. Christensen (2013). Rapid responses of permafrost and vegetation to experimentally increased snow cover in sub-arctic Sweden. Environmental Research Letters 8:035025. </a:t>
            </a:r>
            <a:r>
              <a:rPr lang="en-US" dirty="0" err="1" smtClean="0">
                <a:effectLst/>
              </a:rPr>
              <a:t>doi</a:t>
            </a:r>
            <a:r>
              <a:rPr lang="en-US" dirty="0" smtClean="0">
                <a:effectLst/>
              </a:rPr>
              <a:t>: 10.1088/1748-9326/8/3/035025</a:t>
            </a:r>
          </a:p>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31</a:t>
            </a:fld>
            <a:endParaRPr lang="en-US"/>
          </a:p>
        </p:txBody>
      </p:sp>
    </p:spTree>
    <p:extLst>
      <p:ext uri="{BB962C8B-B14F-4D97-AF65-F5344CB8AC3E}">
        <p14:creationId xmlns:p14="http://schemas.microsoft.com/office/powerpoint/2010/main" val="3706388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Johansson, M., T. V. Callaghan, J. </a:t>
            </a:r>
            <a:r>
              <a:rPr lang="en-US" dirty="0" err="1" smtClean="0">
                <a:effectLst/>
              </a:rPr>
              <a:t>Bosiö</a:t>
            </a:r>
            <a:r>
              <a:rPr lang="en-US" dirty="0" smtClean="0">
                <a:effectLst/>
              </a:rPr>
              <a:t>, H. J. </a:t>
            </a:r>
            <a:r>
              <a:rPr lang="en-US" dirty="0" err="1" smtClean="0">
                <a:effectLst/>
              </a:rPr>
              <a:t>Åkerman</a:t>
            </a:r>
            <a:r>
              <a:rPr lang="en-US" dirty="0" smtClean="0">
                <a:effectLst/>
              </a:rPr>
              <a:t>, M. </a:t>
            </a:r>
            <a:r>
              <a:rPr lang="en-US" dirty="0" err="1" smtClean="0">
                <a:effectLst/>
              </a:rPr>
              <a:t>Jackowicz-Korczynski</a:t>
            </a:r>
            <a:r>
              <a:rPr lang="en-US" dirty="0" smtClean="0">
                <a:effectLst/>
              </a:rPr>
              <a:t>, and T. R. Christensen (2013). Rapid responses of permafrost and vegetation to experimentally increased snow cover in sub-arctic Sweden. Environmental Research Letters 8:035025. </a:t>
            </a:r>
            <a:r>
              <a:rPr lang="en-US" dirty="0" err="1" smtClean="0">
                <a:effectLst/>
              </a:rPr>
              <a:t>doi</a:t>
            </a:r>
            <a:r>
              <a:rPr lang="en-US" dirty="0" smtClean="0">
                <a:effectLst/>
              </a:rPr>
              <a:t>: 10.1088/1748-9326/8/3/035025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Additionally, we know</a:t>
            </a:r>
            <a:r>
              <a:rPr lang="en-US" baseline="0" dirty="0" smtClean="0">
                <a:effectLst/>
              </a:rPr>
              <a:t> from these studies that annual greenhouse gas emissions from thawed permafrost exceed that taken up by plants and animals (need to CITE).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32</a:t>
            </a:fld>
            <a:endParaRPr lang="en-US"/>
          </a:p>
        </p:txBody>
      </p:sp>
    </p:spTree>
    <p:extLst>
      <p:ext uri="{BB962C8B-B14F-4D97-AF65-F5344CB8AC3E}">
        <p14:creationId xmlns:p14="http://schemas.microsoft.com/office/powerpoint/2010/main" val="2374888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 taken by Nils Åke Andersson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new station was built in June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1912</a:t>
            </a:r>
            <a:r>
              <a:rPr lang="en-US" sz="1200" kern="1200" baseline="0" dirty="0" smtClean="0">
                <a:solidFill>
                  <a:schemeClr val="tx1"/>
                </a:solidFill>
                <a:latin typeface="+mn-lt"/>
                <a:ea typeface="+mn-ea"/>
                <a:cs typeface="+mn-cs"/>
              </a:rPr>
              <a:t> and opened in 1913 (B-House). Cost 20 000 SEK. Originally permitted to be built in the national park.</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Meteorological monitoring and natural science research started in 1913. The station now holds a unique environmental record that extends 100 years back in time, as well as a vast portfolio of research activities totaling some 3,000 scientific publications.</a:t>
            </a:r>
          </a:p>
          <a:p>
            <a:r>
              <a:rPr lang="en-US" sz="1200" kern="1200" dirty="0" smtClean="0">
                <a:solidFill>
                  <a:schemeClr val="tx1"/>
                </a:solidFill>
                <a:latin typeface="+mn-lt"/>
                <a:ea typeface="+mn-ea"/>
                <a:cs typeface="+mn-cs"/>
              </a:rPr>
              <a:t>The station’s long term records consist of many environmental variables such as climate, snow depth, ice thickness and ice duration on </a:t>
            </a:r>
            <a:r>
              <a:rPr lang="en-US" sz="1200" kern="1200" dirty="0" err="1" smtClean="0">
                <a:solidFill>
                  <a:schemeClr val="tx1"/>
                </a:solidFill>
                <a:latin typeface="+mn-lt"/>
                <a:ea typeface="+mn-ea"/>
                <a:cs typeface="+mn-cs"/>
              </a:rPr>
              <a:t>Torneträsk</a:t>
            </a:r>
            <a:r>
              <a:rPr lang="en-US" sz="1200" kern="1200" dirty="0" smtClean="0">
                <a:solidFill>
                  <a:schemeClr val="tx1"/>
                </a:solidFill>
                <a:latin typeface="+mn-lt"/>
                <a:ea typeface="+mn-ea"/>
                <a:cs typeface="+mn-cs"/>
              </a:rPr>
              <a:t>. The monitoring also includes hydrology, water chemistry, flora and fauna, as well as phenology, geomagnetism and atmospheric carbon isotope composition.</a:t>
            </a:r>
            <a:endParaRPr lang="en-US" dirty="0"/>
          </a:p>
        </p:txBody>
      </p:sp>
      <p:sp>
        <p:nvSpPr>
          <p:cNvPr id="4" name="Slide Number Placeholder 3"/>
          <p:cNvSpPr>
            <a:spLocks noGrp="1"/>
          </p:cNvSpPr>
          <p:nvPr>
            <p:ph type="sldNum" sz="quarter" idx="10"/>
          </p:nvPr>
        </p:nvSpPr>
        <p:spPr/>
        <p:txBody>
          <a:bodyPr/>
          <a:lstStyle/>
          <a:p>
            <a:fld id="{F9366451-83B9-47C3-831F-4D26421AF94F}" type="slidenum">
              <a:rPr lang="sv-SE" smtClean="0"/>
              <a:pPr/>
              <a:t>3</a:t>
            </a:fld>
            <a:endParaRPr lang="sv-SE"/>
          </a:p>
        </p:txBody>
      </p:sp>
    </p:spTree>
    <p:extLst>
      <p:ext uri="{BB962C8B-B14F-4D97-AF65-F5344CB8AC3E}">
        <p14:creationId xmlns:p14="http://schemas.microsoft.com/office/powerpoint/2010/main" val="1378246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Johansson, M., T. V. Callaghan, J. </a:t>
            </a:r>
            <a:r>
              <a:rPr lang="en-US" dirty="0" err="1" smtClean="0">
                <a:effectLst/>
              </a:rPr>
              <a:t>Bosiö</a:t>
            </a:r>
            <a:r>
              <a:rPr lang="en-US" dirty="0" smtClean="0">
                <a:effectLst/>
              </a:rPr>
              <a:t>, H. J. </a:t>
            </a:r>
            <a:r>
              <a:rPr lang="en-US" dirty="0" err="1" smtClean="0">
                <a:effectLst/>
              </a:rPr>
              <a:t>Åkerman</a:t>
            </a:r>
            <a:r>
              <a:rPr lang="en-US" dirty="0" smtClean="0">
                <a:effectLst/>
              </a:rPr>
              <a:t>, M. </a:t>
            </a:r>
            <a:r>
              <a:rPr lang="en-US" dirty="0" err="1" smtClean="0">
                <a:effectLst/>
              </a:rPr>
              <a:t>Jackowicz-Korczynski</a:t>
            </a:r>
            <a:r>
              <a:rPr lang="en-US" dirty="0" smtClean="0">
                <a:effectLst/>
              </a:rPr>
              <a:t>, and T. R. Christensen (2013). Rapid responses of permafrost and vegetation to experimentally increased snow cover in sub-arctic Sweden. Environmental Research Letters 8:035025. </a:t>
            </a:r>
            <a:r>
              <a:rPr lang="en-US" dirty="0" err="1" smtClean="0">
                <a:effectLst/>
              </a:rPr>
              <a:t>doi</a:t>
            </a:r>
            <a:r>
              <a:rPr lang="en-US" dirty="0" smtClean="0">
                <a:effectLst/>
              </a:rPr>
              <a:t>: 10.1088/1748-9326/8/3/035025</a:t>
            </a:r>
          </a:p>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33</a:t>
            </a:fld>
            <a:endParaRPr lang="en-US"/>
          </a:p>
        </p:txBody>
      </p:sp>
    </p:spTree>
    <p:extLst>
      <p:ext uri="{BB962C8B-B14F-4D97-AF65-F5344CB8AC3E}">
        <p14:creationId xmlns:p14="http://schemas.microsoft.com/office/powerpoint/2010/main" val="2149849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Kuhn, M., E. J. Lundin, R. Giesler, M. Johansson, and J. Karlsson. 2018. Emissions from thaw ponds largely offset the carbon sink of northern permafrost wetlands. Scientific Reports 8:9535.</a:t>
            </a:r>
          </a:p>
          <a:p>
            <a:endParaRPr lang="en-GB" dirty="0" smtClean="0">
              <a:effectLst/>
            </a:endParaRPr>
          </a:p>
          <a:p>
            <a:r>
              <a:rPr lang="en-GB" dirty="0" smtClean="0">
                <a:effectLst/>
              </a:rPr>
              <a:t>As</a:t>
            </a:r>
            <a:r>
              <a:rPr lang="en-GB" baseline="0" dirty="0" smtClean="0">
                <a:effectLst/>
              </a:rPr>
              <a:t> thaw ponds form they drive the permafrost mire ecosystems from a carbon sink to a source.</a:t>
            </a:r>
          </a:p>
          <a:p>
            <a:endParaRPr lang="en-GB" dirty="0" smtClean="0">
              <a:effectLst/>
            </a:endParaRPr>
          </a:p>
          <a:p>
            <a:endParaRPr lang="en-GB" dirty="0" smtClean="0">
              <a:effectLst/>
            </a:endParaRP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34</a:t>
            </a:fld>
            <a:endParaRPr lang="en-US"/>
          </a:p>
        </p:txBody>
      </p:sp>
    </p:spTree>
    <p:extLst>
      <p:ext uri="{BB962C8B-B14F-4D97-AF65-F5344CB8AC3E}">
        <p14:creationId xmlns:p14="http://schemas.microsoft.com/office/powerpoint/2010/main" val="705095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Figure taken from:</a:t>
            </a:r>
          </a:p>
          <a:p>
            <a:endParaRPr lang="en-GB" baseline="0" dirty="0" smtClean="0"/>
          </a:p>
          <a:p>
            <a:r>
              <a:rPr lang="en-GB" baseline="0" dirty="0" err="1" smtClean="0"/>
              <a:t>Turetsky</a:t>
            </a:r>
            <a:r>
              <a:rPr lang="en-GB" baseline="0" dirty="0" smtClean="0"/>
              <a:t>, M. R., B. W. Abbott, M. C. Jones, K. W. Anthony, D. </a:t>
            </a:r>
            <a:r>
              <a:rPr lang="en-GB" baseline="0" dirty="0" err="1" smtClean="0"/>
              <a:t>Olefeldt</a:t>
            </a:r>
            <a:r>
              <a:rPr lang="en-GB" baseline="0" dirty="0" smtClean="0"/>
              <a:t>, E. A. G. Schuur, C. </a:t>
            </a:r>
            <a:r>
              <a:rPr lang="en-GB" baseline="0" dirty="0" err="1" smtClean="0"/>
              <a:t>Koven</a:t>
            </a:r>
            <a:r>
              <a:rPr lang="en-GB" baseline="0" dirty="0" smtClean="0"/>
              <a:t>, A. D. McGuire, G. Grosse, P. </a:t>
            </a:r>
            <a:r>
              <a:rPr lang="en-GB" baseline="0" dirty="0" err="1" smtClean="0"/>
              <a:t>Kuhry</a:t>
            </a:r>
            <a:r>
              <a:rPr lang="en-GB" baseline="0" dirty="0" smtClean="0"/>
              <a:t>, G. </a:t>
            </a:r>
            <a:r>
              <a:rPr lang="en-GB" baseline="0" dirty="0" err="1" smtClean="0"/>
              <a:t>Hugelius</a:t>
            </a:r>
            <a:r>
              <a:rPr lang="en-GB" baseline="0" dirty="0" smtClean="0"/>
              <a:t>, D. M. Lawrence, C. Gibson, and A. B. K. </a:t>
            </a:r>
            <a:r>
              <a:rPr lang="en-GB" baseline="0" dirty="0" err="1" smtClean="0"/>
              <a:t>Sannel</a:t>
            </a:r>
            <a:r>
              <a:rPr lang="en-GB" baseline="0" dirty="0" smtClean="0"/>
              <a:t>. 2019. Permafrost collapse is accelerating carbon release. Nature 569:32–34.</a:t>
            </a:r>
          </a:p>
          <a:p>
            <a:endParaRPr lang="en-GB" baseline="0" dirty="0" smtClean="0"/>
          </a:p>
          <a:p>
            <a:r>
              <a:rPr lang="en-GB" baseline="0" dirty="0" smtClean="0"/>
              <a:t>based on original paper:</a:t>
            </a:r>
          </a:p>
          <a:p>
            <a:endParaRPr lang="en-GB" baseline="0" dirty="0" smtClean="0"/>
          </a:p>
          <a:p>
            <a:r>
              <a:rPr lang="en-GB" baseline="0" dirty="0" err="1" smtClean="0"/>
              <a:t>Hugelius</a:t>
            </a:r>
            <a:r>
              <a:rPr lang="en-GB" baseline="0" dirty="0" smtClean="0"/>
              <a:t>, G., J. Strauss, S. </a:t>
            </a:r>
            <a:r>
              <a:rPr lang="en-GB" baseline="0" dirty="0" err="1" smtClean="0"/>
              <a:t>Zubrzycki</a:t>
            </a:r>
            <a:r>
              <a:rPr lang="en-GB" baseline="0" dirty="0" smtClean="0"/>
              <a:t>, J. W. Harden, E. a. G. Schuur, C.-L. Ping, L. </a:t>
            </a:r>
            <a:r>
              <a:rPr lang="en-GB" baseline="0" dirty="0" err="1" smtClean="0"/>
              <a:t>Schirrmeister</a:t>
            </a:r>
            <a:r>
              <a:rPr lang="en-GB" baseline="0" dirty="0" smtClean="0"/>
              <a:t>, G. Grosse, G. J. Michaelson, C. D. </a:t>
            </a:r>
            <a:r>
              <a:rPr lang="en-GB" baseline="0" dirty="0" err="1" smtClean="0"/>
              <a:t>Koven</a:t>
            </a:r>
            <a:r>
              <a:rPr lang="en-GB" baseline="0" dirty="0" smtClean="0"/>
              <a:t>, J. A. O’Donnell, B. </a:t>
            </a:r>
            <a:r>
              <a:rPr lang="en-GB" baseline="0" dirty="0" err="1" smtClean="0"/>
              <a:t>Elberling</a:t>
            </a:r>
            <a:r>
              <a:rPr lang="en-GB" baseline="0" dirty="0" smtClean="0"/>
              <a:t>, U. Mishra, P. </a:t>
            </a:r>
            <a:r>
              <a:rPr lang="en-GB" baseline="0" dirty="0" err="1" smtClean="0"/>
              <a:t>Camill</a:t>
            </a:r>
            <a:r>
              <a:rPr lang="en-GB" baseline="0" dirty="0" smtClean="0"/>
              <a:t>, Z. Yu, J. </a:t>
            </a:r>
            <a:r>
              <a:rPr lang="en-GB" baseline="0" dirty="0" err="1" smtClean="0"/>
              <a:t>Palmtag</a:t>
            </a:r>
            <a:r>
              <a:rPr lang="en-GB" baseline="0" dirty="0" smtClean="0"/>
              <a:t>, and P. </a:t>
            </a:r>
            <a:r>
              <a:rPr lang="en-GB" baseline="0" dirty="0" err="1" smtClean="0"/>
              <a:t>Kuhry</a:t>
            </a:r>
            <a:r>
              <a:rPr lang="en-GB" baseline="0" dirty="0" smtClean="0"/>
              <a:t>. 2014. Estimated stocks of circumpolar permafrost carbon with quantified uncertainty ranges and identified data gaps. </a:t>
            </a:r>
            <a:r>
              <a:rPr lang="en-GB" baseline="0" dirty="0" err="1" smtClean="0"/>
              <a:t>Biogeosciences</a:t>
            </a:r>
            <a:r>
              <a:rPr lang="en-GB" baseline="0" dirty="0" smtClean="0"/>
              <a:t> 11:6573–6593.</a:t>
            </a:r>
          </a:p>
          <a:p>
            <a:endParaRPr lang="en-GB" baseline="0" dirty="0" smtClean="0"/>
          </a:p>
          <a:p>
            <a:r>
              <a:rPr lang="en-US" sz="1200" b="0" i="0" u="none" strike="noStrike" kern="1200" baseline="0" dirty="0" smtClean="0">
                <a:solidFill>
                  <a:schemeClr val="tx1"/>
                </a:solidFill>
                <a:latin typeface="Arial" charset="0"/>
                <a:ea typeface="+mn-ea"/>
                <a:cs typeface="+mn-cs"/>
              </a:rPr>
              <a:t>“In high-latitude regions of Earth, temperatures have risen 0.6°C per decade over the last 30 years, twice as fast as the global average1. This is causing normally frozen ground to thaw, exposing substantial quantities of organic carbon to decomposition by soil microbes.” (Schuur et al. 2015)</a:t>
            </a:r>
          </a:p>
          <a:p>
            <a:endParaRPr lang="en-GB"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Schuur, E. A. G., A. D. McGuire, C. </a:t>
            </a:r>
            <a:r>
              <a:rPr lang="en-US" dirty="0" err="1" smtClean="0">
                <a:effectLst/>
              </a:rPr>
              <a:t>Schädel</a:t>
            </a:r>
            <a:r>
              <a:rPr lang="en-US" dirty="0" smtClean="0">
                <a:effectLst/>
              </a:rPr>
              <a:t>, G. Grosse, J. W. Harden, D. J. Hayes, G. Hugelius, C. D. </a:t>
            </a:r>
            <a:r>
              <a:rPr lang="en-US" dirty="0" err="1" smtClean="0">
                <a:effectLst/>
              </a:rPr>
              <a:t>Koven</a:t>
            </a:r>
            <a:r>
              <a:rPr lang="en-US" dirty="0" smtClean="0">
                <a:effectLst/>
              </a:rPr>
              <a:t>, P. </a:t>
            </a:r>
            <a:r>
              <a:rPr lang="en-US" dirty="0" err="1" smtClean="0">
                <a:effectLst/>
              </a:rPr>
              <a:t>Kuhry</a:t>
            </a:r>
            <a:r>
              <a:rPr lang="en-US" dirty="0" smtClean="0">
                <a:effectLst/>
              </a:rPr>
              <a:t>, D. M. Lawrence, S. M. Natali, et al. (2015). Climate change and the permafrost carbon feedback. Nature 520:171–179. </a:t>
            </a:r>
            <a:r>
              <a:rPr lang="en-US" dirty="0" err="1" smtClean="0">
                <a:effectLst/>
              </a:rPr>
              <a:t>doi</a:t>
            </a:r>
            <a:r>
              <a:rPr lang="en-US" dirty="0" smtClean="0">
                <a:effectLst/>
              </a:rPr>
              <a:t>: 10.1038/nature14338</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35</a:t>
            </a:fld>
            <a:endParaRPr lang="en-US"/>
          </a:p>
        </p:txBody>
      </p:sp>
    </p:spTree>
    <p:extLst>
      <p:ext uri="{BB962C8B-B14F-4D97-AF65-F5344CB8AC3E}">
        <p14:creationId xmlns:p14="http://schemas.microsoft.com/office/powerpoint/2010/main" val="2833799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22"/>
          <p:cNvSpPr>
            <a:spLocks noGrp="1" noChangeArrowheads="1"/>
          </p:cNvSpPr>
          <p:nvPr>
            <p:ph type="sldNum" sz="quarter" idx="5"/>
          </p:nvPr>
        </p:nvSpPr>
        <p:spPr>
          <a:noFill/>
        </p:spPr>
        <p:txBody>
          <a:bodyPr/>
          <a:lstStyle/>
          <a:p>
            <a:fld id="{EC49C0ED-DC27-4B2F-9CF3-9181217F6C80}" type="slidenum">
              <a:rPr lang="en-GB" smtClean="0"/>
              <a:pPr/>
              <a:t>36</a:t>
            </a:fld>
            <a:endParaRPr lang="en-GB" smtClean="0"/>
          </a:p>
        </p:txBody>
      </p:sp>
      <p:sp>
        <p:nvSpPr>
          <p:cNvPr id="130051" name="Rectangle 1"/>
          <p:cNvSpPr>
            <a:spLocks noGrp="1" noRot="1" noChangeAspect="1" noChangeArrowheads="1" noTextEdit="1"/>
          </p:cNvSpPr>
          <p:nvPr>
            <p:ph type="sldImg"/>
          </p:nvPr>
        </p:nvSpPr>
        <p:spPr>
          <a:xfrm>
            <a:off x="1123950" y="819150"/>
            <a:ext cx="5457825" cy="4094163"/>
          </a:xfrm>
          <a:solidFill>
            <a:srgbClr val="FFFFFF"/>
          </a:solidFill>
          <a:ln/>
        </p:spPr>
      </p:sp>
      <p:sp>
        <p:nvSpPr>
          <p:cNvPr id="130052" name="Rectangle 2"/>
          <p:cNvSpPr>
            <a:spLocks noGrp="1" noChangeArrowheads="1"/>
          </p:cNvSpPr>
          <p:nvPr>
            <p:ph type="body" idx="1"/>
          </p:nvPr>
        </p:nvSpPr>
        <p:spPr>
          <a:xfrm>
            <a:off x="770668" y="5185810"/>
            <a:ext cx="6163812" cy="4914817"/>
          </a:xfrm>
          <a:noFill/>
          <a:ln/>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Photo: Megan Thompson</a:t>
            </a:r>
            <a:endParaRPr lang="sv-S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rest of Earth’s biomes, excluding the Arctic and boreal regions, are thought to contain 2,050 </a:t>
            </a:r>
            <a:r>
              <a:rPr lang="en-US" sz="1200" b="0" i="0" u="none" strike="noStrike" kern="1200" baseline="0" dirty="0" err="1" smtClean="0">
                <a:solidFill>
                  <a:schemeClr val="tx1"/>
                </a:solidFill>
                <a:latin typeface="Arial" charset="0"/>
                <a:ea typeface="+mn-ea"/>
                <a:cs typeface="+mn-cs"/>
              </a:rPr>
              <a:t>Pg</a:t>
            </a:r>
            <a:r>
              <a:rPr lang="en-US" sz="1200" b="0" i="0" u="none" strike="noStrike" kern="1200" baseline="0" dirty="0" smtClean="0">
                <a:solidFill>
                  <a:schemeClr val="tx1"/>
                </a:solidFill>
                <a:latin typeface="Arial" charset="0"/>
                <a:ea typeface="+mn-ea"/>
                <a:cs typeface="+mn-cs"/>
              </a:rPr>
              <a:t> carbon in the surface 3m of soil. Even though these northern regions account for only 15% of global soil area, the 0–3m global soil carbon pool is increased by 50% when fully accounting for the carbon stored deeper in permafrost zone soil profiles.</a:t>
            </a:r>
          </a:p>
          <a:p>
            <a:endParaRPr lang="en-US" sz="1200" b="0" i="0" u="none" strike="noStrike" kern="1200" baseline="0" dirty="0" smtClean="0">
              <a:solidFill>
                <a:schemeClr val="tx1"/>
              </a:solidFill>
              <a:latin typeface="Arial" charset="0"/>
              <a:ea typeface="+mn-ea"/>
              <a:cs typeface="+mn-cs"/>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Calibri" charset="0"/>
                <a:ea typeface="ＭＳ Ｐゴシック" charset="0"/>
              </a:rPr>
              <a:t>50% of global soil organic C pool or 1.7 trillion tons</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err="1" smtClean="0">
                <a:effectLst/>
              </a:rPr>
              <a:t>Tarnocai</a:t>
            </a:r>
            <a:r>
              <a:rPr lang="en-GB" dirty="0" smtClean="0">
                <a:effectLst/>
              </a:rPr>
              <a:t>, C., J. G. </a:t>
            </a:r>
            <a:r>
              <a:rPr lang="en-GB" dirty="0" err="1" smtClean="0">
                <a:effectLst/>
              </a:rPr>
              <a:t>Canadell</a:t>
            </a:r>
            <a:r>
              <a:rPr lang="en-GB" dirty="0" smtClean="0">
                <a:effectLst/>
              </a:rPr>
              <a:t>, E. a. G. Schuur, P. </a:t>
            </a:r>
            <a:r>
              <a:rPr lang="en-GB" dirty="0" err="1" smtClean="0">
                <a:effectLst/>
              </a:rPr>
              <a:t>Kuhry</a:t>
            </a:r>
            <a:r>
              <a:rPr lang="en-GB" dirty="0" smtClean="0">
                <a:effectLst/>
              </a:rPr>
              <a:t>, G. </a:t>
            </a:r>
            <a:r>
              <a:rPr lang="en-GB" dirty="0" err="1" smtClean="0">
                <a:effectLst/>
              </a:rPr>
              <a:t>Mazhitova</a:t>
            </a:r>
            <a:r>
              <a:rPr lang="en-GB" dirty="0" smtClean="0">
                <a:effectLst/>
              </a:rPr>
              <a:t>, and S. </a:t>
            </a:r>
            <a:r>
              <a:rPr lang="en-GB" dirty="0" err="1" smtClean="0">
                <a:effectLst/>
              </a:rPr>
              <a:t>Zimov</a:t>
            </a:r>
            <a:r>
              <a:rPr lang="en-GB" dirty="0" smtClean="0">
                <a:effectLst/>
              </a:rPr>
              <a:t>. 2009. Soil organic carbon pools in the northern circumpolar permafrost region. Global Biogeochemical Cycles 23:GB2023.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err="1" smtClean="0">
                <a:effectLst/>
              </a:rPr>
              <a:t>Turetsky</a:t>
            </a:r>
            <a:r>
              <a:rPr lang="en-GB" dirty="0" smtClean="0">
                <a:effectLst/>
              </a:rPr>
              <a:t>, M. R., B. W. Abbott, M. C. Jones, K. W. Anthony, D. </a:t>
            </a:r>
            <a:r>
              <a:rPr lang="en-GB" dirty="0" err="1" smtClean="0">
                <a:effectLst/>
              </a:rPr>
              <a:t>Olefeldt</a:t>
            </a:r>
            <a:r>
              <a:rPr lang="en-GB" dirty="0" smtClean="0">
                <a:effectLst/>
              </a:rPr>
              <a:t>, E. A. G. Schuur, C. </a:t>
            </a:r>
            <a:r>
              <a:rPr lang="en-GB" dirty="0" err="1" smtClean="0">
                <a:effectLst/>
              </a:rPr>
              <a:t>Koven</a:t>
            </a:r>
            <a:r>
              <a:rPr lang="en-GB" dirty="0" smtClean="0">
                <a:effectLst/>
              </a:rPr>
              <a:t>, A. D. McGuire, G. Grosse, P. </a:t>
            </a:r>
            <a:r>
              <a:rPr lang="en-GB" dirty="0" err="1" smtClean="0">
                <a:effectLst/>
              </a:rPr>
              <a:t>Kuhry</a:t>
            </a:r>
            <a:r>
              <a:rPr lang="en-GB" dirty="0" smtClean="0">
                <a:effectLst/>
              </a:rPr>
              <a:t>, G. </a:t>
            </a:r>
            <a:r>
              <a:rPr lang="en-GB" dirty="0" err="1" smtClean="0">
                <a:effectLst/>
              </a:rPr>
              <a:t>Hugelius</a:t>
            </a:r>
            <a:r>
              <a:rPr lang="en-GB" dirty="0" smtClean="0">
                <a:effectLst/>
              </a:rPr>
              <a:t>, D. M. Lawrence, C. Gibson, and A. B. K. </a:t>
            </a:r>
            <a:r>
              <a:rPr lang="en-GB" dirty="0" err="1" smtClean="0">
                <a:effectLst/>
              </a:rPr>
              <a:t>Sannel</a:t>
            </a:r>
            <a:r>
              <a:rPr lang="en-GB" dirty="0" smtClean="0">
                <a:effectLst/>
              </a:rPr>
              <a:t>. 2019. Permafrost collapse is accelerating carbon release. Nature 569:32–34.</a:t>
            </a:r>
          </a:p>
          <a:p>
            <a:endParaRPr lang="en-GB" dirty="0" smtClean="0"/>
          </a:p>
          <a:p>
            <a:r>
              <a:rPr lang="en-US" b="1" dirty="0" smtClean="0">
                <a:latin typeface="Calibri" charset="0"/>
                <a:ea typeface="ＭＳ Ｐゴシック" charset="0"/>
              </a:rPr>
              <a:t>Approx. twice the amount of C in atmosphere</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err="1" smtClean="0">
                <a:effectLst/>
              </a:rPr>
              <a:t>Zimov</a:t>
            </a:r>
            <a:r>
              <a:rPr lang="en-GB" dirty="0" smtClean="0">
                <a:effectLst/>
              </a:rPr>
              <a:t>, S. A., E. A. G. Schuur, and F. S. Chapin. 2006. Permafrost and the Global Carbon Budget. Science 312:1612–1613.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err="1" smtClean="0">
                <a:effectLst/>
              </a:rPr>
              <a:t>Turetsky</a:t>
            </a:r>
            <a:r>
              <a:rPr lang="en-GB" dirty="0" smtClean="0">
                <a:effectLst/>
              </a:rPr>
              <a:t>, M. R., B. W. Abbott, M. C. Jones, K. W. Anthony, D. </a:t>
            </a:r>
            <a:r>
              <a:rPr lang="en-GB" dirty="0" err="1" smtClean="0">
                <a:effectLst/>
              </a:rPr>
              <a:t>Olefeldt</a:t>
            </a:r>
            <a:r>
              <a:rPr lang="en-GB" dirty="0" smtClean="0">
                <a:effectLst/>
              </a:rPr>
              <a:t>, E. A. G. Schuur, C. </a:t>
            </a:r>
            <a:r>
              <a:rPr lang="en-GB" dirty="0" err="1" smtClean="0">
                <a:effectLst/>
              </a:rPr>
              <a:t>Koven</a:t>
            </a:r>
            <a:r>
              <a:rPr lang="en-GB" dirty="0" smtClean="0">
                <a:effectLst/>
              </a:rPr>
              <a:t>, A. D. McGuire, G. Grosse, P. </a:t>
            </a:r>
            <a:r>
              <a:rPr lang="en-GB" dirty="0" err="1" smtClean="0">
                <a:effectLst/>
              </a:rPr>
              <a:t>Kuhry</a:t>
            </a:r>
            <a:r>
              <a:rPr lang="en-GB" dirty="0" smtClean="0">
                <a:effectLst/>
              </a:rPr>
              <a:t>, G. </a:t>
            </a:r>
            <a:r>
              <a:rPr lang="en-GB" dirty="0" err="1" smtClean="0">
                <a:effectLst/>
              </a:rPr>
              <a:t>Hugelius</a:t>
            </a:r>
            <a:r>
              <a:rPr lang="en-GB" dirty="0" smtClean="0">
                <a:effectLst/>
              </a:rPr>
              <a:t>, D. M. Lawrence, C. Gibson, and A. B. K. </a:t>
            </a:r>
            <a:r>
              <a:rPr lang="en-GB" dirty="0" err="1" smtClean="0">
                <a:effectLst/>
              </a:rPr>
              <a:t>Sannel</a:t>
            </a:r>
            <a:r>
              <a:rPr lang="en-GB" dirty="0" smtClean="0">
                <a:effectLst/>
              </a:rPr>
              <a:t>. 2019. Permafrost collapse is accelerating carbon release. Nature 569:32–34.</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Climate change models predict a 13%–28% decrease in Arctic permafrost by 2050 (</a:t>
            </a:r>
            <a:r>
              <a:rPr lang="en-GB" dirty="0" smtClean="0">
                <a:hlinkClick r:id="rId3"/>
              </a:rPr>
              <a:t>Schuur et al., 2015</a:t>
            </a:r>
            <a:r>
              <a:rPr lang="en-GB" dirty="0" smtClean="0"/>
              <a:t> and </a:t>
            </a:r>
            <a:r>
              <a:rPr lang="en-GB" dirty="0" err="1" smtClean="0">
                <a:hlinkClick r:id="rId4"/>
              </a:rPr>
              <a:t>Tarnocai</a:t>
            </a:r>
            <a:r>
              <a:rPr lang="en-GB" dirty="0" smtClean="0">
                <a:hlinkClick r:id="rId4"/>
              </a:rPr>
              <a:t> et al., 2009</a:t>
            </a:r>
            <a:r>
              <a:rPr lang="en-GB"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effectLst/>
              </a:rPr>
              <a:t>Tundra ecosystems contain huge stores of carbon in soil organic matter (Jones et al., 2014), and any shifts in the balance between photosynthesis and respiration could potentially have a major impact on carbon sequestration (</a:t>
            </a:r>
            <a:r>
              <a:rPr lang="en-GB" dirty="0" err="1" smtClean="0">
                <a:effectLst/>
              </a:rPr>
              <a:t>Oechel</a:t>
            </a:r>
            <a:r>
              <a:rPr lang="en-GB" dirty="0" smtClean="0">
                <a:effectLst/>
              </a:rPr>
              <a:t> et al., 1994).</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smtClean="0">
              <a:effectLst/>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smtClean="0">
                <a:effectLst/>
              </a:rPr>
              <a:t>Jones AG, Scullion J, </a:t>
            </a:r>
            <a:r>
              <a:rPr lang="en-GB" dirty="0" err="1" smtClean="0">
                <a:effectLst/>
              </a:rPr>
              <a:t>Ostle</a:t>
            </a:r>
            <a:r>
              <a:rPr lang="en-GB" dirty="0" smtClean="0">
                <a:effectLst/>
              </a:rPr>
              <a:t> N, Levy PE, Gwynn-Jones D. 2014. Completing the FACE of elevated CO2 research. Environment International 73:252-258</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smtClean="0">
              <a:effectLst/>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err="1" smtClean="0">
                <a:effectLst/>
              </a:rPr>
              <a:t>Oechel</a:t>
            </a:r>
            <a:r>
              <a:rPr lang="en-GB" dirty="0" smtClean="0">
                <a:effectLst/>
              </a:rPr>
              <a:t> WC, Cowles S, </a:t>
            </a:r>
            <a:r>
              <a:rPr lang="en-GB" dirty="0" err="1" smtClean="0">
                <a:effectLst/>
              </a:rPr>
              <a:t>Grulke</a:t>
            </a:r>
            <a:r>
              <a:rPr lang="en-GB" dirty="0" smtClean="0">
                <a:effectLst/>
              </a:rPr>
              <a:t> N, Hastings SJ, Lawrence B, </a:t>
            </a:r>
            <a:r>
              <a:rPr lang="en-GB" dirty="0" err="1" smtClean="0">
                <a:effectLst/>
              </a:rPr>
              <a:t>Prudhomme</a:t>
            </a:r>
            <a:r>
              <a:rPr lang="en-GB" dirty="0" smtClean="0">
                <a:effectLst/>
              </a:rPr>
              <a:t> T, </a:t>
            </a:r>
            <a:r>
              <a:rPr lang="en-GB" dirty="0" err="1" smtClean="0">
                <a:effectLst/>
              </a:rPr>
              <a:t>Riechers</a:t>
            </a:r>
            <a:r>
              <a:rPr lang="en-GB" dirty="0" smtClean="0">
                <a:effectLst/>
              </a:rPr>
              <a:t> G, Strain B, Tissue D, </a:t>
            </a:r>
            <a:r>
              <a:rPr lang="en-GB" dirty="0" err="1" smtClean="0">
                <a:effectLst/>
              </a:rPr>
              <a:t>Vourlitis</a:t>
            </a:r>
            <a:r>
              <a:rPr lang="en-GB" dirty="0" smtClean="0">
                <a:effectLst/>
              </a:rPr>
              <a:t> G. 1994. Transient nature of CO2 fertilization in Arctic tundra. Nature 371:500-503</a:t>
            </a:r>
          </a:p>
        </p:txBody>
      </p:sp>
    </p:spTree>
    <p:extLst>
      <p:ext uri="{BB962C8B-B14F-4D97-AF65-F5344CB8AC3E}">
        <p14:creationId xmlns:p14="http://schemas.microsoft.com/office/powerpoint/2010/main" val="2166141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Photo:</a:t>
            </a:r>
            <a:r>
              <a:rPr lang="en-GB" baseline="0" dirty="0" smtClean="0"/>
              <a:t> </a:t>
            </a:r>
            <a:r>
              <a:rPr lang="en-GB" dirty="0" smtClean="0"/>
              <a:t>The crater grows more each year (Credit: Julian </a:t>
            </a:r>
            <a:r>
              <a:rPr lang="en-GB" dirty="0" err="1" smtClean="0"/>
              <a:t>Murton</a:t>
            </a:r>
            <a:r>
              <a:rPr lang="en-GB"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Source:</a:t>
            </a:r>
            <a:r>
              <a:rPr lang="en-GB" baseline="0" dirty="0" smtClean="0"/>
              <a:t> http://www.bbc.com/earth/story/20170223-in-siberia-there-is-a-huge-crater-and-it-is-getting-bigger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More information:</a:t>
            </a:r>
            <a:r>
              <a:rPr lang="en-GB" baseline="0" dirty="0" smtClean="0"/>
              <a:t> </a:t>
            </a:r>
            <a:r>
              <a:rPr lang="en-GB" dirty="0" smtClean="0"/>
              <a:t>https://en.wikipedia.org/wiki/Batagaika_crater</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37</a:t>
            </a:fld>
            <a:endParaRPr lang="en-US"/>
          </a:p>
        </p:txBody>
      </p:sp>
    </p:spTree>
    <p:extLst>
      <p:ext uri="{BB962C8B-B14F-4D97-AF65-F5344CB8AC3E}">
        <p14:creationId xmlns:p14="http://schemas.microsoft.com/office/powerpoint/2010/main" val="625987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Photo:</a:t>
            </a:r>
            <a:r>
              <a:rPr lang="en-GB" baseline="0" dirty="0" smtClean="0"/>
              <a:t> </a:t>
            </a:r>
            <a:r>
              <a:rPr lang="en-GB" dirty="0" smtClean="0"/>
              <a:t>The ground here is frozen year-round (Credit: Alexander </a:t>
            </a:r>
            <a:r>
              <a:rPr lang="en-GB" dirty="0" err="1" smtClean="0"/>
              <a:t>Babyshev</a:t>
            </a:r>
            <a:r>
              <a:rPr lang="en-GB"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Map:</a:t>
            </a:r>
            <a:r>
              <a:rPr lang="en-GB" baseline="0" dirty="0" smtClean="0"/>
              <a:t> taken from https://en.wikipedia.org/wiki/File:Russia_edcp_location_map.svg</a:t>
            </a: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Source:</a:t>
            </a:r>
            <a:r>
              <a:rPr lang="en-GB" baseline="0" dirty="0" smtClean="0"/>
              <a:t> http://www.bbc.com/earth/story/20170223-in-siberia-there-is-a-huge-crater-and-it-is-getting-bigger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More information: https://en.wikipedia.org/wiki/Batagaika_crater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land began to sink due to the thawing permafrost in the 1960s after the surrounding forest was cleared.</a:t>
            </a: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Read more at: https://www.nationalgeographic.com/environment/2019/08/arctic-permafrost-is-thawing-it-could-speed-up-climate-change-feature/</a:t>
            </a:r>
            <a:endParaRPr lang="en-GB" dirty="0" smtClean="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38</a:t>
            </a:fld>
            <a:endParaRPr lang="en-US"/>
          </a:p>
        </p:txBody>
      </p:sp>
    </p:spTree>
    <p:extLst>
      <p:ext uri="{BB962C8B-B14F-4D97-AF65-F5344CB8AC3E}">
        <p14:creationId xmlns:p14="http://schemas.microsoft.com/office/powerpoint/2010/main" val="2477446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0" dirty="0" smtClean="0"/>
              <a:t>Photo taken by Keith </a:t>
            </a:r>
            <a:r>
              <a:rPr lang="en-US" dirty="0" smtClean="0"/>
              <a:t>Larson</a:t>
            </a:r>
            <a:endParaRPr dirty="0"/>
          </a:p>
        </p:txBody>
      </p:sp>
    </p:spTree>
    <p:extLst>
      <p:ext uri="{BB962C8B-B14F-4D97-AF65-F5344CB8AC3E}">
        <p14:creationId xmlns:p14="http://schemas.microsoft.com/office/powerpoint/2010/main" val="2582880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CO2 levels</a:t>
            </a:r>
            <a:r>
              <a:rPr lang="en-US" baseline="0" dirty="0" smtClean="0"/>
              <a:t> from https://scripps.ucsd.edu/programs/keelingcurve/</a:t>
            </a:r>
          </a:p>
          <a:p>
            <a:endParaRPr lang="en-US" dirty="0" smtClean="0"/>
          </a:p>
          <a:p>
            <a:r>
              <a:rPr lang="en-US" dirty="0" smtClean="0"/>
              <a:t>Other vital</a:t>
            </a:r>
            <a:r>
              <a:rPr lang="en-US" baseline="0" dirty="0" smtClean="0"/>
              <a:t> signs of the planet http://climate.nasa.gov/vital-signs/</a:t>
            </a:r>
          </a:p>
          <a:p>
            <a:endParaRPr lang="en-US" baseline="0" dirty="0" smtClean="0"/>
          </a:p>
          <a:p>
            <a:r>
              <a:rPr lang="en-US" baseline="0" dirty="0" smtClean="0"/>
              <a:t>Land Ice = Greenland Ice Sheet (Antarctica losing approximately 118 GGT/per year)</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40</a:t>
            </a:fld>
            <a:endParaRPr lang="en-US"/>
          </a:p>
        </p:txBody>
      </p:sp>
    </p:spTree>
    <p:extLst>
      <p:ext uri="{BB962C8B-B14F-4D97-AF65-F5344CB8AC3E}">
        <p14:creationId xmlns:p14="http://schemas.microsoft.com/office/powerpoint/2010/main" val="2232676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41</a:t>
            </a:fld>
            <a:endParaRPr lang="en-US"/>
          </a:p>
        </p:txBody>
      </p:sp>
    </p:spTree>
    <p:extLst>
      <p:ext uri="{BB962C8B-B14F-4D97-AF65-F5344CB8AC3E}">
        <p14:creationId xmlns:p14="http://schemas.microsoft.com/office/powerpoint/2010/main" val="837300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ffectLst/>
              </a:rPr>
              <a:t>Figure 1 taken from: http://earthobservatory.nasa.gov/Features/Paleoclimatology_IceCores/</a:t>
            </a:r>
            <a:endParaRPr lang="en-GB" dirty="0" smtClean="0">
              <a:effectLst/>
            </a:endParaRPr>
          </a:p>
          <a:p>
            <a:endParaRPr lang="en-US" dirty="0" smtClean="0"/>
          </a:p>
          <a:p>
            <a:r>
              <a:rPr lang="en-US" dirty="0" smtClean="0"/>
              <a:t>Figure 2 taken</a:t>
            </a:r>
            <a:r>
              <a:rPr lang="en-US" baseline="0" dirty="0" smtClean="0"/>
              <a:t> from: https://dakotastudent.com/5581/features/greenhouse-gases/ (created by William Beaton)</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42</a:t>
            </a:fld>
            <a:endParaRPr lang="en-US"/>
          </a:p>
        </p:txBody>
      </p:sp>
    </p:spTree>
    <p:extLst>
      <p:ext uri="{BB962C8B-B14F-4D97-AF65-F5344CB8AC3E}">
        <p14:creationId xmlns:p14="http://schemas.microsoft.com/office/powerpoint/2010/main" val="244406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lnSpcReduction="10000"/>
          </a:bodyPr>
          <a:lstStyle/>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r>
              <a:rPr lang="en-US" sz="1200" dirty="0" smtClean="0">
                <a:solidFill>
                  <a:prstClr val="black"/>
                </a:solidFill>
                <a:latin typeface="Calibri" panose="020F0502020204030204"/>
                <a:ea typeface="+mn-ea"/>
              </a:rPr>
              <a:t>Figure taken from:</a:t>
            </a: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endParaRPr lang="en-US" sz="1200" dirty="0" smtClean="0">
              <a:solidFill>
                <a:prstClr val="black"/>
              </a:solidFill>
              <a:latin typeface="Calibri" panose="020F0502020204030204"/>
              <a:ea typeface="+mn-ea"/>
            </a:endParaRP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r>
              <a:rPr lang="en-US" sz="1200" dirty="0" smtClean="0">
                <a:solidFill>
                  <a:prstClr val="black"/>
                </a:solidFill>
                <a:latin typeface="Calibri" panose="020F0502020204030204"/>
                <a:ea typeface="+mn-ea"/>
              </a:rPr>
              <a:t>Loader, N. J., Young, G. H. F., Grudd, H., </a:t>
            </a:r>
            <a:r>
              <a:rPr lang="en-US" sz="1200" dirty="0" err="1" smtClean="0">
                <a:solidFill>
                  <a:prstClr val="black"/>
                </a:solidFill>
                <a:latin typeface="Calibri" panose="020F0502020204030204"/>
                <a:ea typeface="+mn-ea"/>
              </a:rPr>
              <a:t>McCarroll</a:t>
            </a:r>
            <a:r>
              <a:rPr lang="en-US" sz="1200" dirty="0" smtClean="0">
                <a:solidFill>
                  <a:prstClr val="black"/>
                </a:solidFill>
                <a:latin typeface="Calibri" panose="020F0502020204030204"/>
                <a:ea typeface="+mn-ea"/>
              </a:rPr>
              <a:t>, D. (2013). "Stable carbon isotopes from Torneträsk northern Sweden provide a millennial length reconstruction of summer sunshine and its relationship to Arctic circulation." Quaternary Science Reviews 62: 97-113.</a:t>
            </a: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endParaRPr lang="en-US" sz="1200" dirty="0" smtClean="0">
              <a:solidFill>
                <a:prstClr val="black"/>
              </a:solidFill>
              <a:latin typeface="Calibri" panose="020F0502020204030204"/>
              <a:ea typeface="+mn-ea"/>
            </a:endParaRP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r>
              <a:rPr lang="en-US" sz="1200" dirty="0" smtClean="0">
                <a:solidFill>
                  <a:prstClr val="black"/>
                </a:solidFill>
                <a:latin typeface="Calibri" panose="020F0502020204030204"/>
                <a:ea typeface="+mn-ea"/>
              </a:rPr>
              <a:t>Also</a:t>
            </a:r>
            <a:r>
              <a:rPr lang="en-US" sz="1200" baseline="0" dirty="0" smtClean="0">
                <a:solidFill>
                  <a:prstClr val="black"/>
                </a:solidFill>
                <a:latin typeface="Calibri" panose="020F0502020204030204"/>
                <a:ea typeface="+mn-ea"/>
              </a:rPr>
              <a:t> see:</a:t>
            </a: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r>
              <a:rPr lang="en-US" dirty="0" smtClean="0">
                <a:effectLst/>
              </a:rPr>
              <a:t>Grudd, H., K. R. </a:t>
            </a:r>
            <a:r>
              <a:rPr lang="en-US" dirty="0" err="1" smtClean="0">
                <a:effectLst/>
              </a:rPr>
              <a:t>Briffa</a:t>
            </a:r>
            <a:r>
              <a:rPr lang="en-US" dirty="0" smtClean="0">
                <a:effectLst/>
              </a:rPr>
              <a:t>, W. </a:t>
            </a:r>
            <a:r>
              <a:rPr lang="en-US" dirty="0" err="1" smtClean="0">
                <a:effectLst/>
              </a:rPr>
              <a:t>Karlén</a:t>
            </a:r>
            <a:r>
              <a:rPr lang="en-US" dirty="0" smtClean="0">
                <a:effectLst/>
              </a:rPr>
              <a:t>, T. S. Bartholin, P. D. Jones, and B. Kromer. 2002. A 7400-year tree-ring chronology in northern Swedish Lapland: natural climatic variability expressed on annual to millennial timescales. The Holocene 12:657–665.</a:t>
            </a: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endParaRPr lang="en-US" sz="1200" dirty="0" smtClean="0">
              <a:solidFill>
                <a:prstClr val="black"/>
              </a:solidFill>
              <a:latin typeface="Calibri" panose="020F0502020204030204"/>
              <a:ea typeface="+mn-ea"/>
            </a:endParaRP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r>
              <a:rPr lang="en-US" sz="1200" dirty="0" smtClean="0">
                <a:solidFill>
                  <a:prstClr val="black"/>
                </a:solidFill>
                <a:latin typeface="Calibri" panose="020F0502020204030204"/>
                <a:ea typeface="+mn-ea"/>
              </a:rPr>
              <a:t>Further reading:</a:t>
            </a: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endParaRPr lang="en-US" sz="1200" dirty="0" smtClean="0">
              <a:solidFill>
                <a:prstClr val="black"/>
              </a:solidFill>
              <a:latin typeface="Calibri" panose="020F0502020204030204"/>
              <a:ea typeface="+mn-ea"/>
            </a:endParaRPr>
          </a:p>
          <a:p>
            <a:pPr marL="12700" marR="0" lvl="0" indent="0" algn="l" defTabSz="914400" rtl="0" eaLnBrk="1" fontAlgn="auto" latinLnBrk="0" hangingPunct="1">
              <a:lnSpc>
                <a:spcPct val="100000"/>
              </a:lnSpc>
              <a:spcBef>
                <a:spcPts val="480"/>
              </a:spcBef>
              <a:spcAft>
                <a:spcPts val="0"/>
              </a:spcAft>
              <a:buClrTx/>
              <a:buSzTx/>
              <a:buFont typeface="Arial"/>
              <a:buNone/>
              <a:tabLst>
                <a:tab pos="356235" algn="l"/>
              </a:tabLst>
              <a:defRPr/>
            </a:pPr>
            <a:r>
              <a:rPr lang="en-GB" dirty="0" err="1" smtClean="0">
                <a:effectLst/>
              </a:rPr>
              <a:t>Neukom</a:t>
            </a:r>
            <a:r>
              <a:rPr lang="en-GB" dirty="0" smtClean="0">
                <a:effectLst/>
              </a:rPr>
              <a:t>, R., N. </a:t>
            </a:r>
            <a:r>
              <a:rPr lang="en-GB" dirty="0" err="1" smtClean="0">
                <a:effectLst/>
              </a:rPr>
              <a:t>Steiger</a:t>
            </a:r>
            <a:r>
              <a:rPr lang="en-GB" dirty="0" smtClean="0">
                <a:effectLst/>
              </a:rPr>
              <a:t>, J. J. Gómez-Navarro, J. Wang, and J. P. Werner. 2019. No evidence for globally coherent warm and cold periods over the preindustrial Common Era. Nature 571:550–554.</a:t>
            </a: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endParaRPr lang="en-US" sz="1200" dirty="0" smtClean="0">
              <a:solidFill>
                <a:prstClr val="black"/>
              </a:solidFill>
              <a:latin typeface="Calibri" panose="020F0502020204030204"/>
              <a:ea typeface="+mn-ea"/>
            </a:endParaRP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r>
              <a:rPr lang="en-US" sz="1200" dirty="0" smtClean="0">
                <a:solidFill>
                  <a:prstClr val="black"/>
                </a:solidFill>
                <a:latin typeface="Calibri" panose="020F0502020204030204"/>
                <a:ea typeface="+mn-ea"/>
              </a:rPr>
              <a:t>Medieval Warming Period (https://en.wikipedia.org/wiki/Medieval_Warm_Period)</a:t>
            </a: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r>
              <a:rPr lang="en-US" sz="1200" dirty="0" smtClean="0">
                <a:solidFill>
                  <a:prstClr val="black"/>
                </a:solidFill>
                <a:latin typeface="Calibri" panose="020F0502020204030204"/>
                <a:ea typeface="+mn-ea"/>
              </a:rPr>
              <a:t>Little Ice Age (https://en.wikipedia.org/wiki/Little_Ice_Age)</a:t>
            </a:r>
            <a:endParaRPr lang="sv-SE" sz="1200" dirty="0" smtClean="0">
              <a:solidFill>
                <a:prstClr val="black"/>
              </a:solidFill>
              <a:latin typeface="Calibri" panose="020F0502020204030204"/>
              <a:ea typeface="+mn-ea"/>
            </a:endParaRP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endParaRPr lang="en-US" sz="1200" dirty="0" smtClean="0">
              <a:latin typeface="+mn-lt"/>
              <a:cs typeface="Calibri"/>
            </a:endParaRPr>
          </a:p>
        </p:txBody>
      </p:sp>
    </p:spTree>
    <p:extLst>
      <p:ext uri="{BB962C8B-B14F-4D97-AF65-F5344CB8AC3E}">
        <p14:creationId xmlns:p14="http://schemas.microsoft.com/office/powerpoint/2010/main" val="404811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https://climate.nasa.gov/vital-signs/carbon-dioxide/</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43</a:t>
            </a:fld>
            <a:endParaRPr lang="en-US"/>
          </a:p>
        </p:txBody>
      </p:sp>
    </p:spTree>
    <p:extLst>
      <p:ext uri="{BB962C8B-B14F-4D97-AF65-F5344CB8AC3E}">
        <p14:creationId xmlns:p14="http://schemas.microsoft.com/office/powerpoint/2010/main" val="1320680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http://www.skepticalscience.com/co2-lags-temperature-intermediate.htm</a:t>
            </a:r>
          </a:p>
          <a:p>
            <a:endParaRPr lang="en-GB"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44</a:t>
            </a:fld>
            <a:endParaRPr lang="en-US"/>
          </a:p>
        </p:txBody>
      </p:sp>
    </p:spTree>
    <p:extLst>
      <p:ext uri="{BB962C8B-B14F-4D97-AF65-F5344CB8AC3E}">
        <p14:creationId xmlns:p14="http://schemas.microsoft.com/office/powerpoint/2010/main" val="2002458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https://scripps.ucsd.edu/programs/keelingcurve/</a:t>
            </a:r>
          </a:p>
          <a:p>
            <a:endParaRPr lang="en-US" dirty="0" smtClean="0"/>
          </a:p>
          <a:p>
            <a:r>
              <a:rPr lang="en-US" dirty="0" smtClean="0"/>
              <a:t>Most current conditions (24-hours)</a:t>
            </a:r>
          </a:p>
          <a:p>
            <a:endParaRPr lang="en-US" dirty="0" smtClean="0"/>
          </a:p>
          <a:p>
            <a:pPr>
              <a:lnSpc>
                <a:spcPct val="80000"/>
              </a:lnSpc>
            </a:pPr>
            <a:r>
              <a:rPr lang="en-US" altLang="en-US" sz="1200" dirty="0" smtClean="0"/>
              <a:t>The “Keeling Curve” is a set of careful measurements of atmospheric CO</a:t>
            </a:r>
            <a:r>
              <a:rPr lang="en-US" altLang="en-US" sz="1200" baseline="-25000" dirty="0" smtClean="0"/>
              <a:t>2</a:t>
            </a:r>
            <a:r>
              <a:rPr lang="en-US" altLang="en-US" sz="1200" dirty="0" smtClean="0"/>
              <a:t> that Charles David Keeling began collecting in 1958. The data show a steady annual increase in CO</a:t>
            </a:r>
            <a:r>
              <a:rPr lang="en-US" altLang="en-US" sz="1200" baseline="-25000" dirty="0" smtClean="0"/>
              <a:t>2</a:t>
            </a:r>
            <a:r>
              <a:rPr lang="en-US" altLang="en-US" sz="1200" dirty="0" smtClean="0"/>
              <a:t> plus a small up-and-down sawtooth pattern each year that reflects seasonal changes in plant activity (plants take up CO2 during spring and summer in the Northern Hemisphere, where most of the planet’s land mass and land ecosystems reside, and release it in fall and winter). Source: National Research Council, 2010a</a:t>
            </a:r>
          </a:p>
          <a:p>
            <a:pPr>
              <a:lnSpc>
                <a:spcPct val="80000"/>
              </a:lnSpc>
            </a:pPr>
            <a:r>
              <a:rPr lang="en-US" altLang="en-US" sz="1200" b="1" dirty="0" smtClean="0"/>
              <a:t>Source: Tans, P. 2010. NOAA/ESRL (NOAA Earth System Research Laboratory) Trends in Atmospheric Carbon Dioxide. Available at http://www.esrl.noaa.gov/gmd/ccgg/trends/.</a:t>
            </a:r>
            <a:endParaRPr lang="en-US" altLang="en-US" sz="1200" dirty="0" smtClean="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45</a:t>
            </a:fld>
            <a:endParaRPr lang="en-US"/>
          </a:p>
        </p:txBody>
      </p:sp>
    </p:spTree>
    <p:extLst>
      <p:ext uri="{BB962C8B-B14F-4D97-AF65-F5344CB8AC3E}">
        <p14:creationId xmlns:p14="http://schemas.microsoft.com/office/powerpoint/2010/main" val="338880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https://scripps.ucsd.edu/programs/keelingcurve/</a:t>
            </a:r>
          </a:p>
          <a:p>
            <a:endParaRPr lang="en-US" dirty="0" smtClean="0"/>
          </a:p>
          <a:p>
            <a:r>
              <a:rPr lang="en-US" dirty="0" smtClean="0"/>
              <a:t>The complete series (1958 to present)</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On 9 May 2013, the daily average concentration of CO</a:t>
            </a:r>
            <a:r>
              <a:rPr lang="en-GB" baseline="-25000" dirty="0" smtClean="0"/>
              <a:t>2</a:t>
            </a:r>
            <a:r>
              <a:rPr lang="en-GB" dirty="0" smtClean="0"/>
              <a:t> in our planet's atmosphere, measured at the famous Mauna Loa Observatory in Hawaii, crept above 400 parts per million for the first time since humans walked the Earth. Researchers have kept tabs on the atmosphere's climbing CO</a:t>
            </a:r>
            <a:r>
              <a:rPr lang="en-GB" baseline="-25000" dirty="0" smtClean="0"/>
              <a:t>2</a:t>
            </a:r>
            <a:r>
              <a:rPr lang="en-GB" dirty="0" smtClean="0"/>
              <a:t> levels since Charles Keeling set up this Hawaiian lab in 1958. Back then, levels were at 316 ppm, a little higher than the 280 ppm that was typical for thousands of years before the industrial revolution. The last time global levels of CO</a:t>
            </a:r>
            <a:r>
              <a:rPr lang="en-GB" baseline="-25000" dirty="0" smtClean="0"/>
              <a:t>2</a:t>
            </a:r>
            <a:r>
              <a:rPr lang="en-GB" dirty="0" smtClean="0"/>
              <a:t> hit 400 ppm is thought to have been more than 2.5 million years ago during the Pliocene, when temperatures were about 3 degrees warmer than today. Our current climate has not yet had a chance to catch up with our high CO</a:t>
            </a:r>
            <a:r>
              <a:rPr lang="en-GB" baseline="-25000" dirty="0" smtClean="0"/>
              <a:t>2</a:t>
            </a:r>
            <a:r>
              <a:rPr lang="en-GB" dirty="0" smtClean="0"/>
              <a:t> levels. (</a:t>
            </a:r>
            <a:r>
              <a:rPr lang="en-GB" dirty="0" smtClean="0">
                <a:effectLst/>
              </a:rPr>
              <a:t>Jones, N. 2013. Troubling milestone for CO2. Nature Geoscience 6:589–589. </a:t>
            </a:r>
            <a:r>
              <a:rPr lang="en-GB" dirty="0" err="1" smtClean="0">
                <a:effectLst/>
              </a:rPr>
              <a:t>doi</a:t>
            </a:r>
            <a:r>
              <a:rPr lang="en-GB" dirty="0" smtClean="0">
                <a:effectLst/>
              </a:rPr>
              <a:t>: 10.1038/ngeo1900).</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46</a:t>
            </a:fld>
            <a:endParaRPr lang="en-US"/>
          </a:p>
        </p:txBody>
      </p:sp>
    </p:spTree>
    <p:extLst>
      <p:ext uri="{BB962C8B-B14F-4D97-AF65-F5344CB8AC3E}">
        <p14:creationId xmlns:p14="http://schemas.microsoft.com/office/powerpoint/2010/main" val="2054111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Top Figure Source: https://climate.nasa.gov/vital-signs/global-temperature/</a:t>
            </a:r>
          </a:p>
          <a:p>
            <a:endParaRPr lang="en-GB" dirty="0" smtClean="0"/>
          </a:p>
          <a:p>
            <a:r>
              <a:rPr lang="en-GB" dirty="0" smtClean="0"/>
              <a:t>Bottom</a:t>
            </a:r>
            <a:r>
              <a:rPr lang="en-GB" baseline="0" dirty="0" smtClean="0"/>
              <a:t> Figure Source: https://skepticalscience.com/graphics.php?g=65</a:t>
            </a:r>
          </a:p>
          <a:p>
            <a:endParaRPr lang="en-GB" dirty="0" smtClean="0"/>
          </a:p>
          <a:p>
            <a:r>
              <a:rPr lang="en-GB" dirty="0" smtClean="0"/>
              <a:t>The oceans are currently</a:t>
            </a:r>
            <a:r>
              <a:rPr lang="en-GB" baseline="0" dirty="0" smtClean="0"/>
              <a:t> absorbing approximately 93% of the energy from global warming (adapted from IPCC AR5 Box 3.1, Figure 1)  - in the long run the ocean will equilibrate with the atmosphere (they are connected!) and atmospheric temperature will rise</a:t>
            </a:r>
          </a:p>
          <a:p>
            <a:endParaRPr lang="en-GB" baseline="0" dirty="0" smtClean="0"/>
          </a:p>
          <a:p>
            <a:r>
              <a:rPr lang="en-GB" baseline="0" dirty="0" smtClean="0"/>
              <a:t>Also see:</a:t>
            </a:r>
          </a:p>
          <a:p>
            <a:endParaRPr lang="en-GB" baseline="0" dirty="0" smtClean="0"/>
          </a:p>
          <a:p>
            <a:r>
              <a:rPr lang="en-GB" baseline="0" dirty="0" smtClean="0"/>
              <a:t>von </a:t>
            </a:r>
            <a:r>
              <a:rPr lang="en-GB" baseline="0" dirty="0" err="1" smtClean="0"/>
              <a:t>Schuckmann</a:t>
            </a:r>
            <a:r>
              <a:rPr lang="en-GB" baseline="0" dirty="0" smtClean="0"/>
              <a:t>, K., M. D. Palmer, K. E. Trenberth, A. </a:t>
            </a:r>
            <a:r>
              <a:rPr lang="en-GB" baseline="0" dirty="0" err="1" smtClean="0"/>
              <a:t>Cazenave</a:t>
            </a:r>
            <a:r>
              <a:rPr lang="en-GB" baseline="0" dirty="0" smtClean="0"/>
              <a:t>, D. Chambers, N. Champollion, J. Hansen, S. A. Josey, N. Loeb, P.-P. Mathieu, B. </a:t>
            </a:r>
            <a:r>
              <a:rPr lang="en-GB" baseline="0" dirty="0" err="1" smtClean="0"/>
              <a:t>Meyssignac</a:t>
            </a:r>
            <a:r>
              <a:rPr lang="en-GB" baseline="0" dirty="0" smtClean="0"/>
              <a:t>, and M. Wild. 2016. An imperative to monitor Earth’s energy imbalance. Nature Climate Change 6:138–144.</a:t>
            </a:r>
          </a:p>
          <a:p>
            <a:endParaRPr lang="en-GB" baseline="0" dirty="0" smtClean="0"/>
          </a:p>
          <a:p>
            <a:pPr>
              <a:lnSpc>
                <a:spcPct val="90000"/>
              </a:lnSpc>
            </a:pPr>
            <a:r>
              <a:rPr lang="en-US" altLang="en-US" sz="1200" dirty="0" smtClean="0"/>
              <a:t>Estimates of global surface temperature change, relative to the average global surface temperature for the period from 1951 to 1980, which is about 14°C (57°F) from NASA Goddard Institute for Space Studies show a warming trend over the 20th century. The estimates are based on surface air temperature measurements at meteorological stations and on sea surface temperature measurements from ships and satellites. The black curve shows average annual temperatures, and the red curve is a 5-year running average. The green bars indicate the margin of error, which has been reduced over time. Source: National Research Council 2010a</a:t>
            </a:r>
          </a:p>
          <a:p>
            <a:pPr>
              <a:lnSpc>
                <a:spcPct val="90000"/>
              </a:lnSpc>
            </a:pPr>
            <a:endParaRPr lang="en-US" altLang="en-US" sz="1200" dirty="0" smtClean="0"/>
          </a:p>
          <a:p>
            <a:pPr>
              <a:lnSpc>
                <a:spcPct val="90000"/>
              </a:lnSpc>
            </a:pPr>
            <a:r>
              <a:rPr lang="en-US" altLang="en-US" sz="1200" b="1" dirty="0" smtClean="0"/>
              <a:t>Source: NASA GISS (2010, based on Hansen, J., M. Sato, R. </a:t>
            </a:r>
            <a:r>
              <a:rPr lang="en-US" altLang="en-US" sz="1200" b="1" dirty="0" err="1" smtClean="0"/>
              <a:t>Ruedy</a:t>
            </a:r>
            <a:r>
              <a:rPr lang="en-US" altLang="en-US" sz="1200" b="1" dirty="0" smtClean="0"/>
              <a:t>, K. Lo, D. W. Lea, and M. Medina-</a:t>
            </a:r>
            <a:r>
              <a:rPr lang="en-US" altLang="en-US" sz="1200" b="1" dirty="0" err="1" smtClean="0"/>
              <a:t>Elizade</a:t>
            </a:r>
            <a:r>
              <a:rPr lang="en-US" altLang="en-US" sz="1200" b="1" dirty="0" smtClean="0"/>
              <a:t>. 2006. Global temperature change. Proceedings of the National Academy of Sciences of the United States of America 103(39):14288-14293. Updated through 2009 at http://data.giss.nasa.gov/gistemp/graphs/).</a:t>
            </a:r>
            <a:endParaRPr lang="en-US" altLang="en-US" sz="1200" dirty="0" smtClean="0"/>
          </a:p>
          <a:p>
            <a:pPr>
              <a:lnSpc>
                <a:spcPct val="90000"/>
              </a:lnSpc>
            </a:pPr>
            <a:endParaRPr lang="en-US" altLang="en-US" sz="1200" dirty="0" smtClean="0"/>
          </a:p>
          <a:p>
            <a:endParaRPr lang="en-GB" baseline="0" dirty="0" smtClean="0"/>
          </a:p>
          <a:p>
            <a:endParaRPr lang="en-GB" baseline="0" dirty="0" smtClean="0"/>
          </a:p>
          <a:p>
            <a:r>
              <a:rPr lang="en-GB" baseline="0" dirty="0" smtClean="0"/>
              <a:t>Taken from: http://data.giss.nasa.gov/gistemp/graphs_v3/</a:t>
            </a:r>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47</a:t>
            </a:fld>
            <a:endParaRPr lang="en-US"/>
          </a:p>
        </p:txBody>
      </p:sp>
    </p:spTree>
    <p:extLst>
      <p:ext uri="{BB962C8B-B14F-4D97-AF65-F5344CB8AC3E}">
        <p14:creationId xmlns:p14="http://schemas.microsoft.com/office/powerpoint/2010/main" val="872684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US" dirty="0" smtClean="0"/>
              <a:t>https://ourworldindata.org/wp-content/uploads/2014/06/decade-in-which-smallpox-ceased-to-be-endemic-by-country.png</a:t>
            </a:r>
            <a:endParaRPr lang="en-US" dirty="0"/>
          </a:p>
        </p:txBody>
      </p:sp>
      <p:sp>
        <p:nvSpPr>
          <p:cNvPr id="4" name="Slide Number Placeholder 3"/>
          <p:cNvSpPr>
            <a:spLocks noGrp="1"/>
          </p:cNvSpPr>
          <p:nvPr>
            <p:ph type="sldNum" sz="quarter" idx="10"/>
          </p:nvPr>
        </p:nvSpPr>
        <p:spPr/>
        <p:txBody>
          <a:bodyPr/>
          <a:lstStyle/>
          <a:p>
            <a:fld id="{5C8BBAD9-F379-4251-A8F5-B603EAE62F6B}" type="slidenum">
              <a:rPr lang="en-US" smtClean="0"/>
              <a:t>48</a:t>
            </a:fld>
            <a:endParaRPr lang="en-US"/>
          </a:p>
        </p:txBody>
      </p:sp>
    </p:spTree>
    <p:extLst>
      <p:ext uri="{BB962C8B-B14F-4D97-AF65-F5344CB8AC3E}">
        <p14:creationId xmlns:p14="http://schemas.microsoft.com/office/powerpoint/2010/main" val="3126896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US" dirty="0" smtClean="0"/>
              <a:t>https://svs.gsfc.nasa.gov/vis/a000000/a003500/a003586/Waleed30secondMontrealProtocolVizComposite.900_print.jpg</a:t>
            </a:r>
            <a:endParaRPr lang="en-US" dirty="0"/>
          </a:p>
        </p:txBody>
      </p:sp>
      <p:sp>
        <p:nvSpPr>
          <p:cNvPr id="4" name="Slide Number Placeholder 3"/>
          <p:cNvSpPr>
            <a:spLocks noGrp="1"/>
          </p:cNvSpPr>
          <p:nvPr>
            <p:ph type="sldNum" sz="quarter" idx="10"/>
          </p:nvPr>
        </p:nvSpPr>
        <p:spPr/>
        <p:txBody>
          <a:bodyPr/>
          <a:lstStyle/>
          <a:p>
            <a:fld id="{5C8BBAD9-F379-4251-A8F5-B603EAE62F6B}" type="slidenum">
              <a:rPr lang="en-US" smtClean="0"/>
              <a:t>49</a:t>
            </a:fld>
            <a:endParaRPr lang="en-US"/>
          </a:p>
        </p:txBody>
      </p:sp>
    </p:spTree>
    <p:extLst>
      <p:ext uri="{BB962C8B-B14F-4D97-AF65-F5344CB8AC3E}">
        <p14:creationId xmlns:p14="http://schemas.microsoft.com/office/powerpoint/2010/main" val="4071698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50</a:t>
            </a:fld>
            <a:endParaRPr lang="en-US"/>
          </a:p>
        </p:txBody>
      </p:sp>
    </p:spTree>
    <p:extLst>
      <p:ext uri="{BB962C8B-B14F-4D97-AF65-F5344CB8AC3E}">
        <p14:creationId xmlns:p14="http://schemas.microsoft.com/office/powerpoint/2010/main" val="181102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Source: https://scripps.ucsd.edu/programs/keelingcurve/wp-content/plugins/sio-bluemoon/graphs/RCP85_scenario.png</a:t>
            </a:r>
          </a:p>
          <a:p>
            <a:endParaRPr lang="en-GB" dirty="0" smtClean="0">
              <a:effectLst/>
            </a:endParaRPr>
          </a:p>
          <a:p>
            <a:r>
              <a:rPr lang="en-GB" dirty="0" smtClean="0">
                <a:effectLst/>
              </a:rPr>
              <a:t>Quote:</a:t>
            </a:r>
            <a:r>
              <a:rPr lang="en-GB" baseline="0" dirty="0" smtClean="0">
                <a:effectLst/>
              </a:rPr>
              <a:t> </a:t>
            </a:r>
            <a:r>
              <a:rPr lang="en-GB" dirty="0" smtClean="0">
                <a:effectLst/>
              </a:rPr>
              <a:t>https://public.wmo.int/en/media/press-release/landmark-united-science-report-informs-climate-action-summit</a:t>
            </a:r>
          </a:p>
          <a:p>
            <a:r>
              <a:rPr lang="en-GB" dirty="0" smtClean="0">
                <a:effectLst/>
              </a:rPr>
              <a:t>Source</a:t>
            </a:r>
            <a:r>
              <a:rPr lang="en-GB" baseline="0" dirty="0" smtClean="0">
                <a:effectLst/>
              </a:rPr>
              <a:t> of CO2 statistics: https://www.globalcarbonproject.org/carbonbudget/18/presentation.htm</a:t>
            </a:r>
            <a:endParaRPr lang="en-GB" dirty="0" smtClean="0">
              <a:effectLst/>
            </a:endParaRPr>
          </a:p>
          <a:p>
            <a:endParaRPr lang="en-GB" dirty="0" smtClean="0">
              <a:effectLst/>
            </a:endParaRPr>
          </a:p>
          <a:p>
            <a:r>
              <a:rPr lang="en-GB" dirty="0" smtClean="0">
                <a:effectLst/>
              </a:rPr>
              <a:t>2.7%</a:t>
            </a:r>
            <a:r>
              <a:rPr lang="en-GB" baseline="0" dirty="0" smtClean="0">
                <a:effectLst/>
              </a:rPr>
              <a:t> increase from https://www.carbonbrief.org/analysis-fossil-fuel-emissions-in-2018-increasing-at-fastest-rate-for-seven-years</a:t>
            </a:r>
            <a:endParaRPr lang="en-GB" dirty="0">
              <a:effectLst/>
            </a:endParaRPr>
          </a:p>
        </p:txBody>
      </p:sp>
      <p:sp>
        <p:nvSpPr>
          <p:cNvPr id="4" name="Slide Number Placeholder 3"/>
          <p:cNvSpPr>
            <a:spLocks noGrp="1"/>
          </p:cNvSpPr>
          <p:nvPr>
            <p:ph type="sldNum" sz="quarter" idx="10"/>
          </p:nvPr>
        </p:nvSpPr>
        <p:spPr/>
        <p:txBody>
          <a:bodyPr/>
          <a:lstStyle/>
          <a:p>
            <a:fld id="{903BAE9F-81C4-4D05-92EE-BC3AD4EF6090}" type="slidenum">
              <a:rPr lang="en-US" smtClean="0"/>
              <a:t>51</a:t>
            </a:fld>
            <a:endParaRPr lang="en-US"/>
          </a:p>
        </p:txBody>
      </p:sp>
    </p:spTree>
    <p:extLst>
      <p:ext uri="{BB962C8B-B14F-4D97-AF65-F5344CB8AC3E}">
        <p14:creationId xmlns:p14="http://schemas.microsoft.com/office/powerpoint/2010/main" val="25696593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Jackson, R. B., P. </a:t>
            </a:r>
            <a:r>
              <a:rPr lang="en-US" dirty="0" err="1" smtClean="0">
                <a:effectLst/>
              </a:rPr>
              <a:t>Friedlingstein</a:t>
            </a:r>
            <a:r>
              <a:rPr lang="en-US" dirty="0" smtClean="0">
                <a:effectLst/>
              </a:rPr>
              <a:t>, R. M. Andrew, J. G. </a:t>
            </a:r>
            <a:r>
              <a:rPr lang="en-US" dirty="0" err="1" smtClean="0">
                <a:effectLst/>
              </a:rPr>
              <a:t>Canadell</a:t>
            </a:r>
            <a:r>
              <a:rPr lang="en-US" dirty="0" smtClean="0">
                <a:effectLst/>
              </a:rPr>
              <a:t>, C. L. </a:t>
            </a:r>
            <a:r>
              <a:rPr lang="en-US" dirty="0" err="1" smtClean="0">
                <a:effectLst/>
              </a:rPr>
              <a:t>Quéré</a:t>
            </a:r>
            <a:r>
              <a:rPr lang="en-US" dirty="0" smtClean="0">
                <a:effectLst/>
              </a:rPr>
              <a:t>, and G. P. Peters. 2019. Persistent fossil fuel growth threatens the Paris Agreement and planetary health. Environmental Research Letters 14:121001.</a:t>
            </a:r>
          </a:p>
          <a:p>
            <a:endParaRPr lang="en-US" dirty="0" smtClean="0">
              <a:effectLst/>
            </a:endParaRPr>
          </a:p>
          <a:p>
            <a:r>
              <a:rPr lang="en-US" dirty="0" smtClean="0">
                <a:effectLst/>
              </a:rPr>
              <a:t>Jackson, R. B., C. L. </a:t>
            </a:r>
            <a:r>
              <a:rPr lang="en-US" dirty="0" err="1" smtClean="0">
                <a:effectLst/>
              </a:rPr>
              <a:t>Quéré</a:t>
            </a:r>
            <a:r>
              <a:rPr lang="en-US" dirty="0" smtClean="0">
                <a:effectLst/>
              </a:rPr>
              <a:t>, R. M. Andrew, J. G. </a:t>
            </a:r>
            <a:r>
              <a:rPr lang="en-US" dirty="0" err="1" smtClean="0">
                <a:effectLst/>
              </a:rPr>
              <a:t>Canadell</a:t>
            </a:r>
            <a:r>
              <a:rPr lang="en-US" dirty="0" smtClean="0">
                <a:effectLst/>
              </a:rPr>
              <a:t>, J. I. </a:t>
            </a:r>
            <a:r>
              <a:rPr lang="en-US" dirty="0" err="1" smtClean="0">
                <a:effectLst/>
              </a:rPr>
              <a:t>Korsbakken</a:t>
            </a:r>
            <a:r>
              <a:rPr lang="en-US" dirty="0" smtClean="0">
                <a:effectLst/>
              </a:rPr>
              <a:t>, Z. Liu, G. P. Peters, and B. Zheng. 2018. Global energy growth is outpacing decarbonization. Environmental Research Letters 13:120401.</a:t>
            </a:r>
          </a:p>
          <a:p>
            <a:endParaRPr lang="en-US" dirty="0" smtClean="0">
              <a:effectLst/>
            </a:endParaRPr>
          </a:p>
          <a:p>
            <a:r>
              <a:rPr lang="en-US" dirty="0" smtClean="0">
                <a:effectLst/>
              </a:rPr>
              <a:t>Peters, G. P., R. M. Andrew, J. G. </a:t>
            </a:r>
            <a:r>
              <a:rPr lang="en-US" dirty="0" err="1" smtClean="0">
                <a:effectLst/>
              </a:rPr>
              <a:t>Canadell</a:t>
            </a:r>
            <a:r>
              <a:rPr lang="en-US" dirty="0" smtClean="0">
                <a:effectLst/>
              </a:rPr>
              <a:t>, P. </a:t>
            </a:r>
            <a:r>
              <a:rPr lang="en-US" dirty="0" err="1" smtClean="0">
                <a:effectLst/>
              </a:rPr>
              <a:t>Friedlingstein</a:t>
            </a:r>
            <a:r>
              <a:rPr lang="en-US" dirty="0" smtClean="0">
                <a:effectLst/>
              </a:rPr>
              <a:t>, R. B. Jackson, J. I. </a:t>
            </a:r>
            <a:r>
              <a:rPr lang="en-US" dirty="0" err="1" smtClean="0">
                <a:effectLst/>
              </a:rPr>
              <a:t>Korsbakken</a:t>
            </a:r>
            <a:r>
              <a:rPr lang="en-US" dirty="0" smtClean="0">
                <a:effectLst/>
              </a:rPr>
              <a:t>, C. L. </a:t>
            </a:r>
            <a:r>
              <a:rPr lang="en-US" dirty="0" err="1" smtClean="0">
                <a:effectLst/>
              </a:rPr>
              <a:t>Quéré</a:t>
            </a:r>
            <a:r>
              <a:rPr lang="en-US" dirty="0" smtClean="0">
                <a:effectLst/>
              </a:rPr>
              <a:t>, and A. </a:t>
            </a:r>
            <a:r>
              <a:rPr lang="en-US" dirty="0" err="1" smtClean="0">
                <a:effectLst/>
              </a:rPr>
              <a:t>Peregon</a:t>
            </a:r>
            <a:r>
              <a:rPr lang="en-US" dirty="0" smtClean="0">
                <a:effectLst/>
              </a:rPr>
              <a:t>. 2019. Carbon dioxide emissions continue to grow amidst slowly emerging climate policies. Nature Climate Change:1–4.</a:t>
            </a:r>
          </a:p>
        </p:txBody>
      </p:sp>
      <p:sp>
        <p:nvSpPr>
          <p:cNvPr id="4" name="Slide Number Placeholder 3"/>
          <p:cNvSpPr>
            <a:spLocks noGrp="1"/>
          </p:cNvSpPr>
          <p:nvPr>
            <p:ph type="sldNum" sz="quarter" idx="10"/>
          </p:nvPr>
        </p:nvSpPr>
        <p:spPr/>
        <p:txBody>
          <a:bodyPr/>
          <a:lstStyle/>
          <a:p>
            <a:fld id="{903BAE9F-81C4-4D05-92EE-BC3AD4EF6090}" type="slidenum">
              <a:rPr lang="en-US" smtClean="0"/>
              <a:t>52</a:t>
            </a:fld>
            <a:endParaRPr lang="en-US"/>
          </a:p>
        </p:txBody>
      </p:sp>
    </p:spTree>
    <p:extLst>
      <p:ext uri="{BB962C8B-B14F-4D97-AF65-F5344CB8AC3E}">
        <p14:creationId xmlns:p14="http://schemas.microsoft.com/office/powerpoint/2010/main" val="73683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Calibri"/>
              </a:rPr>
              <a:t>Data from ANS</a:t>
            </a:r>
            <a:r>
              <a:rPr lang="en-US" sz="1200" kern="1200" baseline="0" dirty="0" smtClean="0">
                <a:solidFill>
                  <a:schemeClr val="tx1"/>
                </a:solidFill>
                <a:latin typeface="Arial" charset="0"/>
                <a:ea typeface="+mn-ea"/>
                <a:cs typeface="Calibri"/>
              </a:rPr>
              <a:t> (unpublished 2018)</a:t>
            </a:r>
          </a:p>
          <a:p>
            <a:endParaRPr lang="en-US" sz="1200" kern="1200" baseline="0" dirty="0" smtClean="0">
              <a:solidFill>
                <a:schemeClr val="tx1"/>
              </a:solidFill>
              <a:latin typeface="Arial" charset="0"/>
              <a:ea typeface="+mn-ea"/>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smtClean="0">
                <a:solidFill>
                  <a:schemeClr val="tx1"/>
                </a:solidFill>
                <a:latin typeface="Arial" charset="0"/>
                <a:ea typeface="+mn-ea"/>
                <a:cs typeface="Calibri"/>
              </a:rPr>
              <a:t>Why use temperature differences or anomaly plots to describe patterns and trends?</a:t>
            </a:r>
          </a:p>
          <a:p>
            <a:endParaRPr lang="en-US" sz="1200" kern="1200" baseline="0" dirty="0" smtClean="0">
              <a:solidFill>
                <a:schemeClr val="tx1"/>
              </a:solidFill>
              <a:latin typeface="Arial" charset="0"/>
              <a:ea typeface="+mn-ea"/>
              <a:cs typeface="Calibri"/>
            </a:endParaRPr>
          </a:p>
          <a:p>
            <a:r>
              <a:rPr lang="en-GB" dirty="0" smtClean="0"/>
              <a:t>“The term </a:t>
            </a:r>
            <a:r>
              <a:rPr lang="en-GB" i="1" dirty="0" smtClean="0"/>
              <a:t>temperature anomaly (or difference)</a:t>
            </a:r>
            <a:r>
              <a:rPr lang="en-GB" dirty="0" smtClean="0"/>
              <a:t> means a departure from a reference value or long-term average. A positive anomaly indicates that the observed temperature was warmer than the reference value, while a negative anomaly indicates that the observed temperature was cooler than the reference value.”</a:t>
            </a:r>
          </a:p>
          <a:p>
            <a:r>
              <a:rPr lang="en-GB" baseline="0" dirty="0" smtClean="0"/>
              <a:t>https://www.ncdc.noaa.gov/monitoring-references/faq/anomalies.php</a:t>
            </a: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GB" dirty="0" smtClean="0"/>
              <a:t>“In climate change studies, temperature </a:t>
            </a:r>
            <a:r>
              <a:rPr lang="en-GB" b="1" dirty="0" smtClean="0"/>
              <a:t>anomalies</a:t>
            </a:r>
            <a:r>
              <a:rPr lang="en-GB" dirty="0" smtClean="0"/>
              <a:t> are more important than absolute temperature. A temperature anomaly is the difference from an average, or </a:t>
            </a:r>
            <a:r>
              <a:rPr lang="en-GB" i="1" dirty="0" smtClean="0"/>
              <a:t>baseline</a:t>
            </a:r>
            <a:r>
              <a:rPr lang="en-GB" dirty="0" smtClean="0"/>
              <a:t>, temperature. The baseline temperature is typically computed by averaging 30 or more years of temperature data. A </a:t>
            </a:r>
            <a:r>
              <a:rPr lang="en-GB" sz="1200" b="1" kern="1200" dirty="0" smtClean="0">
                <a:solidFill>
                  <a:srgbClr val="FF0000"/>
                </a:solidFill>
                <a:effectLst/>
                <a:latin typeface="Arial" charset="0"/>
                <a:ea typeface="+mn-ea"/>
                <a:cs typeface="+mn-cs"/>
              </a:rPr>
              <a:t>positive anomaly</a:t>
            </a:r>
            <a:r>
              <a:rPr lang="en-GB" dirty="0" smtClean="0">
                <a:solidFill>
                  <a:srgbClr val="FF0000"/>
                </a:solidFill>
              </a:rPr>
              <a:t> </a:t>
            </a:r>
            <a:r>
              <a:rPr lang="en-GB" dirty="0" smtClean="0"/>
              <a:t>indicates the observed temperature was </a:t>
            </a:r>
            <a:r>
              <a:rPr lang="en-GB" sz="1200" b="1" kern="1200" dirty="0" smtClean="0">
                <a:solidFill>
                  <a:schemeClr val="tx1"/>
                </a:solidFill>
                <a:effectLst/>
                <a:latin typeface="Arial" charset="0"/>
                <a:ea typeface="+mn-ea"/>
                <a:cs typeface="+mn-cs"/>
              </a:rPr>
              <a:t>warmer</a:t>
            </a:r>
            <a:r>
              <a:rPr lang="en-GB" dirty="0" smtClean="0"/>
              <a:t> than the baseline, while a </a:t>
            </a:r>
            <a:r>
              <a:rPr lang="en-GB" sz="1200" b="1" kern="1200" dirty="0" smtClean="0">
                <a:solidFill>
                  <a:schemeClr val="tx1"/>
                </a:solidFill>
                <a:effectLst/>
                <a:latin typeface="Arial" charset="0"/>
                <a:ea typeface="+mn-ea"/>
                <a:cs typeface="+mn-cs"/>
              </a:rPr>
              <a:t>negative anomaly</a:t>
            </a:r>
            <a:r>
              <a:rPr lang="en-GB" dirty="0" smtClean="0"/>
              <a:t> indicates the observed temperature was </a:t>
            </a:r>
            <a:r>
              <a:rPr lang="en-GB" sz="1200" b="1" kern="1200" dirty="0" smtClean="0">
                <a:solidFill>
                  <a:schemeClr val="tx1"/>
                </a:solidFill>
                <a:effectLst/>
                <a:latin typeface="Arial" charset="0"/>
                <a:ea typeface="+mn-ea"/>
                <a:cs typeface="+mn-cs"/>
              </a:rPr>
              <a:t>cooler</a:t>
            </a:r>
            <a:r>
              <a:rPr lang="en-GB" dirty="0" smtClean="0"/>
              <a:t> than the baseline. When calculating an average of absolute temperatures, things like station location or elevation will have an effect on the data (ex. higher elevations tend to be cooler than lower elevations and urban areas tend to be warmer than rural areas). However, when looking at anomalies, those factors are less critical. For example, a summer month over an area may be cooler than average, both at a mountain top and in a nearby valley, but the absolute temperatures will be quite different at the two locations.</a:t>
            </a:r>
          </a:p>
          <a:p>
            <a:endParaRPr lang="en-GB" dirty="0" smtClean="0"/>
          </a:p>
          <a:p>
            <a:r>
              <a:rPr lang="en-GB" dirty="0" smtClean="0"/>
              <a:t>Using anomalies also helps minimize problems when stations are added, removed, or missing from the monitoring network. The above diagram shows absolute temperatures (lines) for five </a:t>
            </a:r>
            <a:r>
              <a:rPr lang="en-GB" dirty="0" err="1" smtClean="0"/>
              <a:t>neighboring</a:t>
            </a:r>
            <a:r>
              <a:rPr lang="en-GB" dirty="0" smtClean="0"/>
              <a:t> stations, with the 2008 anomalies as symbols. Notice how all of the anomalies fit into a tiny range when compared to the absolute temperatures. Even if one station were removed from the record, the average </a:t>
            </a:r>
            <a:r>
              <a:rPr lang="en-GB" i="1" dirty="0" smtClean="0"/>
              <a:t>anomaly</a:t>
            </a:r>
            <a:r>
              <a:rPr lang="en-GB" dirty="0" smtClean="0"/>
              <a:t> would not change significantly, but the overall average temperature could change significantly depending on which station dropped out of the record. For example, if the coolest station (Mt. Mitchell) were removed from the record, the average absolute temperature would become significantly warmer. However, because its anomaly is similar to the </a:t>
            </a:r>
            <a:r>
              <a:rPr lang="en-GB" dirty="0" err="1" smtClean="0"/>
              <a:t>neighboring</a:t>
            </a:r>
            <a:r>
              <a:rPr lang="en-GB" dirty="0" smtClean="0"/>
              <a:t> stations, the average anomaly would change much less.” https://www.ncdc.noaa.gov/monitoring-references/dyk/anomalies-vs-temperature</a:t>
            </a:r>
          </a:p>
          <a:p>
            <a:endParaRPr lang="en-GB" dirty="0" smtClean="0"/>
          </a:p>
          <a:p>
            <a:r>
              <a:rPr lang="en-GB" b="1" baseline="0" dirty="0" smtClean="0"/>
              <a:t>What is a baseline and why use it?</a:t>
            </a:r>
          </a:p>
          <a:p>
            <a:endParaRPr lang="en-GB" baseline="0" dirty="0" smtClean="0"/>
          </a:p>
          <a:p>
            <a:r>
              <a:rPr lang="en-GB" baseline="0" dirty="0" smtClean="0"/>
              <a:t>“</a:t>
            </a:r>
            <a:r>
              <a:rPr lang="en-GB" dirty="0" smtClean="0">
                <a:effectLst/>
              </a:rPr>
              <a:t>A </a:t>
            </a:r>
            <a:r>
              <a:rPr lang="en-GB" b="1" dirty="0" smtClean="0">
                <a:effectLst/>
              </a:rPr>
              <a:t>climate</a:t>
            </a:r>
            <a:r>
              <a:rPr lang="en-GB" dirty="0" smtClean="0">
                <a:effectLst/>
              </a:rPr>
              <a:t> change scenario is defined with respect to a climatological </a:t>
            </a:r>
            <a:r>
              <a:rPr lang="en-GB" b="1" dirty="0" smtClean="0">
                <a:effectLst/>
              </a:rPr>
              <a:t>baseline</a:t>
            </a:r>
            <a:r>
              <a:rPr lang="en-GB" dirty="0" smtClean="0">
                <a:effectLst/>
              </a:rPr>
              <a:t>, which determines a reference point for the projected </a:t>
            </a:r>
            <a:r>
              <a:rPr lang="en-GB" b="1" dirty="0" smtClean="0">
                <a:effectLst/>
              </a:rPr>
              <a:t>climate</a:t>
            </a:r>
            <a:r>
              <a:rPr lang="en-GB" dirty="0" smtClean="0">
                <a:effectLst/>
              </a:rPr>
              <a:t> changes. </a:t>
            </a:r>
            <a:r>
              <a:rPr lang="en-GB" b="1" dirty="0" smtClean="0">
                <a:effectLst/>
              </a:rPr>
              <a:t>Climate</a:t>
            </a:r>
            <a:r>
              <a:rPr lang="en-GB" dirty="0" smtClean="0">
                <a:effectLst/>
              </a:rPr>
              <a:t> scenarios that are developed for impacts applications usually require that some estimate of </a:t>
            </a:r>
            <a:r>
              <a:rPr lang="en-GB" b="1" dirty="0" smtClean="0">
                <a:effectLst/>
              </a:rPr>
              <a:t>climate</a:t>
            </a:r>
            <a:r>
              <a:rPr lang="en-GB" dirty="0" smtClean="0">
                <a:effectLst/>
              </a:rPr>
              <a:t> change be combined with </a:t>
            </a:r>
            <a:r>
              <a:rPr lang="en-GB" b="1" dirty="0" smtClean="0">
                <a:effectLst/>
              </a:rPr>
              <a:t>baseline</a:t>
            </a:r>
            <a:r>
              <a:rPr lang="en-GB" dirty="0" smtClean="0">
                <a:effectLst/>
              </a:rPr>
              <a:t> observational </a:t>
            </a:r>
            <a:r>
              <a:rPr lang="en-GB" b="1" dirty="0" smtClean="0">
                <a:effectLst/>
              </a:rPr>
              <a:t>climate</a:t>
            </a:r>
            <a:r>
              <a:rPr lang="en-GB" dirty="0" smtClean="0">
                <a:effectLst/>
              </a:rPr>
              <a:t> data. Thus, the demand for more complete and sophisticated observational data sets of </a:t>
            </a:r>
            <a:r>
              <a:rPr lang="en-GB" b="1" dirty="0" smtClean="0">
                <a:effectLst/>
              </a:rPr>
              <a:t>climate</a:t>
            </a:r>
            <a:r>
              <a:rPr lang="en-GB" dirty="0" smtClean="0">
                <a:effectLst/>
              </a:rPr>
              <a:t> has grown in recent years. The important considerations for the </a:t>
            </a:r>
            <a:r>
              <a:rPr lang="en-GB" b="1" dirty="0" smtClean="0">
                <a:effectLst/>
              </a:rPr>
              <a:t>baseline</a:t>
            </a:r>
            <a:r>
              <a:rPr lang="en-GB" dirty="0" smtClean="0">
                <a:effectLst/>
              </a:rPr>
              <a:t> include the time period adopted as well as the spatial and temporal resolution of the </a:t>
            </a:r>
            <a:r>
              <a:rPr lang="en-GB" b="1" dirty="0" smtClean="0">
                <a:effectLst/>
              </a:rPr>
              <a:t>baseline</a:t>
            </a:r>
            <a:r>
              <a:rPr lang="en-GB" dirty="0" smtClean="0">
                <a:effectLst/>
              </a:rPr>
              <a:t> data. IPCC have usually taken the year '1990' as the </a:t>
            </a:r>
            <a:r>
              <a:rPr lang="en-GB" b="1" dirty="0" smtClean="0">
                <a:effectLst/>
              </a:rPr>
              <a:t>baseline</a:t>
            </a:r>
            <a:r>
              <a:rPr lang="en-GB" dirty="0" smtClean="0">
                <a:effectLst/>
              </a:rPr>
              <a:t> year for the presentation of emissions scenarios and for calculations of future </a:t>
            </a:r>
            <a:r>
              <a:rPr lang="en-GB" b="1" dirty="0" smtClean="0">
                <a:effectLst/>
              </a:rPr>
              <a:t>climate</a:t>
            </a:r>
            <a:r>
              <a:rPr lang="en-GB" dirty="0" smtClean="0">
                <a:effectLst/>
              </a:rPr>
              <a:t> and sea-level change. '1990' has also been adopted by the United Nations Framework Convention on </a:t>
            </a:r>
            <a:r>
              <a:rPr lang="en-GB" b="1" dirty="0" smtClean="0">
                <a:effectLst/>
              </a:rPr>
              <a:t>Climate</a:t>
            </a:r>
            <a:r>
              <a:rPr lang="en-GB" dirty="0" smtClean="0">
                <a:effectLst/>
              </a:rPr>
              <a:t> Change (UNFCCC) in their definition of emissions reductions targets. Choosing a single year as a </a:t>
            </a:r>
            <a:r>
              <a:rPr lang="en-GB" b="1" dirty="0" smtClean="0">
                <a:effectLst/>
              </a:rPr>
              <a:t>baseline</a:t>
            </a:r>
            <a:r>
              <a:rPr lang="en-GB" dirty="0" smtClean="0">
                <a:effectLst/>
              </a:rPr>
              <a:t> is appropriate for some applications, but not for </a:t>
            </a:r>
            <a:r>
              <a:rPr lang="en-GB" b="1" dirty="0" smtClean="0">
                <a:effectLst/>
              </a:rPr>
              <a:t>climate</a:t>
            </a:r>
            <a:r>
              <a:rPr lang="en-GB" dirty="0" smtClean="0">
                <a:effectLst/>
              </a:rPr>
              <a:t> change studies. Due to </a:t>
            </a:r>
            <a:r>
              <a:rPr lang="en-GB" b="1" dirty="0" smtClean="0">
                <a:effectLst/>
              </a:rPr>
              <a:t>climate</a:t>
            </a:r>
            <a:r>
              <a:rPr lang="en-GB" dirty="0" smtClean="0">
                <a:effectLst/>
              </a:rPr>
              <a:t> variability a single year may be unusually warm, cold, dry or wet and thus will not make a useful reference point for measuring </a:t>
            </a:r>
            <a:r>
              <a:rPr lang="en-GB" b="1" dirty="0" smtClean="0">
                <a:effectLst/>
              </a:rPr>
              <a:t>climate</a:t>
            </a:r>
            <a:r>
              <a:rPr lang="en-GB" dirty="0" smtClean="0">
                <a:effectLst/>
              </a:rPr>
              <a:t> change. It is more common to use the average </a:t>
            </a:r>
            <a:r>
              <a:rPr lang="en-GB" b="1" dirty="0" smtClean="0">
                <a:effectLst/>
              </a:rPr>
              <a:t>climate</a:t>
            </a:r>
            <a:r>
              <a:rPr lang="en-GB" dirty="0" smtClean="0">
                <a:effectLst/>
              </a:rPr>
              <a:t> over a 30-year period to define the </a:t>
            </a:r>
            <a:r>
              <a:rPr lang="en-GB" b="1" dirty="0" smtClean="0">
                <a:effectLst/>
              </a:rPr>
              <a:t>baseline climate</a:t>
            </a:r>
            <a:r>
              <a:rPr lang="en-GB" dirty="0" smtClean="0">
                <a:effectLst/>
              </a:rPr>
              <a:t>. A 30-year climatic average </a:t>
            </a:r>
            <a:r>
              <a:rPr lang="en-GB" dirty="0" err="1" smtClean="0">
                <a:effectLst/>
              </a:rPr>
              <a:t>smoothes</a:t>
            </a:r>
            <a:r>
              <a:rPr lang="en-GB" dirty="0" smtClean="0">
                <a:effectLst/>
              </a:rPr>
              <a:t> out many of the year-to-year variations in the </a:t>
            </a:r>
            <a:r>
              <a:rPr lang="en-GB" b="1" dirty="0" smtClean="0">
                <a:effectLst/>
              </a:rPr>
              <a:t>climate</a:t>
            </a:r>
            <a:r>
              <a:rPr lang="en-GB" dirty="0" smtClean="0">
                <a:effectLst/>
              </a:rPr>
              <a:t>. In addition, the individual 30 years of such a period captures much of the interannual and short time-scale variability of </a:t>
            </a:r>
            <a:r>
              <a:rPr lang="en-GB" b="1" dirty="0" smtClean="0">
                <a:effectLst/>
              </a:rPr>
              <a:t>climate</a:t>
            </a:r>
            <a:r>
              <a:rPr lang="en-GB" dirty="0" smtClean="0">
                <a:effectLst/>
              </a:rPr>
              <a:t> that may be relevant for an impact application. The IPCC Data Distribution Centre (IPCC DDC) suggests the period 1961-90 to be used as the </a:t>
            </a:r>
            <a:r>
              <a:rPr lang="en-GB" b="1" dirty="0" smtClean="0">
                <a:effectLst/>
              </a:rPr>
              <a:t>baseline</a:t>
            </a:r>
            <a:r>
              <a:rPr lang="en-GB" dirty="0" smtClean="0">
                <a:effectLst/>
              </a:rPr>
              <a:t> period. This period has generally good observed data and it represents the recent </a:t>
            </a:r>
            <a:r>
              <a:rPr lang="en-GB" b="1" dirty="0" smtClean="0">
                <a:effectLst/>
              </a:rPr>
              <a:t>climate</a:t>
            </a:r>
            <a:r>
              <a:rPr lang="en-GB" dirty="0" smtClean="0">
                <a:effectLst/>
              </a:rPr>
              <a:t> to which many present-day human or natural systems are likely to be reasonably well adapted. The period also ends in 1990, the year adopted by many IPCC and UN FCCC applications.” https://www.igi-global.com/dictionary/climate-change-impact-on-the-water-resources-of-the-limpopo-basin/61469</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8</a:t>
            </a:fld>
            <a:endParaRPr lang="en-US"/>
          </a:p>
        </p:txBody>
      </p:sp>
    </p:spTree>
    <p:extLst>
      <p:ext uri="{BB962C8B-B14F-4D97-AF65-F5344CB8AC3E}">
        <p14:creationId xmlns:p14="http://schemas.microsoft.com/office/powerpoint/2010/main" val="2799640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https://public.wmo.int/en/media/press-release/landmark-united-science-report-informs-climate-action-summit</a:t>
            </a:r>
          </a:p>
        </p:txBody>
      </p:sp>
      <p:sp>
        <p:nvSpPr>
          <p:cNvPr id="4" name="Slide Number Placeholder 3"/>
          <p:cNvSpPr>
            <a:spLocks noGrp="1"/>
          </p:cNvSpPr>
          <p:nvPr>
            <p:ph type="sldNum" sz="quarter" idx="10"/>
          </p:nvPr>
        </p:nvSpPr>
        <p:spPr/>
        <p:txBody>
          <a:bodyPr/>
          <a:lstStyle/>
          <a:p>
            <a:fld id="{903BAE9F-81C4-4D05-92EE-BC3AD4EF6090}" type="slidenum">
              <a:rPr lang="en-US" smtClean="0"/>
              <a:t>53</a:t>
            </a:fld>
            <a:endParaRPr lang="en-US"/>
          </a:p>
        </p:txBody>
      </p:sp>
    </p:spTree>
    <p:extLst>
      <p:ext uri="{BB962C8B-B14F-4D97-AF65-F5344CB8AC3E}">
        <p14:creationId xmlns:p14="http://schemas.microsoft.com/office/powerpoint/2010/main" val="1024209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The best way to reduce your carbon footprint is one the government isn’t telling you about. http://www.sciencemag.org/news/2017/07/best-way-reduce-your-carbon-footprint-one-government-isn-t-telling-you-about.</a:t>
            </a:r>
            <a:endParaRPr lang="en-GB" dirty="0">
              <a:effectLst/>
            </a:endParaRPr>
          </a:p>
        </p:txBody>
      </p:sp>
      <p:sp>
        <p:nvSpPr>
          <p:cNvPr id="4" name="Slide Number Placeholder 3"/>
          <p:cNvSpPr>
            <a:spLocks noGrp="1"/>
          </p:cNvSpPr>
          <p:nvPr>
            <p:ph type="sldNum" sz="quarter" idx="10"/>
          </p:nvPr>
        </p:nvSpPr>
        <p:spPr/>
        <p:txBody>
          <a:bodyPr/>
          <a:lstStyle/>
          <a:p>
            <a:fld id="{903BAE9F-81C4-4D05-92EE-BC3AD4EF6090}" type="slidenum">
              <a:rPr lang="en-US" smtClean="0"/>
              <a:t>54</a:t>
            </a:fld>
            <a:endParaRPr lang="en-US"/>
          </a:p>
        </p:txBody>
      </p:sp>
    </p:spTree>
    <p:extLst>
      <p:ext uri="{BB962C8B-B14F-4D97-AF65-F5344CB8AC3E}">
        <p14:creationId xmlns:p14="http://schemas.microsoft.com/office/powerpoint/2010/main" val="2446771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Living on the veg: Should we all go vegan? - Source:</a:t>
            </a:r>
            <a:r>
              <a:rPr lang="en-GB" baseline="0" dirty="0" smtClean="0">
                <a:effectLst/>
              </a:rPr>
              <a:t> https://www.newscientist.com/article/mg23731623-000-living-on-the-veg-should-we-all-go-vegan/</a:t>
            </a:r>
          </a:p>
          <a:p>
            <a:endParaRPr lang="en-GB"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Scarborough, P., P. N. Appleby, A. </a:t>
            </a:r>
            <a:r>
              <a:rPr lang="en-US" dirty="0" err="1" smtClean="0">
                <a:effectLst/>
              </a:rPr>
              <a:t>Mizdrak</a:t>
            </a:r>
            <a:r>
              <a:rPr lang="en-US" dirty="0" smtClean="0">
                <a:effectLst/>
              </a:rPr>
              <a:t>, A. D. M. Briggs, R. C. Travis, K. E. Bradbury, and T. J. Key. 2014. Dietary greenhouse gas emissions of meat-eaters, fish-eaters, vegetarians and vegans in the UK. Climatic Change 125:179–192.</a:t>
            </a:r>
          </a:p>
          <a:p>
            <a:endParaRPr lang="en-GB" baseline="0" dirty="0" smtClean="0">
              <a:effectLst/>
            </a:endParaRPr>
          </a:p>
          <a:p>
            <a:r>
              <a:rPr lang="en-GB" baseline="0" dirty="0" smtClean="0">
                <a:effectLst/>
              </a:rPr>
              <a:t>These view of individual responsibility are wrong! Of course, affluent people who have been the major source of climate change, biodiversity loss, and environmental degradation should take responsibility. But, these are big problems, that require a collective and global perspective. We must focus on fighting inequalities, gender, environmental, economic and social injustices, as if we can deal with these will have a decent start on making the changes necessary to save humanity.</a:t>
            </a:r>
            <a:endParaRPr lang="en-GB" dirty="0">
              <a:effectLst/>
            </a:endParaRPr>
          </a:p>
        </p:txBody>
      </p:sp>
      <p:sp>
        <p:nvSpPr>
          <p:cNvPr id="4" name="Slide Number Placeholder 3"/>
          <p:cNvSpPr>
            <a:spLocks noGrp="1"/>
          </p:cNvSpPr>
          <p:nvPr>
            <p:ph type="sldNum" sz="quarter" idx="10"/>
          </p:nvPr>
        </p:nvSpPr>
        <p:spPr/>
        <p:txBody>
          <a:bodyPr/>
          <a:lstStyle/>
          <a:p>
            <a:fld id="{903BAE9F-81C4-4D05-92EE-BC3AD4EF6090}" type="slidenum">
              <a:rPr lang="en-US" smtClean="0"/>
              <a:t>55</a:t>
            </a:fld>
            <a:endParaRPr lang="en-US"/>
          </a:p>
        </p:txBody>
      </p:sp>
    </p:spTree>
    <p:extLst>
      <p:ext uri="{BB962C8B-B14F-4D97-AF65-F5344CB8AC3E}">
        <p14:creationId xmlns:p14="http://schemas.microsoft.com/office/powerpoint/2010/main" val="4075009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https://below2c.org/2018/03/solar-power-here-comes-the-sun/</a:t>
            </a:r>
          </a:p>
          <a:p>
            <a:endParaRPr lang="en-GB" dirty="0" smtClean="0"/>
          </a:p>
          <a:p>
            <a:r>
              <a:rPr lang="en-GB" dirty="0" smtClean="0"/>
              <a:t>2015 world consumption now</a:t>
            </a:r>
            <a:r>
              <a:rPr lang="en-GB" baseline="0" dirty="0" smtClean="0"/>
              <a:t> estimated at 18.5 TW (https://www.iea-shc.org/data/sites/1/publications/2015-11-A-Fundamental-Look-at-Supply-Side-Energy-Reserves-for-the-Planet.pdf)</a:t>
            </a:r>
            <a:endParaRPr lang="en-GB"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56</a:t>
            </a:fld>
            <a:endParaRPr lang="en-US"/>
          </a:p>
        </p:txBody>
      </p:sp>
    </p:spTree>
    <p:extLst>
      <p:ext uri="{BB962C8B-B14F-4D97-AF65-F5344CB8AC3E}">
        <p14:creationId xmlns:p14="http://schemas.microsoft.com/office/powerpoint/2010/main" val="3809788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a:t>
            </a:r>
            <a:r>
              <a:rPr lang="en-US" dirty="0" smtClean="0">
                <a:hlinkClick r:id="rId3" tooltip="Insolation"/>
              </a:rPr>
              <a:t>insolation</a:t>
            </a:r>
            <a:r>
              <a:rPr lang="en-US" dirty="0" smtClean="0"/>
              <a:t>. The theoretical area of the small black dots is sufficient to supply the </a:t>
            </a:r>
            <a:r>
              <a:rPr lang="en-US" dirty="0" smtClean="0">
                <a:hlinkClick r:id="rId4" tooltip="World energy consumption"/>
              </a:rPr>
              <a:t>world's total energy needs</a:t>
            </a:r>
            <a:r>
              <a:rPr lang="en-US" dirty="0" smtClean="0"/>
              <a:t> of 18 </a:t>
            </a:r>
            <a:r>
              <a:rPr lang="en-US" dirty="0" smtClean="0">
                <a:hlinkClick r:id="rId5" tooltip="Terawatt"/>
              </a:rPr>
              <a:t>TW</a:t>
            </a:r>
            <a:r>
              <a:rPr lang="en-US" dirty="0" smtClean="0"/>
              <a:t> with solar power.</a:t>
            </a:r>
          </a:p>
          <a:p>
            <a:endParaRPr lang="en-US" dirty="0" smtClean="0"/>
          </a:p>
          <a:p>
            <a:r>
              <a:rPr lang="en-GB" dirty="0" smtClean="0"/>
              <a:t>Solar areas defined by the dark disks could provide more than the world's total primary energy demand (assuming a conversion efficiency of 8%). That is, all energy currently consumed, including heat, electricity, fossil fuels, etc., would be produced in the form of electricity by solar cells. The colours in the map show the local solar irradiance averaged over three years from 1991 to 1993 (24 hours a day) taking into account the cloud coverage available from weather satellites.</a:t>
            </a:r>
          </a:p>
          <a:p>
            <a:endParaRPr lang="en-GB" dirty="0" smtClean="0"/>
          </a:p>
          <a:p>
            <a:r>
              <a:rPr lang="en-GB" dirty="0" smtClean="0"/>
              <a:t>Figure taken</a:t>
            </a:r>
            <a:r>
              <a:rPr lang="en-GB" baseline="0" dirty="0" smtClean="0"/>
              <a:t> from: https://en.wikiversity.org/wiki/Envisioning_Our_Future/The_World_We_Want_in_2075</a:t>
            </a:r>
            <a:endParaRPr lang="en-US" dirty="0"/>
          </a:p>
        </p:txBody>
      </p:sp>
      <p:sp>
        <p:nvSpPr>
          <p:cNvPr id="4" name="Slide Number Placeholder 3"/>
          <p:cNvSpPr>
            <a:spLocks noGrp="1"/>
          </p:cNvSpPr>
          <p:nvPr>
            <p:ph type="sldNum" sz="quarter" idx="10"/>
          </p:nvPr>
        </p:nvSpPr>
        <p:spPr/>
        <p:txBody>
          <a:bodyPr/>
          <a:lstStyle/>
          <a:p>
            <a:fld id="{903BAE9F-81C4-4D05-92EE-BC3AD4EF6090}" type="slidenum">
              <a:rPr lang="en-US" smtClean="0"/>
              <a:t>57</a:t>
            </a:fld>
            <a:endParaRPr lang="en-US"/>
          </a:p>
        </p:txBody>
      </p:sp>
    </p:spTree>
    <p:extLst>
      <p:ext uri="{BB962C8B-B14F-4D97-AF65-F5344CB8AC3E}">
        <p14:creationId xmlns:p14="http://schemas.microsoft.com/office/powerpoint/2010/main" val="3778343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https://www.theguardian.com/environment/2017/jan/19/reasons-to-be-cheerful-full-switch-low-carbon-energy-in-sight</a:t>
            </a:r>
            <a:endParaRPr lang="en-US" dirty="0"/>
          </a:p>
        </p:txBody>
      </p:sp>
      <p:sp>
        <p:nvSpPr>
          <p:cNvPr id="4" name="Slide Number Placeholder 3"/>
          <p:cNvSpPr>
            <a:spLocks noGrp="1"/>
          </p:cNvSpPr>
          <p:nvPr>
            <p:ph type="sldNum" sz="quarter" idx="10"/>
          </p:nvPr>
        </p:nvSpPr>
        <p:spPr/>
        <p:txBody>
          <a:bodyPr/>
          <a:lstStyle/>
          <a:p>
            <a:fld id="{903BAE9F-81C4-4D05-92EE-BC3AD4EF6090}" type="slidenum">
              <a:rPr lang="en-US" smtClean="0"/>
              <a:t>58</a:t>
            </a:fld>
            <a:endParaRPr lang="en-US"/>
          </a:p>
        </p:txBody>
      </p:sp>
    </p:spTree>
    <p:extLst>
      <p:ext uri="{BB962C8B-B14F-4D97-AF65-F5344CB8AC3E}">
        <p14:creationId xmlns:p14="http://schemas.microsoft.com/office/powerpoint/2010/main" val="202199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www.theguardian.com/technology/2018/feb/06/how-teslas-big-battery-is-bringing-australias-gas-cartel-to-heel</a:t>
            </a:r>
            <a:endParaRPr lang="en-US" dirty="0"/>
          </a:p>
        </p:txBody>
      </p:sp>
      <p:sp>
        <p:nvSpPr>
          <p:cNvPr id="4" name="Slide Number Placeholder 3"/>
          <p:cNvSpPr>
            <a:spLocks noGrp="1"/>
          </p:cNvSpPr>
          <p:nvPr>
            <p:ph type="sldNum" sz="quarter" idx="10"/>
          </p:nvPr>
        </p:nvSpPr>
        <p:spPr/>
        <p:txBody>
          <a:bodyPr/>
          <a:lstStyle/>
          <a:p>
            <a:fld id="{903BAE9F-81C4-4D05-92EE-BC3AD4EF6090}" type="slidenum">
              <a:rPr lang="en-US" smtClean="0"/>
              <a:t>59</a:t>
            </a:fld>
            <a:endParaRPr lang="en-US"/>
          </a:p>
        </p:txBody>
      </p:sp>
    </p:spTree>
    <p:extLst>
      <p:ext uri="{BB962C8B-B14F-4D97-AF65-F5344CB8AC3E}">
        <p14:creationId xmlns:p14="http://schemas.microsoft.com/office/powerpoint/2010/main" val="18201674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60</a:t>
            </a:fld>
            <a:endParaRPr lang="en-US"/>
          </a:p>
        </p:txBody>
      </p:sp>
    </p:spTree>
    <p:extLst>
      <p:ext uri="{BB962C8B-B14F-4D97-AF65-F5344CB8AC3E}">
        <p14:creationId xmlns:p14="http://schemas.microsoft.com/office/powerpoint/2010/main" val="14150665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Source: https://svs.gsfc.nasa.gov/11600</a:t>
            </a:r>
            <a:endParaRPr lang="en-GB"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61</a:t>
            </a:fld>
            <a:endParaRPr lang="en-US"/>
          </a:p>
        </p:txBody>
      </p:sp>
    </p:spTree>
    <p:extLst>
      <p:ext uri="{BB962C8B-B14F-4D97-AF65-F5344CB8AC3E}">
        <p14:creationId xmlns:p14="http://schemas.microsoft.com/office/powerpoint/2010/main" val="1647775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https://nplusonemag.com/issue-31/essays/an-account-of-my-hut/</a:t>
            </a:r>
          </a:p>
          <a:p>
            <a:endParaRPr lang="en-GB" dirty="0" smtClean="0">
              <a:effectLst/>
            </a:endParaRPr>
          </a:p>
          <a:p>
            <a:r>
              <a:rPr lang="en-GB" dirty="0" smtClean="0"/>
              <a:t>As one Sunrise movement board member told the New Republic magazine: "Young people are the most politically liberated force in our country right now. We have less to lose than any other generation, and everything to gain. We can be radical. We can be visionary."</a:t>
            </a:r>
          </a:p>
          <a:p>
            <a:r>
              <a:rPr lang="en-GB" dirty="0" smtClean="0"/>
              <a:t>page 47, 22 March 2019, vol. 200, No. 15 The Guardian Weekly, article by Clio Chang</a:t>
            </a:r>
          </a:p>
          <a:p>
            <a:endParaRPr lang="en-GB" dirty="0">
              <a:effectLst/>
            </a:endParaRPr>
          </a:p>
        </p:txBody>
      </p:sp>
      <p:sp>
        <p:nvSpPr>
          <p:cNvPr id="4" name="Slide Number Placeholder 3"/>
          <p:cNvSpPr>
            <a:spLocks noGrp="1"/>
          </p:cNvSpPr>
          <p:nvPr>
            <p:ph type="sldNum" sz="quarter" idx="10"/>
          </p:nvPr>
        </p:nvSpPr>
        <p:spPr/>
        <p:txBody>
          <a:bodyPr/>
          <a:lstStyle/>
          <a:p>
            <a:fld id="{903BAE9F-81C4-4D05-92EE-BC3AD4EF6090}" type="slidenum">
              <a:rPr lang="en-US" smtClean="0"/>
              <a:t>62</a:t>
            </a:fld>
            <a:endParaRPr lang="en-US"/>
          </a:p>
        </p:txBody>
      </p:sp>
    </p:spTree>
    <p:extLst>
      <p:ext uri="{BB962C8B-B14F-4D97-AF65-F5344CB8AC3E}">
        <p14:creationId xmlns:p14="http://schemas.microsoft.com/office/powerpoint/2010/main" val="1192708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Calibri"/>
              </a:rPr>
              <a:t>Data from ANS (unpublished</a:t>
            </a:r>
            <a:r>
              <a:rPr lang="en-US" sz="1200" kern="1200" baseline="0" dirty="0" smtClean="0">
                <a:solidFill>
                  <a:schemeClr val="tx1"/>
                </a:solidFill>
                <a:latin typeface="Arial" charset="0"/>
                <a:ea typeface="+mn-ea"/>
                <a:cs typeface="Calibri"/>
              </a:rPr>
              <a:t> data </a:t>
            </a:r>
            <a:r>
              <a:rPr lang="en-US" sz="1200" kern="1200" dirty="0" smtClean="0">
                <a:solidFill>
                  <a:schemeClr val="tx1"/>
                </a:solidFill>
                <a:latin typeface="Arial" charset="0"/>
                <a:ea typeface="+mn-ea"/>
                <a:cs typeface="Calibri"/>
              </a:rPr>
              <a:t>2018) and NASA</a:t>
            </a:r>
            <a:r>
              <a:rPr lang="en-US" sz="1200" kern="1200" baseline="0" dirty="0" smtClean="0">
                <a:solidFill>
                  <a:schemeClr val="tx1"/>
                </a:solidFill>
                <a:latin typeface="Arial" charset="0"/>
                <a:ea typeface="+mn-ea"/>
                <a:cs typeface="Calibri"/>
              </a:rPr>
              <a:t> </a:t>
            </a:r>
            <a:r>
              <a:rPr lang="en-US" sz="1200" kern="1200" baseline="0" dirty="0" err="1" smtClean="0">
                <a:solidFill>
                  <a:schemeClr val="tx1"/>
                </a:solidFill>
                <a:latin typeface="Arial" charset="0"/>
                <a:ea typeface="+mn-ea"/>
                <a:cs typeface="Calibri"/>
              </a:rPr>
              <a:t>GISSTemp</a:t>
            </a:r>
            <a:r>
              <a:rPr lang="en-US" sz="1200" kern="1200" baseline="0" dirty="0" smtClean="0">
                <a:solidFill>
                  <a:schemeClr val="tx1"/>
                </a:solidFill>
                <a:latin typeface="Arial" charset="0"/>
                <a:ea typeface="+mn-ea"/>
                <a:cs typeface="Calibri"/>
              </a:rPr>
              <a:t> (2018; https://data.giss.nasa.gov/gistemp/)</a:t>
            </a:r>
          </a:p>
          <a:p>
            <a:endParaRPr lang="en-US" sz="1200" kern="1200" baseline="0" dirty="0" smtClean="0">
              <a:solidFill>
                <a:schemeClr val="tx1"/>
              </a:solidFill>
              <a:latin typeface="Arial" charset="0"/>
              <a:ea typeface="+mn-ea"/>
              <a:cs typeface="Calibri"/>
            </a:endParaRPr>
          </a:p>
          <a:p>
            <a:r>
              <a:rPr lang="en-US" sz="1200" b="1" kern="1200" baseline="0" dirty="0" smtClean="0">
                <a:solidFill>
                  <a:schemeClr val="tx1"/>
                </a:solidFill>
                <a:latin typeface="Arial" charset="0"/>
                <a:ea typeface="+mn-ea"/>
                <a:cs typeface="Calibri"/>
              </a:rPr>
              <a:t>Why use temperature differences or anomaly plots to describe patterns and trends?</a:t>
            </a:r>
          </a:p>
          <a:p>
            <a:endParaRPr lang="en-GB" dirty="0" smtClean="0"/>
          </a:p>
          <a:p>
            <a:r>
              <a:rPr lang="en-GB" dirty="0" smtClean="0"/>
              <a:t>“Absolute estimates of global average surface temperature are difficult to compile for several reasons. Some regions have few temperature measurement stations (e.g., the Sahara Desert) and interpolation must be made over large, data-sparse regions. In mountainous areas, most observations come from the inhabited valleys, so the effect of elevation on a region's average temperature must be considered as well. For example, a summer month over an area may be cooler than average, both at a mountain top and in a nearby valley, but the absolute temperatures will be quite different at the two locations. The use of anomalies in this case will show that temperatures for both locations were below average.</a:t>
            </a:r>
          </a:p>
          <a:p>
            <a:endParaRPr lang="en-GB" dirty="0" smtClean="0"/>
          </a:p>
          <a:p>
            <a:r>
              <a:rPr lang="en-GB" dirty="0" smtClean="0"/>
              <a:t>Using reference values computed on smaller [more local] scales over the same time period establishes a baseline from which anomalies are calculated. This effectively normalizes the data so they can be compared and combined to more accurately represent temperature patterns with respect to what is normal for different places within a region.</a:t>
            </a:r>
          </a:p>
          <a:p>
            <a:endParaRPr lang="en-GB" dirty="0" smtClean="0"/>
          </a:p>
          <a:p>
            <a:r>
              <a:rPr lang="en-GB" dirty="0" smtClean="0"/>
              <a:t>For these reasons, large-area summaries incorporate anomalies, not the temperature itself. Anomalies more accurately describe climate variability over larger areas than absolute temperatures do, and they give a frame of reference that allows more meaningful comparisons between locations and more accurate calculations of temperature trends.” </a:t>
            </a:r>
            <a:r>
              <a:rPr lang="en-GB" baseline="0" dirty="0" smtClean="0"/>
              <a:t>https://www.ncdc.noaa.gov/monitoring-references/faq/anomalies.php</a:t>
            </a:r>
          </a:p>
          <a:p>
            <a:endParaRPr lang="en-GB" baseline="0" dirty="0" smtClean="0"/>
          </a:p>
          <a:p>
            <a:r>
              <a:rPr lang="en-GB" baseline="0" dirty="0" smtClean="0"/>
              <a:t>References for GISTEMP data:</a:t>
            </a:r>
          </a:p>
          <a:p>
            <a:r>
              <a:rPr lang="en-GB" dirty="0" smtClean="0">
                <a:effectLst/>
              </a:rPr>
              <a:t>GISTEMP Team, 2019: </a:t>
            </a:r>
            <a:r>
              <a:rPr lang="en-GB" i="1" dirty="0" smtClean="0">
                <a:effectLst/>
              </a:rPr>
              <a:t>GISS Surface Temperature Analysis (GISTEMP), version 4</a:t>
            </a:r>
            <a:r>
              <a:rPr lang="en-GB" dirty="0" smtClean="0">
                <a:effectLst/>
              </a:rPr>
              <a:t>. NASA Goddard Institute for Space Studies. Dataset accessed 20YY-MM-DD at </a:t>
            </a:r>
            <a:r>
              <a:rPr lang="en-GB" dirty="0" smtClean="0">
                <a:effectLst/>
                <a:hlinkClick r:id="rId3"/>
              </a:rPr>
              <a:t>https://data.giss.nasa.gov/gistemp/</a:t>
            </a:r>
            <a:r>
              <a:rPr lang="en-GB" dirty="0" smtClean="0">
                <a:effectLst/>
              </a:rPr>
              <a:t>.</a:t>
            </a:r>
          </a:p>
          <a:p>
            <a:r>
              <a:rPr lang="en-GB" dirty="0" err="1" smtClean="0">
                <a:effectLst/>
              </a:rPr>
              <a:t>Lenssen</a:t>
            </a:r>
            <a:r>
              <a:rPr lang="en-GB" dirty="0" smtClean="0">
                <a:effectLst/>
              </a:rPr>
              <a:t>, N., G. Schmidt, J. Hansen, M. </a:t>
            </a:r>
            <a:r>
              <a:rPr lang="en-GB" dirty="0" err="1" smtClean="0">
                <a:effectLst/>
              </a:rPr>
              <a:t>Menne,A</a:t>
            </a:r>
            <a:r>
              <a:rPr lang="en-GB" dirty="0" smtClean="0">
                <a:effectLst/>
              </a:rPr>
              <a:t>. </a:t>
            </a:r>
            <a:r>
              <a:rPr lang="en-GB" dirty="0" err="1" smtClean="0">
                <a:effectLst/>
              </a:rPr>
              <a:t>Persin,R</a:t>
            </a:r>
            <a:r>
              <a:rPr lang="en-GB" dirty="0" smtClean="0">
                <a:effectLst/>
              </a:rPr>
              <a:t>. </a:t>
            </a:r>
            <a:r>
              <a:rPr lang="en-GB" dirty="0" err="1" smtClean="0">
                <a:effectLst/>
              </a:rPr>
              <a:t>Ruedy</a:t>
            </a:r>
            <a:r>
              <a:rPr lang="en-GB" dirty="0" smtClean="0">
                <a:effectLst/>
              </a:rPr>
              <a:t>, and D. </a:t>
            </a:r>
            <a:r>
              <a:rPr lang="en-GB" dirty="0" err="1" smtClean="0">
                <a:effectLst/>
              </a:rPr>
              <a:t>Zyss</a:t>
            </a:r>
            <a:r>
              <a:rPr lang="en-GB" dirty="0" smtClean="0">
                <a:effectLst/>
              </a:rPr>
              <a:t>, 2019: </a:t>
            </a:r>
            <a:r>
              <a:rPr lang="en-GB" dirty="0" smtClean="0">
                <a:effectLst/>
                <a:hlinkClick r:id="rId4"/>
              </a:rPr>
              <a:t>Improvements in the GISTEMP uncertainty model</a:t>
            </a:r>
            <a:r>
              <a:rPr lang="en-GB" dirty="0" smtClean="0">
                <a:effectLst/>
              </a:rPr>
              <a:t>. </a:t>
            </a:r>
            <a:r>
              <a:rPr lang="en-GB" i="1" dirty="0" smtClean="0">
                <a:effectLst/>
              </a:rPr>
              <a:t>J. </a:t>
            </a:r>
            <a:r>
              <a:rPr lang="en-GB" i="1" dirty="0" err="1" smtClean="0">
                <a:effectLst/>
              </a:rPr>
              <a:t>Geophys</a:t>
            </a:r>
            <a:r>
              <a:rPr lang="en-GB" i="1" dirty="0" smtClean="0">
                <a:effectLst/>
              </a:rPr>
              <a:t>. Res. Atmos.</a:t>
            </a:r>
            <a:r>
              <a:rPr lang="en-GB" dirty="0" smtClean="0">
                <a:effectLst/>
              </a:rPr>
              <a:t>, </a:t>
            </a:r>
            <a:r>
              <a:rPr lang="en-GB" b="1" dirty="0" smtClean="0">
                <a:effectLst/>
              </a:rPr>
              <a:t>124</a:t>
            </a:r>
            <a:r>
              <a:rPr lang="en-GB" dirty="0" smtClean="0">
                <a:effectLst/>
              </a:rPr>
              <a:t>, no. 12, 6307-6326, doi:10.1029/2018JD029522.</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9</a:t>
            </a:fld>
            <a:endParaRPr lang="en-US"/>
          </a:p>
        </p:txBody>
      </p:sp>
    </p:spTree>
    <p:extLst>
      <p:ext uri="{BB962C8B-B14F-4D97-AF65-F5344CB8AC3E}">
        <p14:creationId xmlns:p14="http://schemas.microsoft.com/office/powerpoint/2010/main" val="1909825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https://nplusonemag.com/issue-31/essays/an-account-of-my-hut/</a:t>
            </a:r>
          </a:p>
          <a:p>
            <a:endParaRPr lang="en-GB" dirty="0" smtClean="0">
              <a:effectLst/>
            </a:endParaRPr>
          </a:p>
          <a:p>
            <a:r>
              <a:rPr lang="en-GB" dirty="0" smtClean="0"/>
              <a:t>As one Sunrise movement board member told the New Republic magazine: "Young people are the most politically liberated force in our country right now. We have less to lose than any other generation, and everything to gain. We can be radical. We can be visionary."</a:t>
            </a:r>
          </a:p>
          <a:p>
            <a:r>
              <a:rPr lang="en-GB" dirty="0" smtClean="0"/>
              <a:t>page 47, 22 March 2019, vol. 200, No. 15 The Guardian Weekly, article by Clio Chang</a:t>
            </a:r>
          </a:p>
          <a:p>
            <a:endParaRPr lang="en-GB" dirty="0">
              <a:effectLst/>
            </a:endParaRPr>
          </a:p>
        </p:txBody>
      </p:sp>
      <p:sp>
        <p:nvSpPr>
          <p:cNvPr id="4" name="Slide Number Placeholder 3"/>
          <p:cNvSpPr>
            <a:spLocks noGrp="1"/>
          </p:cNvSpPr>
          <p:nvPr>
            <p:ph type="sldNum" sz="quarter" idx="10"/>
          </p:nvPr>
        </p:nvSpPr>
        <p:spPr/>
        <p:txBody>
          <a:bodyPr/>
          <a:lstStyle/>
          <a:p>
            <a:fld id="{903BAE9F-81C4-4D05-92EE-BC3AD4EF6090}" type="slidenum">
              <a:rPr lang="en-US" smtClean="0"/>
              <a:t>63</a:t>
            </a:fld>
            <a:endParaRPr lang="en-US"/>
          </a:p>
        </p:txBody>
      </p:sp>
    </p:spTree>
    <p:extLst>
      <p:ext uri="{BB962C8B-B14F-4D97-AF65-F5344CB8AC3E}">
        <p14:creationId xmlns:p14="http://schemas.microsoft.com/office/powerpoint/2010/main" val="3283105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64</a:t>
            </a:fld>
            <a:endParaRPr lang="en-US"/>
          </a:p>
        </p:txBody>
      </p:sp>
    </p:spTree>
    <p:extLst>
      <p:ext uri="{BB962C8B-B14F-4D97-AF65-F5344CB8AC3E}">
        <p14:creationId xmlns:p14="http://schemas.microsoft.com/office/powerpoint/2010/main" val="400289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Calibri"/>
              </a:rPr>
              <a:t>Data from ANS (unpublished</a:t>
            </a:r>
            <a:r>
              <a:rPr lang="en-US" sz="1200" kern="1200" baseline="0" dirty="0" smtClean="0">
                <a:solidFill>
                  <a:schemeClr val="tx1"/>
                </a:solidFill>
                <a:latin typeface="Arial" charset="0"/>
                <a:ea typeface="+mn-ea"/>
                <a:cs typeface="Calibri"/>
              </a:rPr>
              <a:t> data </a:t>
            </a:r>
            <a:r>
              <a:rPr lang="en-US" sz="1200" kern="1200" dirty="0" smtClean="0">
                <a:solidFill>
                  <a:schemeClr val="tx1"/>
                </a:solidFill>
                <a:latin typeface="Arial" charset="0"/>
                <a:ea typeface="+mn-ea"/>
                <a:cs typeface="Calibri"/>
              </a:rPr>
              <a:t>2018) and NASA</a:t>
            </a:r>
            <a:r>
              <a:rPr lang="en-US" sz="1200" kern="1200" baseline="0" dirty="0" smtClean="0">
                <a:solidFill>
                  <a:schemeClr val="tx1"/>
                </a:solidFill>
                <a:latin typeface="Arial" charset="0"/>
                <a:ea typeface="+mn-ea"/>
                <a:cs typeface="Calibri"/>
              </a:rPr>
              <a:t> </a:t>
            </a:r>
            <a:r>
              <a:rPr lang="en-US" sz="1200" kern="1200" baseline="0" dirty="0" err="1" smtClean="0">
                <a:solidFill>
                  <a:schemeClr val="tx1"/>
                </a:solidFill>
                <a:latin typeface="Arial" charset="0"/>
                <a:ea typeface="+mn-ea"/>
                <a:cs typeface="Calibri"/>
              </a:rPr>
              <a:t>GISSTemp</a:t>
            </a:r>
            <a:r>
              <a:rPr lang="en-US" sz="1200" kern="1200" baseline="0" dirty="0" smtClean="0">
                <a:solidFill>
                  <a:schemeClr val="tx1"/>
                </a:solidFill>
                <a:latin typeface="Arial" charset="0"/>
                <a:ea typeface="+mn-ea"/>
                <a:cs typeface="Calibri"/>
              </a:rPr>
              <a:t> (2018; https://data.giss.nasa.gov/gistemp/)</a:t>
            </a:r>
          </a:p>
          <a:p>
            <a:endParaRPr lang="en-US" sz="1200" kern="1200" baseline="0" dirty="0" smtClean="0">
              <a:solidFill>
                <a:schemeClr val="tx1"/>
              </a:solidFill>
              <a:latin typeface="Arial" charset="0"/>
              <a:ea typeface="+mn-ea"/>
              <a:cs typeface="Calibri"/>
            </a:endParaRPr>
          </a:p>
          <a:p>
            <a:r>
              <a:rPr lang="en-GB" baseline="0" dirty="0" smtClean="0"/>
              <a:t>References for GISTEMP data:</a:t>
            </a:r>
          </a:p>
          <a:p>
            <a:r>
              <a:rPr lang="en-GB" dirty="0" smtClean="0">
                <a:effectLst/>
              </a:rPr>
              <a:t>GISTEMP Team, 2019: </a:t>
            </a:r>
            <a:r>
              <a:rPr lang="en-GB" i="1" dirty="0" smtClean="0">
                <a:effectLst/>
              </a:rPr>
              <a:t>GISS Surface Temperature Analysis (GISTEMP), version 4</a:t>
            </a:r>
            <a:r>
              <a:rPr lang="en-GB" dirty="0" smtClean="0">
                <a:effectLst/>
              </a:rPr>
              <a:t>. NASA Goddard Institute for Space Studies. Dataset accessed 20YY-MM-DD at </a:t>
            </a:r>
            <a:r>
              <a:rPr lang="en-GB" dirty="0" smtClean="0">
                <a:effectLst/>
                <a:hlinkClick r:id="rId3"/>
              </a:rPr>
              <a:t>https://data.giss.nasa.gov/gistemp/</a:t>
            </a:r>
            <a:r>
              <a:rPr lang="en-GB" dirty="0" smtClean="0">
                <a:effectLst/>
              </a:rPr>
              <a:t>.</a:t>
            </a:r>
          </a:p>
          <a:p>
            <a:r>
              <a:rPr lang="en-GB" dirty="0" err="1" smtClean="0">
                <a:effectLst/>
              </a:rPr>
              <a:t>Lenssen</a:t>
            </a:r>
            <a:r>
              <a:rPr lang="en-GB" dirty="0" smtClean="0">
                <a:effectLst/>
              </a:rPr>
              <a:t>, N., G. Schmidt, J. Hansen, M. </a:t>
            </a:r>
            <a:r>
              <a:rPr lang="en-GB" dirty="0" err="1" smtClean="0">
                <a:effectLst/>
              </a:rPr>
              <a:t>Menne,A</a:t>
            </a:r>
            <a:r>
              <a:rPr lang="en-GB" dirty="0" smtClean="0">
                <a:effectLst/>
              </a:rPr>
              <a:t>. </a:t>
            </a:r>
            <a:r>
              <a:rPr lang="en-GB" dirty="0" err="1" smtClean="0">
                <a:effectLst/>
              </a:rPr>
              <a:t>Persin,R</a:t>
            </a:r>
            <a:r>
              <a:rPr lang="en-GB" dirty="0" smtClean="0">
                <a:effectLst/>
              </a:rPr>
              <a:t>. </a:t>
            </a:r>
            <a:r>
              <a:rPr lang="en-GB" dirty="0" err="1" smtClean="0">
                <a:effectLst/>
              </a:rPr>
              <a:t>Ruedy</a:t>
            </a:r>
            <a:r>
              <a:rPr lang="en-GB" dirty="0" smtClean="0">
                <a:effectLst/>
              </a:rPr>
              <a:t>, and D. </a:t>
            </a:r>
            <a:r>
              <a:rPr lang="en-GB" dirty="0" err="1" smtClean="0">
                <a:effectLst/>
              </a:rPr>
              <a:t>Zyss</a:t>
            </a:r>
            <a:r>
              <a:rPr lang="en-GB" dirty="0" smtClean="0">
                <a:effectLst/>
              </a:rPr>
              <a:t>, 2019: </a:t>
            </a:r>
            <a:r>
              <a:rPr lang="en-GB" dirty="0" smtClean="0">
                <a:effectLst/>
                <a:hlinkClick r:id="rId4"/>
              </a:rPr>
              <a:t>Improvements in the GISTEMP uncertainty model</a:t>
            </a:r>
            <a:r>
              <a:rPr lang="en-GB" dirty="0" smtClean="0">
                <a:effectLst/>
              </a:rPr>
              <a:t>. </a:t>
            </a:r>
            <a:r>
              <a:rPr lang="en-GB" i="1" dirty="0" smtClean="0">
                <a:effectLst/>
              </a:rPr>
              <a:t>J. </a:t>
            </a:r>
            <a:r>
              <a:rPr lang="en-GB" i="1" dirty="0" err="1" smtClean="0">
                <a:effectLst/>
              </a:rPr>
              <a:t>Geophys</a:t>
            </a:r>
            <a:r>
              <a:rPr lang="en-GB" i="1" dirty="0" smtClean="0">
                <a:effectLst/>
              </a:rPr>
              <a:t>. Res. Atmos.</a:t>
            </a:r>
            <a:r>
              <a:rPr lang="en-GB" dirty="0" smtClean="0">
                <a:effectLst/>
              </a:rPr>
              <a:t>, </a:t>
            </a:r>
            <a:r>
              <a:rPr lang="en-GB" b="1" dirty="0" smtClean="0">
                <a:effectLst/>
              </a:rPr>
              <a:t>124</a:t>
            </a:r>
            <a:r>
              <a:rPr lang="en-GB" dirty="0" smtClean="0">
                <a:effectLst/>
              </a:rPr>
              <a:t>, no. 12, 6307-6326, doi:10.1029/2018JD029522.</a:t>
            </a:r>
          </a:p>
          <a:p>
            <a:endParaRPr lang="en-US" sz="1200" kern="1200" dirty="0" smtClean="0">
              <a:solidFill>
                <a:schemeClr val="tx1"/>
              </a:solidFill>
              <a:latin typeface="Arial" charset="0"/>
              <a:ea typeface="+mn-ea"/>
              <a:cs typeface="Calibri"/>
            </a:endParaRP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10</a:t>
            </a:fld>
            <a:endParaRPr lang="en-US"/>
          </a:p>
        </p:txBody>
      </p:sp>
    </p:spTree>
    <p:extLst>
      <p:ext uri="{BB962C8B-B14F-4D97-AF65-F5344CB8AC3E}">
        <p14:creationId xmlns:p14="http://schemas.microsoft.com/office/powerpoint/2010/main" val="3293024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GB" dirty="0" smtClean="0">
                <a:effectLst/>
              </a:rPr>
              <a:t>Figure taken from: Andrews, C., Dick, J., </a:t>
            </a:r>
            <a:r>
              <a:rPr lang="en-GB" dirty="0" err="1" smtClean="0">
                <a:effectLst/>
              </a:rPr>
              <a:t>Jonasson</a:t>
            </a:r>
            <a:r>
              <a:rPr lang="en-GB" dirty="0" smtClean="0">
                <a:effectLst/>
              </a:rPr>
              <a:t>, C. &amp; Callaghan, T. Assessment of Biological and Environmental Phenology at a Landscape Level from 30 Years of Fixed-Date Repeat Photography in Northern Sweden. </a:t>
            </a:r>
            <a:r>
              <a:rPr lang="en-GB" i="1" dirty="0" smtClean="0">
                <a:effectLst/>
              </a:rPr>
              <a:t>AMBIO</a:t>
            </a:r>
            <a:r>
              <a:rPr lang="en-GB" dirty="0" smtClean="0">
                <a:effectLst/>
              </a:rPr>
              <a:t> </a:t>
            </a:r>
            <a:r>
              <a:rPr lang="en-GB" b="1" dirty="0" smtClean="0">
                <a:effectLst/>
              </a:rPr>
              <a:t>40,</a:t>
            </a:r>
            <a:r>
              <a:rPr lang="en-GB" dirty="0" smtClean="0">
                <a:effectLst/>
              </a:rPr>
              <a:t> 600 (2011).</a:t>
            </a:r>
          </a:p>
          <a:p>
            <a:endParaRPr lang="en-GB" dirty="0" smtClean="0">
              <a:effectLst/>
            </a:endParaRPr>
          </a:p>
          <a:p>
            <a:r>
              <a:rPr lang="en-GB" sz="1200" kern="1200" dirty="0" smtClean="0">
                <a:solidFill>
                  <a:schemeClr val="tx1"/>
                </a:solidFill>
                <a:effectLst/>
                <a:latin typeface="+mn-lt"/>
                <a:ea typeface="+mn-ea"/>
                <a:cs typeface="+mn-cs"/>
              </a:rPr>
              <a:t>As the seventh largest lake in Sweden, a locally maritime climate is created by Lake Torneträsk, and the surrounding SAT during the summer is lowered, while during late autumn/early winter the energy exchange between the (still incompletely frozen) lake and surrounding terrain results in a warming influence on areas immediately surrounding the lake…</a:t>
            </a:r>
          </a:p>
          <a:p>
            <a:endParaRPr lang="en-GB" sz="1200" kern="1200" dirty="0" smtClean="0">
              <a:solidFill>
                <a:schemeClr val="tx1"/>
              </a:solidFill>
              <a:effectLst/>
              <a:latin typeface="+mn-lt"/>
              <a:ea typeface="+mn-ea"/>
              <a:cs typeface="+mn-cs"/>
            </a:endParaRPr>
          </a:p>
          <a:p>
            <a:endParaRPr lang="en-GB" dirty="0" smtClean="0">
              <a:effectLst/>
            </a:endParaRPr>
          </a:p>
          <a:p>
            <a:pPr marL="12700" marR="0" indent="0" algn="l" defTabSz="914400" rtl="0" eaLnBrk="1" fontAlgn="auto" latinLnBrk="0" hangingPunct="1">
              <a:lnSpc>
                <a:spcPct val="100000"/>
              </a:lnSpc>
              <a:spcBef>
                <a:spcPts val="480"/>
              </a:spcBef>
              <a:spcAft>
                <a:spcPts val="0"/>
              </a:spcAft>
              <a:buClrTx/>
              <a:buSzTx/>
              <a:buFont typeface="Arial"/>
              <a:buNone/>
              <a:tabLst>
                <a:tab pos="356235" algn="l"/>
              </a:tabLst>
              <a:defRPr/>
            </a:pPr>
            <a:endParaRPr lang="en-US" sz="1200" dirty="0" smtClean="0">
              <a:latin typeface="+mn-lt"/>
              <a:cs typeface="Calibri"/>
            </a:endParaRPr>
          </a:p>
        </p:txBody>
      </p:sp>
    </p:spTree>
    <p:extLst>
      <p:ext uri="{BB962C8B-B14F-4D97-AF65-F5344CB8AC3E}">
        <p14:creationId xmlns:p14="http://schemas.microsoft.com/office/powerpoint/2010/main" val="845225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Arctic Climate Impact Assessment. 2004. Impacts of a Warming Arctic: Arctic Climate Impact Assessment. Cambridge University Press, Cambridge, United Kingdom.</a:t>
            </a:r>
          </a:p>
        </p:txBody>
      </p:sp>
      <p:sp>
        <p:nvSpPr>
          <p:cNvPr id="4" name="Slide Number Placeholder 3"/>
          <p:cNvSpPr>
            <a:spLocks noGrp="1"/>
          </p:cNvSpPr>
          <p:nvPr>
            <p:ph type="sldNum" sz="quarter" idx="10"/>
          </p:nvPr>
        </p:nvSpPr>
        <p:spPr/>
        <p:txBody>
          <a:bodyPr/>
          <a:lstStyle/>
          <a:p>
            <a:pPr>
              <a:defRPr/>
            </a:pPr>
            <a:fld id="{CEF5ABA6-621B-4B8F-A9DA-FC881987786D}" type="slidenum">
              <a:rPr lang="en-US" smtClean="0"/>
              <a:pPr>
                <a:defRPr/>
              </a:pPr>
              <a:t>12</a:t>
            </a:fld>
            <a:endParaRPr lang="en-US"/>
          </a:p>
        </p:txBody>
      </p:sp>
    </p:spTree>
    <p:extLst>
      <p:ext uri="{BB962C8B-B14F-4D97-AF65-F5344CB8AC3E}">
        <p14:creationId xmlns:p14="http://schemas.microsoft.com/office/powerpoint/2010/main" val="125432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E08A5-E480-4CC1-9D07-C817875B6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65ED5C-7B8F-4C11-960B-3CFA513EDB0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93409-B315-4262-8ED4-D29BBB37D32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sv-SE"/>
          </a:p>
        </p:txBody>
      </p:sp>
      <p:sp>
        <p:nvSpPr>
          <p:cNvPr id="3" name="Table Placeholder 2"/>
          <p:cNvSpPr>
            <a:spLocks noGrp="1"/>
          </p:cNvSpPr>
          <p:nvPr>
            <p:ph type="tbl" idx="1"/>
          </p:nvPr>
        </p:nvSpPr>
        <p:spPr>
          <a:xfrm>
            <a:off x="457200" y="1600200"/>
            <a:ext cx="8229600" cy="4525963"/>
          </a:xfrm>
        </p:spPr>
        <p:txBody>
          <a:bodyPr/>
          <a:lstStyle/>
          <a:p>
            <a:pPr lvl="0"/>
            <a:endParaRPr lang="sv-S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9E7E0-43A5-4640-BDEE-6BE44BD12DE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7911D3-28F6-4B7D-9E77-92FB90D878F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1"/>
            <a:ext cx="8204200" cy="1412875"/>
          </a:xfrm>
        </p:spPr>
        <p:txBody>
          <a:bodyPr/>
          <a:lstStyle/>
          <a:p>
            <a:r>
              <a:rPr lang="en-US" smtClean="0"/>
              <a:t>Click to edit Master title style</a:t>
            </a:r>
            <a:endParaRPr lang="sv-SE"/>
          </a:p>
        </p:txBody>
      </p:sp>
      <p:sp>
        <p:nvSpPr>
          <p:cNvPr id="3" name="Text Placeholder 2"/>
          <p:cNvSpPr>
            <a:spLocks noGrp="1"/>
          </p:cNvSpPr>
          <p:nvPr>
            <p:ph type="body" sz="half" idx="1"/>
          </p:nvPr>
        </p:nvSpPr>
        <p:spPr>
          <a:xfrm>
            <a:off x="457200" y="1600202"/>
            <a:ext cx="4025900"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35500" y="1600202"/>
            <a:ext cx="4025900"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5252802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1"/>
            <a:ext cx="8204200" cy="1412875"/>
          </a:xfrm>
        </p:spPr>
        <p:txBody>
          <a:bodyPr/>
          <a:lstStyle/>
          <a:p>
            <a:r>
              <a:rPr lang="en-US" smtClean="0"/>
              <a:t>Click to edit Master title style</a:t>
            </a:r>
            <a:endParaRPr lang="sv-SE"/>
          </a:p>
        </p:txBody>
      </p:sp>
    </p:spTree>
    <p:extLst>
      <p:ext uri="{BB962C8B-B14F-4D97-AF65-F5344CB8AC3E}">
        <p14:creationId xmlns:p14="http://schemas.microsoft.com/office/powerpoint/2010/main" val="21865959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14400"/>
          </a:xfrm>
        </p:spPr>
        <p:txBody>
          <a:bodyPr/>
          <a:lstStyle/>
          <a:p>
            <a:r>
              <a:rPr lang="sv-SE"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rtlCol="0">
            <a:normAutofit/>
          </a:bodyPr>
          <a:lstStyle/>
          <a:p>
            <a:pPr lvl="0"/>
            <a:endParaRPr lang="en-US" noProof="0" smtClean="0"/>
          </a:p>
        </p:txBody>
      </p:sp>
      <p:sp>
        <p:nvSpPr>
          <p:cNvPr id="5"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1101406-F590-E749-B645-1907D13D8269}" type="slidenum">
              <a:rPr lang="en-US"/>
              <a:pPr>
                <a:defRPr/>
              </a:pPr>
              <a:t>‹#›</a:t>
            </a:fld>
            <a:endParaRPr lang="en-US"/>
          </a:p>
        </p:txBody>
      </p:sp>
    </p:spTree>
    <p:extLst>
      <p:ext uri="{BB962C8B-B14F-4D97-AF65-F5344CB8AC3E}">
        <p14:creationId xmlns:p14="http://schemas.microsoft.com/office/powerpoint/2010/main" val="111433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sv-S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FC36DE-F911-4651-AE8D-C52E36332BF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027885-D391-41E2-A7D4-25A7836C918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4B6E7B-53DC-401E-8DB9-0F93DE98DFC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8EDC46-672E-4482-BA74-2B98942AD18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AC8B43-9EB4-44BE-BE5D-89474AA848C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AE02DA-28C3-415A-97A5-B9FD46470AB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BA0BF8-9039-4821-88B3-9534BDFF1A9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3563C1-2488-4A8E-9170-C4023D95D3F0}"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B4B46B6-EC86-456B-913D-9BC702091998}" type="slidenum">
              <a:rPr lang="en-US"/>
              <a:pPr>
                <a:defRPr/>
              </a:pPr>
              <a:t>‹#›</a:t>
            </a:fld>
            <a:endParaRPr lang="en-US"/>
          </a:p>
        </p:txBody>
      </p:sp>
      <p:grpSp>
        <p:nvGrpSpPr>
          <p:cNvPr id="3" name="Group 2"/>
          <p:cNvGrpSpPr/>
          <p:nvPr userDrawn="1"/>
        </p:nvGrpSpPr>
        <p:grpSpPr>
          <a:xfrm>
            <a:off x="129192" y="100683"/>
            <a:ext cx="1430679" cy="6647112"/>
            <a:chOff x="129192" y="100683"/>
            <a:chExt cx="1430679" cy="6647112"/>
          </a:xfrm>
        </p:grpSpPr>
        <p:grpSp>
          <p:nvGrpSpPr>
            <p:cNvPr id="9" name="Group 8"/>
            <p:cNvGrpSpPr/>
            <p:nvPr/>
          </p:nvGrpSpPr>
          <p:grpSpPr>
            <a:xfrm>
              <a:off x="129192" y="100683"/>
              <a:ext cx="1430679" cy="6647112"/>
              <a:chOff x="129192" y="116632"/>
              <a:chExt cx="1430679" cy="6647112"/>
            </a:xfrm>
          </p:grpSpPr>
          <p:sp>
            <p:nvSpPr>
              <p:cNvPr id="10" name="Rectangle 9"/>
              <p:cNvSpPr/>
              <p:nvPr/>
            </p:nvSpPr>
            <p:spPr>
              <a:xfrm>
                <a:off x="129192" y="116632"/>
                <a:ext cx="1430679" cy="66471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226576" y="5863444"/>
                <a:ext cx="1235909" cy="814464"/>
                <a:chOff x="0" y="549131"/>
                <a:chExt cx="1433294" cy="944541"/>
              </a:xfrm>
            </p:grpSpPr>
            <p:pic>
              <p:nvPicPr>
                <p:cNvPr id="12" name="Picture 11" descr="Screen Shot 2013-02-06 at 8.11.01 PM.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2616" y="1125912"/>
                  <a:ext cx="1430678" cy="367760"/>
                </a:xfrm>
                <a:prstGeom prst="rect">
                  <a:avLst/>
                </a:prstGeom>
                <a:ln>
                  <a:noFill/>
                </a:ln>
              </p:spPr>
            </p:pic>
            <p:pic>
              <p:nvPicPr>
                <p:cNvPr id="13" name="Picture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549131"/>
                  <a:ext cx="1430678" cy="476893"/>
                </a:xfrm>
                <a:prstGeom prst="rect">
                  <a:avLst/>
                </a:prstGeom>
                <a:ln>
                  <a:noFill/>
                </a:ln>
              </p:spPr>
            </p:pic>
          </p:grpSp>
        </p:grpSp>
        <p:pic>
          <p:nvPicPr>
            <p:cNvPr id="2" name="Picture 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26576" y="183636"/>
              <a:ext cx="1234800" cy="842507"/>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 id="2147483666" r:id="rId14"/>
    <p:sldLayoutId id="2147483667" r:id="rId15"/>
    <p:sldLayoutId id="2147483669"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g"/></Relationships>
</file>

<file path=ppt/slides/_rels/slide4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72.jp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5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5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64.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jpeg"/><Relationship Id="rId26" Type="http://schemas.openxmlformats.org/officeDocument/2006/relationships/image" Target="../media/image116.jpeg"/><Relationship Id="rId3" Type="http://schemas.openxmlformats.org/officeDocument/2006/relationships/image" Target="../media/image93.jpeg"/><Relationship Id="rId21" Type="http://schemas.openxmlformats.org/officeDocument/2006/relationships/image" Target="../media/image111.jpeg"/><Relationship Id="rId7" Type="http://schemas.openxmlformats.org/officeDocument/2006/relationships/image" Target="../media/image97.jpeg"/><Relationship Id="rId12" Type="http://schemas.openxmlformats.org/officeDocument/2006/relationships/image" Target="../media/image102.jpeg"/><Relationship Id="rId17" Type="http://schemas.openxmlformats.org/officeDocument/2006/relationships/image" Target="../media/image107.jpeg"/><Relationship Id="rId25" Type="http://schemas.openxmlformats.org/officeDocument/2006/relationships/image" Target="../media/image115.jpeg"/><Relationship Id="rId2" Type="http://schemas.openxmlformats.org/officeDocument/2006/relationships/notesSlide" Target="../notesSlides/notesSlide61.xml"/><Relationship Id="rId16" Type="http://schemas.openxmlformats.org/officeDocument/2006/relationships/image" Target="../media/image106.jpeg"/><Relationship Id="rId20" Type="http://schemas.openxmlformats.org/officeDocument/2006/relationships/image" Target="../media/image110.jpeg"/><Relationship Id="rId29"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24" Type="http://schemas.openxmlformats.org/officeDocument/2006/relationships/image" Target="../media/image114.jpeg"/><Relationship Id="rId5" Type="http://schemas.openxmlformats.org/officeDocument/2006/relationships/image" Target="../media/image95.png"/><Relationship Id="rId15" Type="http://schemas.openxmlformats.org/officeDocument/2006/relationships/image" Target="../media/image105.jpeg"/><Relationship Id="rId23" Type="http://schemas.openxmlformats.org/officeDocument/2006/relationships/image" Target="../media/image113.jpeg"/><Relationship Id="rId28" Type="http://schemas.openxmlformats.org/officeDocument/2006/relationships/image" Target="../media/image118.jpeg"/><Relationship Id="rId10" Type="http://schemas.openxmlformats.org/officeDocument/2006/relationships/image" Target="../media/image100.jpeg"/><Relationship Id="rId19" Type="http://schemas.openxmlformats.org/officeDocument/2006/relationships/image" Target="../media/image109.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 Id="rId22" Type="http://schemas.openxmlformats.org/officeDocument/2006/relationships/image" Target="../media/image112.jpeg"/><Relationship Id="rId27" Type="http://schemas.openxmlformats.org/officeDocument/2006/relationships/image" Target="../media/image117.jpeg"/></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623297"/>
            <a:ext cx="7200000" cy="4800000"/>
          </a:xfrm>
          <a:prstGeom prst="rect">
            <a:avLst/>
          </a:prstGeom>
        </p:spPr>
      </p:pic>
      <p:sp>
        <p:nvSpPr>
          <p:cNvPr id="6" name="TextBox 5"/>
          <p:cNvSpPr txBox="1"/>
          <p:nvPr/>
        </p:nvSpPr>
        <p:spPr>
          <a:xfrm>
            <a:off x="1909824" y="637306"/>
            <a:ext cx="6658654" cy="944618"/>
          </a:xfrm>
          <a:prstGeom prst="rect">
            <a:avLst/>
          </a:prstGeom>
          <a:noFill/>
        </p:spPr>
        <p:txBody>
          <a:bodyPr wrap="square" rtlCol="0">
            <a:spAutoFit/>
          </a:bodyPr>
          <a:lstStyle/>
          <a:p>
            <a:r>
              <a:rPr lang="en-US" sz="2769" dirty="0">
                <a:latin typeface="Verdana" panose="020B0604030504040204" pitchFamily="34" charset="0"/>
                <a:ea typeface="Verdana" panose="020B0604030504040204" pitchFamily="34" charset="0"/>
                <a:cs typeface="Verdana" panose="020B0604030504040204" pitchFamily="34" charset="0"/>
              </a:rPr>
              <a:t>A Century of Arctic Climate Change: An Abisko Perspective</a:t>
            </a:r>
          </a:p>
        </p:txBody>
      </p:sp>
      <p:sp>
        <p:nvSpPr>
          <p:cNvPr id="10" name="TextBox 9"/>
          <p:cNvSpPr txBox="1"/>
          <p:nvPr/>
        </p:nvSpPr>
        <p:spPr>
          <a:xfrm>
            <a:off x="1913243" y="5755414"/>
            <a:ext cx="6646154" cy="767005"/>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Keith Larson, PhD</a:t>
            </a:r>
          </a:p>
          <a:p>
            <a:r>
              <a:rPr lang="en-US" sz="1292" b="1" i="1" dirty="0">
                <a:latin typeface="Verdana" panose="020B0604030504040204" pitchFamily="34" charset="0"/>
                <a:ea typeface="Verdana" panose="020B0604030504040204" pitchFamily="34" charset="0"/>
                <a:cs typeface="Verdana" panose="020B0604030504040204" pitchFamily="34" charset="0"/>
              </a:rPr>
              <a:t>Climate Impacts Research Centre</a:t>
            </a:r>
          </a:p>
          <a:p>
            <a:r>
              <a:rPr lang="en-US" sz="1292" b="1" i="1" dirty="0">
                <a:latin typeface="Verdana" panose="020B0604030504040204" pitchFamily="34" charset="0"/>
                <a:ea typeface="Verdana" panose="020B0604030504040204" pitchFamily="34" charset="0"/>
                <a:cs typeface="Verdana" panose="020B0604030504040204" pitchFamily="34" charset="0"/>
              </a:rPr>
              <a:t>Umeå University</a:t>
            </a:r>
          </a:p>
        </p:txBody>
      </p:sp>
      <p:sp>
        <p:nvSpPr>
          <p:cNvPr id="2" name="TextBox 1"/>
          <p:cNvSpPr txBox="1"/>
          <p:nvPr/>
        </p:nvSpPr>
        <p:spPr>
          <a:xfrm>
            <a:off x="6499599" y="6236586"/>
            <a:ext cx="2059798" cy="262829"/>
          </a:xfrm>
          <a:prstGeom prst="rect">
            <a:avLst/>
          </a:prstGeom>
          <a:noFill/>
        </p:spPr>
        <p:txBody>
          <a:bodyPr wrap="square" rtlCol="0">
            <a:spAutoFit/>
          </a:bodyPr>
          <a:lstStyle/>
          <a:p>
            <a:pPr algn="r"/>
            <a:r>
              <a:rPr lang="en-US" sz="1108" i="1" dirty="0">
                <a:solidFill>
                  <a:schemeClr val="bg1">
                    <a:lumMod val="50000"/>
                  </a:schemeClr>
                </a:solidFill>
              </a:rPr>
              <a:t>Updated: </a:t>
            </a:r>
            <a:r>
              <a:rPr lang="en-US" sz="1108" i="1" dirty="0" smtClean="0">
                <a:solidFill>
                  <a:schemeClr val="bg1">
                    <a:lumMod val="50000"/>
                  </a:schemeClr>
                </a:solidFill>
              </a:rPr>
              <a:t>9 December  2019</a:t>
            </a:r>
            <a:endParaRPr lang="en-US" sz="1108" i="1" dirty="0">
              <a:solidFill>
                <a:schemeClr val="bg1">
                  <a:lumMod val="50000"/>
                </a:schemeClr>
              </a:solidFill>
            </a:endParaRPr>
          </a:p>
        </p:txBody>
      </p:sp>
      <p:cxnSp>
        <p:nvCxnSpPr>
          <p:cNvPr id="5" name="Straight Connector 4"/>
          <p:cNvCxnSpPr>
            <a:stCxn id="6" idx="1"/>
            <a:endCxn id="6" idx="1"/>
          </p:cNvCxnSpPr>
          <p:nvPr/>
        </p:nvCxnSpPr>
        <p:spPr>
          <a:xfrm>
            <a:off x="1922055" y="50872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9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09885" y="116632"/>
            <a:ext cx="7208664" cy="461665"/>
          </a:xfrm>
          <a:prstGeom prst="rect">
            <a:avLst/>
          </a:prstGeom>
          <a:noFill/>
          <a:effectLst>
            <a:glow rad="63500">
              <a:schemeClr val="accent1">
                <a:satMod val="175000"/>
                <a:alpha val="40000"/>
              </a:schemeClr>
            </a:glow>
          </a:effectLst>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Arctic amplification</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980728"/>
            <a:ext cx="5760000" cy="26118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3601225"/>
            <a:ext cx="5616624" cy="2574286"/>
          </a:xfrm>
          <a:prstGeom prst="rect">
            <a:avLst/>
          </a:prstGeom>
        </p:spPr>
      </p:pic>
      <p:sp>
        <p:nvSpPr>
          <p:cNvPr id="10" name="TextBox 9"/>
          <p:cNvSpPr txBox="1"/>
          <p:nvPr/>
        </p:nvSpPr>
        <p:spPr>
          <a:xfrm>
            <a:off x="1709885" y="3502518"/>
            <a:ext cx="7190404" cy="369332"/>
          </a:xfrm>
          <a:prstGeom prst="rect">
            <a:avLst/>
          </a:prstGeom>
          <a:solidFill>
            <a:schemeClr val="bg1"/>
          </a:solidFill>
          <a:ln w="28575">
            <a:solidFill>
              <a:srgbClr val="FF3300"/>
            </a:solidFill>
          </a:ln>
        </p:spPr>
        <p:txBody>
          <a:bodyPr wrap="square" rtlCol="0">
            <a:spAutoFit/>
          </a:bodyPr>
          <a:lstStyle/>
          <a:p>
            <a:pPr algn="ctr"/>
            <a:r>
              <a:rPr lang="en-GB" dirty="0" smtClean="0">
                <a:latin typeface="Verdana" panose="020B0604030504040204" pitchFamily="34" charset="0"/>
                <a:ea typeface="Verdana" panose="020B0604030504040204" pitchFamily="34" charset="0"/>
                <a:cs typeface="Verdana" panose="020B0604030504040204" pitchFamily="34" charset="0"/>
              </a:rPr>
              <a:t>Arctic temperatures are rising at twice the global rate</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1691680" y="6485011"/>
            <a:ext cx="3890800" cy="25391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000" dirty="0" smtClean="0">
                <a:latin typeface="Verdana" panose="020B0604030504040204" pitchFamily="34" charset="0"/>
                <a:ea typeface="Verdana" panose="020B0604030504040204" pitchFamily="34" charset="0"/>
                <a:cs typeface="Verdana" panose="020B0604030504040204" pitchFamily="34" charset="0"/>
              </a:rPr>
              <a:t>ANS (unpublished data 2018); GISTEMP (v4, 2018)</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08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3393727"/>
            <a:ext cx="5400000" cy="2700000"/>
          </a:xfrm>
          <a:prstGeom prst="rect">
            <a:avLst/>
          </a:prstGeom>
        </p:spPr>
      </p:pic>
      <p:sp>
        <p:nvSpPr>
          <p:cNvPr id="9" name="TextBox 8"/>
          <p:cNvSpPr txBox="1"/>
          <p:nvPr/>
        </p:nvSpPr>
        <p:spPr>
          <a:xfrm>
            <a:off x="1691680" y="5838600"/>
            <a:ext cx="7220701" cy="369332"/>
          </a:xfrm>
          <a:prstGeom prst="rect">
            <a:avLst/>
          </a:prstGeom>
          <a:solidFill>
            <a:schemeClr val="bg1"/>
          </a:solidFill>
          <a:ln w="28575">
            <a:solidFill>
              <a:srgbClr val="FF3300"/>
            </a:solidFill>
          </a:ln>
        </p:spPr>
        <p:txBody>
          <a:bodyPr wrap="square" rtlCol="0">
            <a:spAutoFit/>
          </a:bodyPr>
          <a:lstStyle>
            <a:defPPr>
              <a:defRPr lang="en-US"/>
            </a:defPPr>
            <a:lvl1pPr algn="ctr">
              <a:defRPr>
                <a:latin typeface="Verdana" panose="020B0604030504040204" pitchFamily="34" charset="0"/>
                <a:ea typeface="Verdana" panose="020B0604030504040204" pitchFamily="34" charset="0"/>
                <a:cs typeface="Verdana" panose="020B0604030504040204" pitchFamily="34" charset="0"/>
              </a:defRPr>
            </a:lvl1pPr>
          </a:lstStyle>
          <a:p>
            <a:r>
              <a:rPr lang="en-US" dirty="0"/>
              <a:t>Long-term reduction of over 44 days per year</a:t>
            </a:r>
          </a:p>
        </p:txBody>
      </p:sp>
      <p:sp>
        <p:nvSpPr>
          <p:cNvPr id="23" name="TextBox 22"/>
          <p:cNvSpPr txBox="1"/>
          <p:nvPr/>
        </p:nvSpPr>
        <p:spPr>
          <a:xfrm>
            <a:off x="1669077" y="139809"/>
            <a:ext cx="6646892" cy="461665"/>
          </a:xfrm>
          <a:prstGeom prst="rect">
            <a:avLst/>
          </a:prstGeom>
          <a:noFill/>
        </p:spPr>
        <p:txBody>
          <a:bodyPr wrap="square" rtlCol="0">
            <a:spAutoFit/>
          </a:bodyPr>
          <a:lstStyle/>
          <a:p>
            <a:r>
              <a:rPr lang="en-GB" sz="2400" dirty="0">
                <a:latin typeface="Verdana" panose="020B0604030504040204" pitchFamily="34" charset="0"/>
                <a:ea typeface="Verdana" panose="020B0604030504040204" pitchFamily="34" charset="0"/>
                <a:cs typeface="Verdana" panose="020B0604030504040204" pitchFamily="34" charset="0"/>
              </a:rPr>
              <a:t>Torneträsk Ice </a:t>
            </a:r>
            <a:r>
              <a:rPr lang="en-GB" sz="2400" dirty="0" smtClean="0">
                <a:latin typeface="Verdana" panose="020B0604030504040204" pitchFamily="34" charset="0"/>
                <a:ea typeface="Verdana" panose="020B0604030504040204" pitchFamily="34" charset="0"/>
                <a:cs typeface="Verdana" panose="020B0604030504040204" pitchFamily="34" charset="0"/>
              </a:rPr>
              <a:t>Cover – Sweden’s Sea Ice</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1691680" y="6485011"/>
            <a:ext cx="3890800" cy="25391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000" dirty="0" smtClean="0">
                <a:latin typeface="Verdana" panose="020B0604030504040204" pitchFamily="34" charset="0"/>
                <a:ea typeface="Verdana" panose="020B0604030504040204" pitchFamily="34" charset="0"/>
                <a:cs typeface="Verdana" panose="020B0604030504040204" pitchFamily="34" charset="0"/>
              </a:rPr>
              <a:t>ANS (unpublished data 2018)</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693727"/>
            <a:ext cx="5400000" cy="2700000"/>
          </a:xfrm>
          <a:prstGeom prst="rect">
            <a:avLst/>
          </a:prstGeom>
        </p:spPr>
      </p:pic>
      <p:grpSp>
        <p:nvGrpSpPr>
          <p:cNvPr id="5" name="Group 4"/>
          <p:cNvGrpSpPr/>
          <p:nvPr/>
        </p:nvGrpSpPr>
        <p:grpSpPr>
          <a:xfrm>
            <a:off x="5901379" y="1071674"/>
            <a:ext cx="758853" cy="4459280"/>
            <a:chOff x="5868144" y="1071674"/>
            <a:chExt cx="758853" cy="4459280"/>
          </a:xfrm>
        </p:grpSpPr>
        <p:cxnSp>
          <p:nvCxnSpPr>
            <p:cNvPr id="8" name="Straight Arrow Connector 7"/>
            <p:cNvCxnSpPr/>
            <p:nvPr/>
          </p:nvCxnSpPr>
          <p:spPr>
            <a:xfrm>
              <a:off x="6251337" y="1071674"/>
              <a:ext cx="0" cy="2044974"/>
            </a:xfrm>
            <a:prstGeom prst="straightConnector1">
              <a:avLst/>
            </a:prstGeom>
            <a:ln w="25400">
              <a:solidFill>
                <a:srgbClr val="FF3300"/>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68144" y="3116648"/>
              <a:ext cx="758853" cy="369332"/>
            </a:xfrm>
            <a:prstGeom prst="rect">
              <a:avLst/>
            </a:prstGeom>
            <a:noFill/>
            <a:ln w="25400">
              <a:solidFill>
                <a:srgbClr val="FF3300"/>
              </a:solidFill>
            </a:ln>
          </p:spPr>
          <p:txBody>
            <a:bodyPr wrap="square" rtlCol="0">
              <a:spAutoFit/>
            </a:bodyPr>
            <a:lstStyle/>
            <a:p>
              <a:pPr algn="ctr"/>
              <a:r>
                <a:rPr lang="en-US" dirty="0">
                  <a:solidFill>
                    <a:srgbClr val="FF0000"/>
                  </a:solidFill>
                </a:rPr>
                <a:t>1989</a:t>
              </a:r>
            </a:p>
          </p:txBody>
        </p:sp>
        <p:cxnSp>
          <p:nvCxnSpPr>
            <p:cNvPr id="12" name="Straight Arrow Connector 11"/>
            <p:cNvCxnSpPr/>
            <p:nvPr/>
          </p:nvCxnSpPr>
          <p:spPr>
            <a:xfrm>
              <a:off x="6257069" y="3485980"/>
              <a:ext cx="0" cy="2044974"/>
            </a:xfrm>
            <a:prstGeom prst="straightConnector1">
              <a:avLst/>
            </a:prstGeom>
            <a:ln w="25400">
              <a:solidFill>
                <a:srgbClr val="FF3300"/>
              </a:solidFill>
              <a:headEnd type="none" w="lg" len="lg"/>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3926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1955534" y="980728"/>
            <a:ext cx="6491761" cy="4548731"/>
            <a:chOff x="793" y="930"/>
            <a:chExt cx="5372" cy="3407"/>
          </a:xfrm>
        </p:grpSpPr>
        <p:pic>
          <p:nvPicPr>
            <p:cNvPr id="26630" name="Picture 5"/>
            <p:cNvPicPr>
              <a:picLocks noChangeAspect="1" noChangeArrowheads="1"/>
            </p:cNvPicPr>
            <p:nvPr/>
          </p:nvPicPr>
          <p:blipFill>
            <a:blip r:embed="rId3" cstate="screen"/>
            <a:srcRect/>
            <a:stretch>
              <a:fillRect/>
            </a:stretch>
          </p:blipFill>
          <p:spPr bwMode="auto">
            <a:xfrm>
              <a:off x="856" y="930"/>
              <a:ext cx="4065" cy="3407"/>
            </a:xfrm>
            <a:prstGeom prst="rect">
              <a:avLst/>
            </a:prstGeom>
            <a:noFill/>
            <a:ln w="9525">
              <a:noFill/>
              <a:miter lim="800000"/>
              <a:headEnd/>
              <a:tailEnd/>
            </a:ln>
          </p:spPr>
        </p:pic>
        <p:sp>
          <p:nvSpPr>
            <p:cNvPr id="26631" name="AutoShape 7"/>
            <p:cNvSpPr>
              <a:spLocks noChangeArrowheads="1"/>
            </p:cNvSpPr>
            <p:nvPr/>
          </p:nvSpPr>
          <p:spPr bwMode="auto">
            <a:xfrm>
              <a:off x="1020" y="2976"/>
              <a:ext cx="1270" cy="907"/>
            </a:xfrm>
            <a:prstGeom prst="rtTriangle">
              <a:avLst/>
            </a:prstGeom>
            <a:solidFill>
              <a:schemeClr val="bg1"/>
            </a:solidFill>
            <a:ln w="9525">
              <a:noFill/>
              <a:miter lim="800000"/>
              <a:headEnd/>
              <a:tailEnd/>
            </a:ln>
          </p:spPr>
          <p:txBody>
            <a:bodyPr wrap="none" anchor="ctr"/>
            <a:lstStyle/>
            <a:p>
              <a:endParaRPr lang="en-GB"/>
            </a:p>
          </p:txBody>
        </p:sp>
        <p:sp>
          <p:nvSpPr>
            <p:cNvPr id="6150" name="Text Box 6"/>
            <p:cNvSpPr txBox="1">
              <a:spLocks noChangeArrowheads="1"/>
            </p:cNvSpPr>
            <p:nvPr/>
          </p:nvSpPr>
          <p:spPr bwMode="auto">
            <a:xfrm>
              <a:off x="864" y="3725"/>
              <a:ext cx="1316" cy="410"/>
            </a:xfrm>
            <a:prstGeom prst="rect">
              <a:avLst/>
            </a:prstGeom>
            <a:noFill/>
            <a:ln w="9525">
              <a:noFill/>
              <a:miter lim="800000"/>
              <a:headEnd/>
              <a:tailEnd/>
            </a:ln>
            <a:effectLst/>
          </p:spPr>
          <p:txBody>
            <a:bodyPr>
              <a:spAutoFit/>
            </a:bodyPr>
            <a:lstStyle/>
            <a:p>
              <a:pPr algn="ctr">
                <a:spcBef>
                  <a:spcPct val="50000"/>
                </a:spcBef>
              </a:pPr>
              <a:r>
                <a:rPr lang="en-GB" sz="1477" b="1" dirty="0">
                  <a:latin typeface="Calibri" charset="0"/>
                </a:rPr>
                <a:t>85-90% reflection by snow and ice</a:t>
              </a:r>
            </a:p>
          </p:txBody>
        </p:sp>
        <p:sp>
          <p:nvSpPr>
            <p:cNvPr id="26633" name="Rectangle 8"/>
            <p:cNvSpPr>
              <a:spLocks noChangeArrowheads="1"/>
            </p:cNvSpPr>
            <p:nvPr/>
          </p:nvSpPr>
          <p:spPr bwMode="auto">
            <a:xfrm>
              <a:off x="793" y="935"/>
              <a:ext cx="1089" cy="272"/>
            </a:xfrm>
            <a:prstGeom prst="rect">
              <a:avLst/>
            </a:prstGeom>
            <a:solidFill>
              <a:schemeClr val="bg1"/>
            </a:solidFill>
            <a:ln w="9525">
              <a:noFill/>
              <a:miter lim="800000"/>
              <a:headEnd/>
              <a:tailEnd/>
            </a:ln>
          </p:spPr>
          <p:txBody>
            <a:bodyPr wrap="none" anchor="ctr"/>
            <a:lstStyle/>
            <a:p>
              <a:endParaRPr lang="en-GB"/>
            </a:p>
          </p:txBody>
        </p:sp>
        <p:sp>
          <p:nvSpPr>
            <p:cNvPr id="26634" name="AutoShape 9"/>
            <p:cNvSpPr>
              <a:spLocks noChangeArrowheads="1"/>
            </p:cNvSpPr>
            <p:nvPr/>
          </p:nvSpPr>
          <p:spPr bwMode="auto">
            <a:xfrm flipH="1">
              <a:off x="3470" y="2976"/>
              <a:ext cx="1134" cy="907"/>
            </a:xfrm>
            <a:prstGeom prst="rtTriangle">
              <a:avLst/>
            </a:prstGeom>
            <a:solidFill>
              <a:schemeClr val="bg1"/>
            </a:solidFill>
            <a:ln w="9525">
              <a:noFill/>
              <a:miter lim="800000"/>
              <a:headEnd/>
              <a:tailEnd/>
            </a:ln>
          </p:spPr>
          <p:txBody>
            <a:bodyPr wrap="none" anchor="ctr"/>
            <a:lstStyle/>
            <a:p>
              <a:endParaRPr lang="en-GB"/>
            </a:p>
          </p:txBody>
        </p:sp>
        <p:sp>
          <p:nvSpPr>
            <p:cNvPr id="26635" name="AutoShape 10"/>
            <p:cNvSpPr>
              <a:spLocks noChangeArrowheads="1"/>
            </p:cNvSpPr>
            <p:nvPr/>
          </p:nvSpPr>
          <p:spPr bwMode="auto">
            <a:xfrm flipV="1">
              <a:off x="3152" y="1162"/>
              <a:ext cx="1542" cy="544"/>
            </a:xfrm>
            <a:prstGeom prst="triangle">
              <a:avLst>
                <a:gd name="adj" fmla="val 62190"/>
              </a:avLst>
            </a:prstGeom>
            <a:solidFill>
              <a:schemeClr val="bg1"/>
            </a:solidFill>
            <a:ln w="9525">
              <a:noFill/>
              <a:miter lim="800000"/>
              <a:headEnd/>
              <a:tailEnd/>
            </a:ln>
          </p:spPr>
          <p:txBody>
            <a:bodyPr wrap="none" anchor="ctr"/>
            <a:lstStyle/>
            <a:p>
              <a:endParaRPr lang="en-GB"/>
            </a:p>
          </p:txBody>
        </p:sp>
        <p:sp>
          <p:nvSpPr>
            <p:cNvPr id="6155" name="Text Box 11"/>
            <p:cNvSpPr txBox="1">
              <a:spLocks noChangeArrowheads="1"/>
            </p:cNvSpPr>
            <p:nvPr/>
          </p:nvSpPr>
          <p:spPr bwMode="auto">
            <a:xfrm>
              <a:off x="3568" y="3725"/>
              <a:ext cx="1316" cy="410"/>
            </a:xfrm>
            <a:prstGeom prst="rect">
              <a:avLst/>
            </a:prstGeom>
            <a:noFill/>
            <a:ln w="9525">
              <a:noFill/>
              <a:miter lim="800000"/>
              <a:headEnd/>
              <a:tailEnd/>
            </a:ln>
            <a:effectLst/>
          </p:spPr>
          <p:txBody>
            <a:bodyPr>
              <a:spAutoFit/>
            </a:bodyPr>
            <a:lstStyle/>
            <a:p>
              <a:pPr algn="ctr">
                <a:spcBef>
                  <a:spcPct val="50000"/>
                </a:spcBef>
              </a:pPr>
              <a:r>
                <a:rPr lang="en-GB" sz="1477" b="1" dirty="0">
                  <a:latin typeface="Calibri" charset="0"/>
                </a:rPr>
                <a:t>10% reflection by ocean (water)</a:t>
              </a:r>
            </a:p>
          </p:txBody>
        </p:sp>
        <p:sp>
          <p:nvSpPr>
            <p:cNvPr id="6156" name="Text Box 12"/>
            <p:cNvSpPr txBox="1">
              <a:spLocks noChangeArrowheads="1"/>
            </p:cNvSpPr>
            <p:nvPr/>
          </p:nvSpPr>
          <p:spPr bwMode="auto">
            <a:xfrm>
              <a:off x="3333" y="983"/>
              <a:ext cx="1316" cy="580"/>
            </a:xfrm>
            <a:prstGeom prst="rect">
              <a:avLst/>
            </a:prstGeom>
            <a:noFill/>
            <a:ln w="9525">
              <a:noFill/>
              <a:miter lim="800000"/>
              <a:headEnd/>
              <a:tailEnd/>
            </a:ln>
            <a:effectLst/>
          </p:spPr>
          <p:txBody>
            <a:bodyPr>
              <a:spAutoFit/>
            </a:bodyPr>
            <a:lstStyle/>
            <a:p>
              <a:pPr algn="ctr">
                <a:spcBef>
                  <a:spcPct val="50000"/>
                </a:spcBef>
              </a:pPr>
              <a:r>
                <a:rPr lang="en-GB" sz="1477" b="1" dirty="0">
                  <a:latin typeface="Calibri" charset="0"/>
                </a:rPr>
                <a:t>20% reflection by vegetation and dark soil</a:t>
              </a:r>
            </a:p>
          </p:txBody>
        </p:sp>
        <p:sp>
          <p:nvSpPr>
            <p:cNvPr id="6157" name="Text Box 13"/>
            <p:cNvSpPr txBox="1">
              <a:spLocks noChangeArrowheads="1"/>
            </p:cNvSpPr>
            <p:nvPr/>
          </p:nvSpPr>
          <p:spPr bwMode="auto">
            <a:xfrm>
              <a:off x="4797" y="1293"/>
              <a:ext cx="1368" cy="597"/>
            </a:xfrm>
            <a:prstGeom prst="rect">
              <a:avLst/>
            </a:prstGeom>
            <a:noFill/>
            <a:ln w="9525">
              <a:noFill/>
              <a:miter lim="800000"/>
              <a:headEnd/>
              <a:tailEnd/>
            </a:ln>
            <a:effectLst/>
          </p:spPr>
          <p:txBody>
            <a:bodyPr>
              <a:spAutoFit/>
            </a:bodyPr>
            <a:lstStyle/>
            <a:p>
              <a:pPr>
                <a:spcBef>
                  <a:spcPct val="50000"/>
                </a:spcBef>
              </a:pPr>
              <a:r>
                <a:rPr lang="en-GB" sz="1846" b="1" dirty="0">
                  <a:solidFill>
                    <a:srgbClr val="FF6600"/>
                  </a:solidFill>
                  <a:latin typeface="Calibri" charset="0"/>
                </a:rPr>
                <a:t>Solar radiation</a:t>
              </a:r>
            </a:p>
          </p:txBody>
        </p:sp>
        <p:sp>
          <p:nvSpPr>
            <p:cNvPr id="6158" name="Text Box 14"/>
            <p:cNvSpPr txBox="1">
              <a:spLocks noChangeArrowheads="1"/>
            </p:cNvSpPr>
            <p:nvPr/>
          </p:nvSpPr>
          <p:spPr bwMode="auto">
            <a:xfrm>
              <a:off x="974" y="1081"/>
              <a:ext cx="1316" cy="452"/>
            </a:xfrm>
            <a:prstGeom prst="rect">
              <a:avLst/>
            </a:prstGeom>
            <a:noFill/>
            <a:ln w="9525">
              <a:noFill/>
              <a:miter lim="800000"/>
              <a:headEnd/>
              <a:tailEnd/>
            </a:ln>
            <a:effectLst/>
          </p:spPr>
          <p:txBody>
            <a:bodyPr>
              <a:spAutoFit/>
            </a:bodyPr>
            <a:lstStyle/>
            <a:p>
              <a:pPr algn="ctr"/>
              <a:r>
                <a:rPr lang="en-GB" sz="1846" b="1" dirty="0">
                  <a:solidFill>
                    <a:srgbClr val="376092"/>
                  </a:solidFill>
                  <a:latin typeface="Calibri" charset="0"/>
                </a:rPr>
                <a:t>Atmosphere</a:t>
              </a:r>
              <a:endParaRPr lang="en-GB" sz="1477" b="1" dirty="0">
                <a:solidFill>
                  <a:srgbClr val="376092"/>
                </a:solidFill>
                <a:latin typeface="Calibri" charset="0"/>
              </a:endParaRPr>
            </a:p>
            <a:p>
              <a:pPr algn="ctr"/>
              <a:r>
                <a:rPr lang="en-GB" sz="1477" b="1" dirty="0">
                  <a:latin typeface="Calibri" charset="0"/>
                </a:rPr>
                <a:t>thinner in Arctic</a:t>
              </a:r>
            </a:p>
          </p:txBody>
        </p:sp>
      </p:grpSp>
      <p:sp>
        <p:nvSpPr>
          <p:cNvPr id="6163" name="Text Box 19"/>
          <p:cNvSpPr txBox="1">
            <a:spLocks noChangeArrowheads="1"/>
          </p:cNvSpPr>
          <p:nvPr/>
        </p:nvSpPr>
        <p:spPr bwMode="auto">
          <a:xfrm>
            <a:off x="6913112" y="2340467"/>
            <a:ext cx="2094035" cy="3693319"/>
          </a:xfrm>
          <a:prstGeom prst="rect">
            <a:avLst/>
          </a:prstGeom>
          <a:solidFill>
            <a:schemeClr val="bg1"/>
          </a:solidFill>
          <a:ln w="28575">
            <a:solidFill>
              <a:srgbClr val="FF3300"/>
            </a:solidFill>
          </a:ln>
        </p:spPr>
        <p:txBody>
          <a:bodyPr wrap="square" rtlCol="0">
            <a:spAutoFit/>
          </a:bodyPr>
          <a:lstStyle>
            <a:defPPr>
              <a:defRPr lang="en-US"/>
            </a:defPPr>
            <a:lvl1pPr algn="ctr">
              <a:defRPr>
                <a:latin typeface="Verdana" panose="020B0604030504040204" pitchFamily="34" charset="0"/>
                <a:ea typeface="Verdana" panose="020B0604030504040204" pitchFamily="34" charset="0"/>
                <a:cs typeface="Verdana" panose="020B0604030504040204" pitchFamily="34" charset="0"/>
              </a:defRPr>
            </a:lvl1pPr>
          </a:lstStyle>
          <a:p>
            <a:pPr marL="285750" indent="-285750" algn="l">
              <a:buFont typeface="Arial" panose="020B0604020202020204" pitchFamily="34" charset="0"/>
              <a:buChar char="•"/>
            </a:pPr>
            <a:r>
              <a:rPr lang="en-GB" dirty="0"/>
              <a:t>Melting of snow and </a:t>
            </a:r>
            <a:r>
              <a:rPr lang="en-GB" dirty="0" smtClean="0"/>
              <a:t>ice</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greater absorption of </a:t>
            </a:r>
            <a:r>
              <a:rPr lang="en-GB" dirty="0" smtClean="0"/>
              <a:t>heat</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warming of thinner </a:t>
            </a:r>
            <a:r>
              <a:rPr lang="en-GB" dirty="0" smtClean="0"/>
              <a:t>atmosphere</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Positive feedback!</a:t>
            </a:r>
          </a:p>
        </p:txBody>
      </p:sp>
      <p:sp>
        <p:nvSpPr>
          <p:cNvPr id="3" name="TextBox 2"/>
          <p:cNvSpPr txBox="1"/>
          <p:nvPr/>
        </p:nvSpPr>
        <p:spPr>
          <a:xfrm>
            <a:off x="1691680" y="116632"/>
            <a:ext cx="7200799" cy="461665"/>
          </a:xfrm>
          <a:prstGeom prst="rect">
            <a:avLst/>
          </a:prstGeom>
          <a:noFill/>
          <a:effectLst>
            <a:glow rad="63500">
              <a:schemeClr val="accent1">
                <a:satMod val="175000"/>
                <a:alpha val="40000"/>
              </a:schemeClr>
            </a:glow>
          </a:effectLst>
        </p:spPr>
        <p:txBody>
          <a:bodyPr wrap="square" rtlCol="0">
            <a:spAutoFit/>
          </a:bodyPr>
          <a:lstStyle>
            <a:defPPr>
              <a:defRPr lang="en-US"/>
            </a:defPPr>
            <a:lvl1pPr>
              <a:defRPr sz="3200">
                <a:latin typeface="Verdana" panose="020B0604030504040204" pitchFamily="34" charset="0"/>
                <a:ea typeface="Verdana" panose="020B0604030504040204" pitchFamily="34" charset="0"/>
                <a:cs typeface="Verdana" panose="020B0604030504040204" pitchFamily="34" charset="0"/>
              </a:defRPr>
            </a:lvl1pPr>
          </a:lstStyle>
          <a:p>
            <a:r>
              <a:rPr lang="en-GB" sz="2400" dirty="0"/>
              <a:t>Accelerated warming of the Arctic</a:t>
            </a:r>
            <a:endParaRPr lang="en-US" sz="2400" dirty="0"/>
          </a:p>
        </p:txBody>
      </p:sp>
      <p:sp>
        <p:nvSpPr>
          <p:cNvPr id="15" name="TextBox 14"/>
          <p:cNvSpPr txBox="1"/>
          <p:nvPr/>
        </p:nvSpPr>
        <p:spPr>
          <a:xfrm>
            <a:off x="1691680" y="6485011"/>
            <a:ext cx="3890800" cy="25391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000" dirty="0">
                <a:latin typeface="Verdana" panose="020B0604030504040204" pitchFamily="34" charset="0"/>
                <a:ea typeface="Verdana" panose="020B0604030504040204" pitchFamily="34" charset="0"/>
                <a:cs typeface="Verdana" panose="020B0604030504040204" pitchFamily="34" charset="0"/>
              </a:rPr>
              <a:t>Arctic Climate Impact Assessment (2004)</a:t>
            </a:r>
          </a:p>
        </p:txBody>
      </p:sp>
    </p:spTree>
    <p:extLst>
      <p:ext uri="{BB962C8B-B14F-4D97-AF65-F5344CB8AC3E}">
        <p14:creationId xmlns:p14="http://schemas.microsoft.com/office/powerpoint/2010/main" val="339493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557746" y="1241515"/>
            <a:ext cx="6419340" cy="461665"/>
          </a:xfrm>
          <a:prstGeom prst="rect">
            <a:avLst/>
          </a:prstGeom>
          <a:noFill/>
        </p:spPr>
        <p:txBody>
          <a:bodyPr wrap="square" rtlCol="0">
            <a:spAutoFit/>
          </a:bodyPr>
          <a:lstStyle/>
          <a:p>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Temperature change from 1913 to 2017</a:t>
            </a:r>
          </a:p>
        </p:txBody>
      </p:sp>
      <p:grpSp>
        <p:nvGrpSpPr>
          <p:cNvPr id="2" name="Group 1"/>
          <p:cNvGrpSpPr/>
          <p:nvPr/>
        </p:nvGrpSpPr>
        <p:grpSpPr>
          <a:xfrm>
            <a:off x="3059832" y="1241515"/>
            <a:ext cx="5116013" cy="5198505"/>
            <a:chOff x="3055242" y="333759"/>
            <a:chExt cx="5116013" cy="5198505"/>
          </a:xfrm>
        </p:grpSpPr>
        <p:grpSp>
          <p:nvGrpSpPr>
            <p:cNvPr id="17" name="Group 16"/>
            <p:cNvGrpSpPr/>
            <p:nvPr/>
          </p:nvGrpSpPr>
          <p:grpSpPr>
            <a:xfrm>
              <a:off x="3055242" y="333759"/>
              <a:ext cx="5116013" cy="4289442"/>
              <a:chOff x="152400" y="1288197"/>
              <a:chExt cx="5771544" cy="4752476"/>
            </a:xfrm>
          </p:grpSpPr>
          <p:pic>
            <p:nvPicPr>
              <p:cNvPr id="21" name="Picture 2"/>
              <p:cNvPicPr>
                <a:picLocks noChangeAspect="1" noChangeArrowheads="1"/>
              </p:cNvPicPr>
              <p:nvPr/>
            </p:nvPicPr>
            <p:blipFill>
              <a:blip r:embed="rId3" cstate="print"/>
              <a:srcRect/>
              <a:stretch>
                <a:fillRect/>
              </a:stretch>
            </p:blipFill>
            <p:spPr bwMode="auto">
              <a:xfrm>
                <a:off x="152400" y="1288197"/>
                <a:ext cx="5771544" cy="4752476"/>
              </a:xfrm>
              <a:prstGeom prst="rect">
                <a:avLst/>
              </a:prstGeom>
              <a:noFill/>
              <a:ln w="9525">
                <a:noFill/>
                <a:round/>
                <a:headEnd/>
                <a:tailEnd/>
              </a:ln>
            </p:spPr>
          </p:pic>
          <p:sp>
            <p:nvSpPr>
              <p:cNvPr id="20" name="TextBox 19"/>
              <p:cNvSpPr txBox="1"/>
              <p:nvPr/>
            </p:nvSpPr>
            <p:spPr>
              <a:xfrm>
                <a:off x="211878" y="1349298"/>
                <a:ext cx="4581397" cy="542417"/>
              </a:xfrm>
              <a:prstGeom prst="rect">
                <a:avLst/>
              </a:prstGeom>
              <a:solidFill>
                <a:schemeClr val="bg1"/>
              </a:solidFill>
              <a:ln>
                <a:solidFill>
                  <a:schemeClr val="tx1"/>
                </a:solidFill>
              </a:ln>
            </p:spPr>
            <p:txBody>
              <a:bodyPr wrap="none" rtlCol="0">
                <a:spAutoFit/>
              </a:bodyPr>
              <a:lstStyle/>
              <a:p>
                <a:r>
                  <a:rPr lang="en-GB" dirty="0">
                    <a:solidFill>
                      <a:srgbClr val="00B050"/>
                    </a:solidFill>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Green (1913) </a:t>
                </a:r>
                <a:r>
                  <a:rPr lang="en-GB" dirty="0">
                    <a:solidFill>
                      <a:srgbClr val="C00000"/>
                    </a:solidFill>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Red (2008)</a:t>
                </a:r>
              </a:p>
            </p:txBody>
          </p:sp>
        </p:grpSp>
        <p:sp>
          <p:nvSpPr>
            <p:cNvPr id="18" name="TextBox 17"/>
            <p:cNvSpPr txBox="1"/>
            <p:nvPr/>
          </p:nvSpPr>
          <p:spPr>
            <a:xfrm>
              <a:off x="3062848" y="4608934"/>
              <a:ext cx="5106128" cy="923330"/>
            </a:xfrm>
            <a:prstGeom prst="rect">
              <a:avLst/>
            </a:prstGeom>
            <a:solidFill>
              <a:schemeClr val="bg1"/>
            </a:solidFill>
            <a:ln w="19050">
              <a:solidFill>
                <a:schemeClr val="tx1"/>
              </a:solidFill>
            </a:ln>
          </p:spPr>
          <p:txBody>
            <a:bodyPr wrap="square" rtlCol="0">
              <a:spAutoFit/>
            </a:bodyPr>
            <a:lstStyle/>
            <a:p>
              <a:r>
                <a:rPr lang="en-GB" dirty="0"/>
                <a:t>Comparison of the area around Abisko above 0°C mean annual temperature between 1913 and 2008.</a:t>
              </a:r>
            </a:p>
          </p:txBody>
        </p:sp>
      </p:grpSp>
      <p:sp>
        <p:nvSpPr>
          <p:cNvPr id="27" name="TextBox 26"/>
          <p:cNvSpPr txBox="1"/>
          <p:nvPr/>
        </p:nvSpPr>
        <p:spPr>
          <a:xfrm>
            <a:off x="1691680" y="127055"/>
            <a:ext cx="7200799" cy="461665"/>
          </a:xfrm>
          <a:prstGeom prst="rect">
            <a:avLst/>
          </a:prstGeom>
          <a:noFill/>
          <a:effectLst>
            <a:glow rad="63500">
              <a:schemeClr val="accent1">
                <a:satMod val="175000"/>
                <a:alpha val="40000"/>
              </a:schemeClr>
            </a:glow>
          </a:effectLst>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When is the warming occurring?</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1691680" y="6485011"/>
            <a:ext cx="3890800" cy="25391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000" dirty="0">
                <a:latin typeface="Verdana" panose="020B0604030504040204" pitchFamily="34" charset="0"/>
                <a:ea typeface="Verdana" panose="020B0604030504040204" pitchFamily="34" charset="0"/>
                <a:cs typeface="Verdana" panose="020B0604030504040204" pitchFamily="34" charset="0"/>
              </a:rPr>
              <a:t>Yang, Z., et al. </a:t>
            </a:r>
            <a:r>
              <a:rPr lang="en-GB" sz="1000" i="1" dirty="0">
                <a:latin typeface="Verdana" panose="020B0604030504040204" pitchFamily="34" charset="0"/>
                <a:ea typeface="Verdana" panose="020B0604030504040204" pitchFamily="34" charset="0"/>
                <a:cs typeface="Verdana" panose="020B0604030504040204" pitchFamily="34" charset="0"/>
              </a:rPr>
              <a:t>Met. Apps</a:t>
            </a:r>
            <a:r>
              <a:rPr lang="en-GB" sz="1000" dirty="0">
                <a:latin typeface="Verdana" panose="020B0604030504040204" pitchFamily="34" charset="0"/>
                <a:ea typeface="Verdana" panose="020B0604030504040204" pitchFamily="34" charset="0"/>
                <a:cs typeface="Verdana" panose="020B0604030504040204" pitchFamily="34" charset="0"/>
              </a:rPr>
              <a:t> </a:t>
            </a:r>
            <a:r>
              <a:rPr lang="en-GB" sz="1000" b="1" dirty="0">
                <a:latin typeface="Verdana" panose="020B0604030504040204" pitchFamily="34" charset="0"/>
                <a:ea typeface="Verdana" panose="020B0604030504040204" pitchFamily="34" charset="0"/>
                <a:cs typeface="Verdana" panose="020B0604030504040204" pitchFamily="34" charset="0"/>
              </a:rPr>
              <a:t>19,</a:t>
            </a:r>
            <a:r>
              <a:rPr lang="en-GB" sz="1000" dirty="0">
                <a:latin typeface="Verdana" panose="020B0604030504040204" pitchFamily="34" charset="0"/>
                <a:ea typeface="Verdana" panose="020B0604030504040204" pitchFamily="34" charset="0"/>
                <a:cs typeface="Verdana" panose="020B0604030504040204" pitchFamily="34" charset="0"/>
              </a:rPr>
              <a:t> 454–463 (2012)</a:t>
            </a:r>
          </a:p>
        </p:txBody>
      </p:sp>
    </p:spTree>
    <p:extLst>
      <p:ext uri="{BB962C8B-B14F-4D97-AF65-F5344CB8AC3E}">
        <p14:creationId xmlns:p14="http://schemas.microsoft.com/office/powerpoint/2010/main" val="285896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557746" y="1241515"/>
            <a:ext cx="6419340" cy="461665"/>
          </a:xfrm>
          <a:prstGeom prst="rect">
            <a:avLst/>
          </a:prstGeom>
          <a:noFill/>
        </p:spPr>
        <p:txBody>
          <a:bodyPr wrap="square" rtlCol="0">
            <a:spAutoFit/>
          </a:bodyPr>
          <a:lstStyle/>
          <a:p>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Temperature change from 1913 to 2017</a:t>
            </a:r>
          </a:p>
        </p:txBody>
      </p:sp>
      <p:grpSp>
        <p:nvGrpSpPr>
          <p:cNvPr id="3" name="Group 2"/>
          <p:cNvGrpSpPr/>
          <p:nvPr/>
        </p:nvGrpSpPr>
        <p:grpSpPr>
          <a:xfrm>
            <a:off x="2987824" y="1241515"/>
            <a:ext cx="5124247" cy="5175718"/>
            <a:chOff x="3055242" y="333759"/>
            <a:chExt cx="5124247" cy="5175718"/>
          </a:xfrm>
        </p:grpSpPr>
        <p:pic>
          <p:nvPicPr>
            <p:cNvPr id="12" name="Picture 2"/>
            <p:cNvPicPr>
              <a:picLocks noChangeAspect="1" noChangeArrowheads="1"/>
            </p:cNvPicPr>
            <p:nvPr/>
          </p:nvPicPr>
          <p:blipFill>
            <a:blip r:embed="rId3" cstate="print"/>
            <a:srcRect/>
            <a:stretch>
              <a:fillRect/>
            </a:stretch>
          </p:blipFill>
          <p:spPr bwMode="auto">
            <a:xfrm>
              <a:off x="3055242" y="333759"/>
              <a:ext cx="5124247" cy="4296345"/>
            </a:xfrm>
            <a:prstGeom prst="rect">
              <a:avLst/>
            </a:prstGeom>
            <a:noFill/>
            <a:ln w="9525">
              <a:noFill/>
              <a:round/>
              <a:headEnd/>
              <a:tailEnd/>
            </a:ln>
          </p:spPr>
        </p:pic>
        <p:sp>
          <p:nvSpPr>
            <p:cNvPr id="13" name="TextBox 12"/>
            <p:cNvSpPr txBox="1"/>
            <p:nvPr/>
          </p:nvSpPr>
          <p:spPr>
            <a:xfrm>
              <a:off x="3121946" y="404763"/>
              <a:ext cx="4063852" cy="489908"/>
            </a:xfrm>
            <a:prstGeom prst="rect">
              <a:avLst/>
            </a:prstGeom>
            <a:solidFill>
              <a:schemeClr val="bg1"/>
            </a:solidFill>
            <a:ln>
              <a:solidFill>
                <a:schemeClr val="tx1"/>
              </a:solidFill>
            </a:ln>
          </p:spPr>
          <p:txBody>
            <a:bodyPr wrap="none" rtlCol="0">
              <a:spAutoFit/>
            </a:bodyPr>
            <a:lstStyle/>
            <a:p>
              <a:r>
                <a:rPr lang="en-GB" dirty="0">
                  <a:solidFill>
                    <a:srgbClr val="00B050"/>
                  </a:solidFill>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Green (1913) </a:t>
              </a:r>
              <a:r>
                <a:rPr lang="en-GB" dirty="0">
                  <a:solidFill>
                    <a:srgbClr val="C00000"/>
                  </a:solidFill>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Red (2008)</a:t>
              </a:r>
            </a:p>
          </p:txBody>
        </p:sp>
        <p:pic>
          <p:nvPicPr>
            <p:cNvPr id="25" name="Picture 2"/>
            <p:cNvPicPr>
              <a:picLocks noChangeAspect="1" noChangeArrowheads="1"/>
            </p:cNvPicPr>
            <p:nvPr/>
          </p:nvPicPr>
          <p:blipFill>
            <a:blip r:embed="rId3" cstate="print"/>
            <a:srcRect/>
            <a:stretch>
              <a:fillRect/>
            </a:stretch>
          </p:blipFill>
          <p:spPr bwMode="auto">
            <a:xfrm>
              <a:off x="3056387" y="333759"/>
              <a:ext cx="5116013" cy="4289442"/>
            </a:xfrm>
            <a:prstGeom prst="rect">
              <a:avLst/>
            </a:prstGeom>
            <a:noFill/>
            <a:ln w="9525">
              <a:noFill/>
              <a:round/>
              <a:headEnd/>
              <a:tailEnd/>
            </a:ln>
          </p:spPr>
        </p:pic>
        <p:sp>
          <p:nvSpPr>
            <p:cNvPr id="26" name="TextBox 25"/>
            <p:cNvSpPr txBox="1"/>
            <p:nvPr/>
          </p:nvSpPr>
          <p:spPr>
            <a:xfrm>
              <a:off x="3066271" y="4586147"/>
              <a:ext cx="5096584" cy="923330"/>
            </a:xfrm>
            <a:prstGeom prst="rect">
              <a:avLst/>
            </a:prstGeom>
            <a:solidFill>
              <a:schemeClr val="bg1"/>
            </a:solidFill>
            <a:ln w="19050">
              <a:solidFill>
                <a:schemeClr val="tx1"/>
              </a:solidFill>
            </a:ln>
          </p:spPr>
          <p:txBody>
            <a:bodyPr wrap="square" rtlCol="0">
              <a:spAutoFit/>
            </a:bodyPr>
            <a:lstStyle/>
            <a:p>
              <a:r>
                <a:rPr lang="en-GB" dirty="0"/>
                <a:t>Comparison of the area around Abisko above </a:t>
              </a:r>
              <a:r>
                <a:rPr lang="en-GB" dirty="0" smtClean="0"/>
                <a:t>10°C </a:t>
              </a:r>
              <a:r>
                <a:rPr lang="en-GB" dirty="0"/>
                <a:t>in July (warmest month) between 1913 and 2008.</a:t>
              </a:r>
            </a:p>
          </p:txBody>
        </p:sp>
        <p:sp>
          <p:nvSpPr>
            <p:cNvPr id="24" name="TextBox 23"/>
            <p:cNvSpPr txBox="1"/>
            <p:nvPr/>
          </p:nvSpPr>
          <p:spPr>
            <a:xfrm>
              <a:off x="3124765" y="405860"/>
              <a:ext cx="4061043" cy="489569"/>
            </a:xfrm>
            <a:prstGeom prst="rect">
              <a:avLst/>
            </a:prstGeom>
            <a:solidFill>
              <a:schemeClr val="bg1"/>
            </a:solidFill>
            <a:ln>
              <a:solidFill>
                <a:schemeClr val="tx1"/>
              </a:solidFill>
            </a:ln>
          </p:spPr>
          <p:txBody>
            <a:bodyPr wrap="none" rtlCol="0">
              <a:spAutoFit/>
            </a:bodyPr>
            <a:lstStyle/>
            <a:p>
              <a:r>
                <a:rPr lang="en-GB" dirty="0">
                  <a:solidFill>
                    <a:srgbClr val="00B050"/>
                  </a:solidFill>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Green (1913) </a:t>
              </a:r>
              <a:r>
                <a:rPr lang="en-GB" dirty="0">
                  <a:solidFill>
                    <a:srgbClr val="C00000"/>
                  </a:solidFill>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Red (2008)</a:t>
              </a:r>
            </a:p>
          </p:txBody>
        </p:sp>
      </p:grpSp>
      <p:sp>
        <p:nvSpPr>
          <p:cNvPr id="10" name="TextBox 9"/>
          <p:cNvSpPr txBox="1"/>
          <p:nvPr/>
        </p:nvSpPr>
        <p:spPr>
          <a:xfrm>
            <a:off x="1691680" y="128247"/>
            <a:ext cx="7452319" cy="461665"/>
          </a:xfrm>
          <a:prstGeom prst="rect">
            <a:avLst/>
          </a:prstGeom>
          <a:noFill/>
          <a:effectLst>
            <a:glow rad="63500">
              <a:schemeClr val="accent1">
                <a:satMod val="175000"/>
                <a:alpha val="40000"/>
              </a:schemeClr>
            </a:glow>
          </a:effectLst>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Warming across the year?</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1822637" y="3386236"/>
            <a:ext cx="7190404" cy="369332"/>
          </a:xfrm>
          <a:prstGeom prst="rect">
            <a:avLst/>
          </a:prstGeom>
          <a:solidFill>
            <a:schemeClr val="bg1"/>
          </a:solidFill>
          <a:ln w="28575">
            <a:solidFill>
              <a:srgbClr val="FF3300"/>
            </a:solidFill>
          </a:ln>
        </p:spPr>
        <p:txBody>
          <a:bodyPr wrap="square" rtlCol="0">
            <a:spAutoFit/>
          </a:bodyPr>
          <a:lstStyle/>
          <a:p>
            <a:pPr algn="ctr"/>
            <a:r>
              <a:rPr lang="en-GB" dirty="0" smtClean="0">
                <a:latin typeface="Verdana" panose="020B0604030504040204" pitchFamily="34" charset="0"/>
                <a:ea typeface="Verdana" panose="020B0604030504040204" pitchFamily="34" charset="0"/>
                <a:cs typeface="Verdana" panose="020B0604030504040204" pitchFamily="34" charset="0"/>
              </a:rPr>
              <a:t>The climate is warming in the winter not the summer…</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1702932" y="6525344"/>
            <a:ext cx="3890800" cy="253916"/>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000" dirty="0">
                <a:latin typeface="Verdana" panose="020B0604030504040204" pitchFamily="34" charset="0"/>
                <a:ea typeface="Verdana" panose="020B0604030504040204" pitchFamily="34" charset="0"/>
                <a:cs typeface="Verdana" panose="020B0604030504040204" pitchFamily="34" charset="0"/>
              </a:rPr>
              <a:t>Yang, Z., et al. </a:t>
            </a:r>
            <a:r>
              <a:rPr lang="en-GB" sz="1000" i="1" dirty="0">
                <a:latin typeface="Verdana" panose="020B0604030504040204" pitchFamily="34" charset="0"/>
                <a:ea typeface="Verdana" panose="020B0604030504040204" pitchFamily="34" charset="0"/>
                <a:cs typeface="Verdana" panose="020B0604030504040204" pitchFamily="34" charset="0"/>
              </a:rPr>
              <a:t>Met. Apps</a:t>
            </a:r>
            <a:r>
              <a:rPr lang="en-GB" sz="1000" dirty="0">
                <a:latin typeface="Verdana" panose="020B0604030504040204" pitchFamily="34" charset="0"/>
                <a:ea typeface="Verdana" panose="020B0604030504040204" pitchFamily="34" charset="0"/>
                <a:cs typeface="Verdana" panose="020B0604030504040204" pitchFamily="34" charset="0"/>
              </a:rPr>
              <a:t> </a:t>
            </a:r>
            <a:r>
              <a:rPr lang="en-GB" sz="1000" b="1" dirty="0">
                <a:latin typeface="Verdana" panose="020B0604030504040204" pitchFamily="34" charset="0"/>
                <a:ea typeface="Verdana" panose="020B0604030504040204" pitchFamily="34" charset="0"/>
                <a:cs typeface="Verdana" panose="020B0604030504040204" pitchFamily="34" charset="0"/>
              </a:rPr>
              <a:t>19,</a:t>
            </a:r>
            <a:r>
              <a:rPr lang="en-GB" sz="1000" dirty="0">
                <a:latin typeface="Verdana" panose="020B0604030504040204" pitchFamily="34" charset="0"/>
                <a:ea typeface="Verdana" panose="020B0604030504040204" pitchFamily="34" charset="0"/>
                <a:cs typeface="Verdana" panose="020B0604030504040204" pitchFamily="34" charset="0"/>
              </a:rPr>
              <a:t> 454–463 (2012)</a:t>
            </a:r>
          </a:p>
        </p:txBody>
      </p:sp>
    </p:spTree>
    <p:extLst>
      <p:ext uri="{BB962C8B-B14F-4D97-AF65-F5344CB8AC3E}">
        <p14:creationId xmlns:p14="http://schemas.microsoft.com/office/powerpoint/2010/main" val="1604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557746" y="1241515"/>
            <a:ext cx="6419340" cy="461665"/>
          </a:xfrm>
          <a:prstGeom prst="rect">
            <a:avLst/>
          </a:prstGeom>
          <a:noFill/>
        </p:spPr>
        <p:txBody>
          <a:bodyPr wrap="square" rtlCol="0">
            <a:spAutoFit/>
          </a:bodyPr>
          <a:lstStyle/>
          <a:p>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Temperature change from 1913 to 2017</a:t>
            </a:r>
          </a:p>
        </p:txBody>
      </p:sp>
      <p:sp>
        <p:nvSpPr>
          <p:cNvPr id="6" name="TextBox 5"/>
          <p:cNvSpPr txBox="1"/>
          <p:nvPr/>
        </p:nvSpPr>
        <p:spPr>
          <a:xfrm>
            <a:off x="1691680" y="116632"/>
            <a:ext cx="7200799" cy="461665"/>
          </a:xfrm>
          <a:prstGeom prst="rect">
            <a:avLst/>
          </a:prstGeom>
          <a:noFill/>
          <a:effectLst>
            <a:glow rad="63500">
              <a:schemeClr val="accent1">
                <a:satMod val="175000"/>
                <a:alpha val="40000"/>
              </a:schemeClr>
            </a:glow>
          </a:effectLst>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Growing season change from 1913 to 2017</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2339752" y="6165304"/>
            <a:ext cx="4374531" cy="276999"/>
          </a:xfrm>
          <a:prstGeom prst="rect">
            <a:avLst/>
          </a:prstGeom>
          <a:noFill/>
        </p:spPr>
        <p:txBody>
          <a:bodyPr wrap="none" rtlCol="0">
            <a:spAutoFit/>
          </a:bodyPr>
          <a:lstStyle/>
          <a:p>
            <a:r>
              <a:rPr lang="en-US" sz="1200" dirty="0" smtClean="0">
                <a:latin typeface="+mj-lt"/>
              </a:rPr>
              <a:t>* Mean weekly temperature above 0°C (</a:t>
            </a:r>
            <a:r>
              <a:rPr lang="en-US" sz="1200" dirty="0" err="1" smtClean="0">
                <a:latin typeface="+mj-lt"/>
              </a:rPr>
              <a:t>Körner</a:t>
            </a:r>
            <a:r>
              <a:rPr lang="en-US" sz="1200" dirty="0" smtClean="0">
                <a:latin typeface="+mj-lt"/>
              </a:rPr>
              <a:t> 2012)</a:t>
            </a:r>
            <a:endParaRPr lang="en-US" sz="1200" dirty="0">
              <a:latin typeface="+mj-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1848387"/>
            <a:ext cx="6797523" cy="3178471"/>
          </a:xfrm>
          <a:prstGeom prst="rect">
            <a:avLst/>
          </a:prstGeom>
        </p:spPr>
      </p:pic>
      <p:sp>
        <p:nvSpPr>
          <p:cNvPr id="2" name="TextBox 1"/>
          <p:cNvSpPr txBox="1"/>
          <p:nvPr/>
        </p:nvSpPr>
        <p:spPr>
          <a:xfrm>
            <a:off x="1691679" y="5172065"/>
            <a:ext cx="7200799" cy="369332"/>
          </a:xfrm>
          <a:prstGeom prst="rect">
            <a:avLst/>
          </a:prstGeom>
          <a:solidFill>
            <a:schemeClr val="bg1"/>
          </a:solidFill>
          <a:ln w="28575">
            <a:solidFill>
              <a:srgbClr val="FF3300"/>
            </a:solidFill>
          </a:ln>
        </p:spPr>
        <p:txBody>
          <a:bodyPr wrap="square" rtlCol="0">
            <a:spAutoFit/>
          </a:bodyPr>
          <a:lstStyle>
            <a:defPPr>
              <a:defRPr lang="en-US"/>
            </a:defPPr>
            <a:lvl1pPr algn="ctr">
              <a:defRPr sz="1400">
                <a:latin typeface="Verdana" panose="020B0604030504040204" pitchFamily="34" charset="0"/>
                <a:ea typeface="Verdana" panose="020B0604030504040204" pitchFamily="34" charset="0"/>
                <a:cs typeface="Verdana" panose="020B0604030504040204" pitchFamily="34" charset="0"/>
              </a:defRPr>
            </a:lvl1pPr>
          </a:lstStyle>
          <a:p>
            <a:r>
              <a:rPr lang="en-GB" sz="1800" dirty="0"/>
              <a:t>4 weeks longer over the last 100 years</a:t>
            </a:r>
          </a:p>
        </p:txBody>
      </p:sp>
      <p:sp>
        <p:nvSpPr>
          <p:cNvPr id="7" name="TextBox 6"/>
          <p:cNvSpPr txBox="1"/>
          <p:nvPr/>
        </p:nvSpPr>
        <p:spPr>
          <a:xfrm>
            <a:off x="1691680" y="6485011"/>
            <a:ext cx="3890800" cy="25391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000" dirty="0" smtClean="0">
                <a:latin typeface="Verdana" panose="020B0604030504040204" pitchFamily="34" charset="0"/>
                <a:ea typeface="Verdana" panose="020B0604030504040204" pitchFamily="34" charset="0"/>
                <a:cs typeface="Verdana" panose="020B0604030504040204" pitchFamily="34" charset="0"/>
              </a:rPr>
              <a:t>ANS (unpublished data 2018)</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184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76528" y="1412776"/>
            <a:ext cx="3971525" cy="4824536"/>
            <a:chOff x="157408" y="600901"/>
            <a:chExt cx="5040617" cy="6123250"/>
          </a:xfrm>
        </p:grpSpPr>
        <p:grpSp>
          <p:nvGrpSpPr>
            <p:cNvPr id="12" name="Group 11"/>
            <p:cNvGrpSpPr/>
            <p:nvPr/>
          </p:nvGrpSpPr>
          <p:grpSpPr>
            <a:xfrm>
              <a:off x="157408" y="600901"/>
              <a:ext cx="5040617" cy="6123250"/>
              <a:chOff x="2752167" y="665019"/>
              <a:chExt cx="5040617" cy="6123250"/>
            </a:xfrm>
          </p:grpSpPr>
          <p:sp>
            <p:nvSpPr>
              <p:cNvPr id="17" name="Rectangle 16"/>
              <p:cNvSpPr/>
              <p:nvPr/>
            </p:nvSpPr>
            <p:spPr>
              <a:xfrm>
                <a:off x="2769981" y="665019"/>
                <a:ext cx="5022803" cy="6123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p:cNvGrpSpPr/>
              <p:nvPr/>
            </p:nvGrpSpPr>
            <p:grpSpPr>
              <a:xfrm>
                <a:off x="2752167" y="706871"/>
                <a:ext cx="5040617" cy="6081397"/>
                <a:chOff x="2752167" y="706871"/>
                <a:chExt cx="5040617" cy="6081397"/>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50030"/>
                <a:stretch/>
              </p:blipFill>
              <p:spPr>
                <a:xfrm>
                  <a:off x="2752167" y="706871"/>
                  <a:ext cx="5006901" cy="2998153"/>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t="50170" b="-140"/>
                <a:stretch/>
              </p:blipFill>
              <p:spPr>
                <a:xfrm>
                  <a:off x="2754080" y="3771136"/>
                  <a:ext cx="5038704" cy="3017132"/>
                </a:xfrm>
                <a:prstGeom prst="rect">
                  <a:avLst/>
                </a:prstGeom>
              </p:spPr>
            </p:pic>
          </p:grpSp>
          <p:sp>
            <p:nvSpPr>
              <p:cNvPr id="19" name="TextBox 18"/>
              <p:cNvSpPr txBox="1"/>
              <p:nvPr/>
            </p:nvSpPr>
            <p:spPr>
              <a:xfrm>
                <a:off x="2825531" y="770501"/>
                <a:ext cx="1791324" cy="307777"/>
              </a:xfrm>
              <a:prstGeom prst="rect">
                <a:avLst/>
              </a:prstGeom>
              <a:noFill/>
            </p:spPr>
            <p:txBody>
              <a:bodyPr wrap="none" rtlCol="0">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21 February 1925</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2825531" y="3774146"/>
                <a:ext cx="1791324" cy="307777"/>
              </a:xfrm>
              <a:prstGeom prst="rect">
                <a:avLst/>
              </a:prstGeom>
              <a:noFill/>
            </p:spPr>
            <p:txBody>
              <a:bodyPr wrap="none" rtlCol="0">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21 February 2017</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grpSp>
        <p:sp>
          <p:nvSpPr>
            <p:cNvPr id="14" name="Rectangle 13"/>
            <p:cNvSpPr/>
            <p:nvPr/>
          </p:nvSpPr>
          <p:spPr>
            <a:xfrm>
              <a:off x="230772" y="703373"/>
              <a:ext cx="4863742" cy="29391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30772" y="3708648"/>
              <a:ext cx="4863742" cy="29349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p:cNvSpPr txBox="1"/>
          <p:nvPr/>
        </p:nvSpPr>
        <p:spPr>
          <a:xfrm>
            <a:off x="1691681" y="121791"/>
            <a:ext cx="7200800" cy="954107"/>
          </a:xfrm>
          <a:prstGeom prst="rect">
            <a:avLst/>
          </a:prstGeom>
          <a:noFill/>
        </p:spPr>
        <p:txBody>
          <a:bodyPr wrap="square" rtlCol="0">
            <a:spAutoFit/>
          </a:bodyPr>
          <a:lstStyle/>
          <a:p>
            <a:r>
              <a:rPr lang="en-GB" sz="3200" dirty="0" smtClean="0">
                <a:latin typeface="Verdana" panose="020B0604030504040204" pitchFamily="34" charset="0"/>
                <a:ea typeface="Verdana" panose="020B0604030504040204" pitchFamily="34" charset="0"/>
                <a:cs typeface="Verdana" panose="020B0604030504040204" pitchFamily="34" charset="0"/>
              </a:rPr>
              <a:t>Species shifting their distributions</a:t>
            </a:r>
          </a:p>
          <a:p>
            <a:r>
              <a:rPr lang="en-GB" sz="2400" dirty="0" smtClean="0">
                <a:latin typeface="Verdana" panose="020B0604030504040204" pitchFamily="34" charset="0"/>
                <a:ea typeface="Verdana" panose="020B0604030504040204" pitchFamily="34" charset="0"/>
                <a:cs typeface="Verdana" panose="020B0604030504040204" pitchFamily="34" charset="0"/>
              </a:rPr>
              <a:t>Approximately 230 m, 30 m elev.</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6184" b="13533"/>
          <a:stretch/>
        </p:blipFill>
        <p:spPr>
          <a:xfrm>
            <a:off x="5605085" y="1505954"/>
            <a:ext cx="3431411" cy="2295526"/>
          </a:xfrm>
          <a:prstGeom prst="rect">
            <a:avLst/>
          </a:prstGeom>
          <a:ln w="19050">
            <a:solidFill>
              <a:schemeClr val="tx1"/>
            </a:solidFill>
          </a:ln>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3500" t="8181" r="9848" b="4536"/>
          <a:stretch/>
        </p:blipFill>
        <p:spPr>
          <a:xfrm>
            <a:off x="5605085" y="3861048"/>
            <a:ext cx="3431411" cy="2304256"/>
          </a:xfrm>
          <a:prstGeom prst="rect">
            <a:avLst/>
          </a:prstGeom>
          <a:ln w="19050">
            <a:solidFill>
              <a:schemeClr val="tx1"/>
            </a:solidFill>
          </a:ln>
        </p:spPr>
      </p:pic>
    </p:spTree>
    <p:extLst>
      <p:ext uri="{BB962C8B-B14F-4D97-AF65-F5344CB8AC3E}">
        <p14:creationId xmlns:p14="http://schemas.microsoft.com/office/powerpoint/2010/main" val="358154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409" t="31129" r="28349" b="-164"/>
          <a:stretch/>
        </p:blipFill>
        <p:spPr>
          <a:xfrm flipH="1">
            <a:off x="1691680" y="554736"/>
            <a:ext cx="7344816" cy="5589240"/>
          </a:xfrm>
          <a:prstGeom prst="rect">
            <a:avLst/>
          </a:prstGeom>
        </p:spPr>
      </p:pic>
      <p:sp>
        <p:nvSpPr>
          <p:cNvPr id="2" name="object 2"/>
          <p:cNvSpPr txBox="1"/>
          <p:nvPr/>
        </p:nvSpPr>
        <p:spPr>
          <a:xfrm>
            <a:off x="1691680" y="126718"/>
            <a:ext cx="7303636" cy="369332"/>
          </a:xfrm>
          <a:prstGeom prst="rect">
            <a:avLst/>
          </a:prstGeom>
        </p:spPr>
        <p:txBody>
          <a:bodyPr vert="horz" wrap="square" lIns="0" tIns="0" rIns="0" bIns="0" rtlCol="0">
            <a:spAutoFit/>
          </a:bodyPr>
          <a:lstStyle/>
          <a:p>
            <a:pPr marL="12700">
              <a:lnSpc>
                <a:spcPct val="100000"/>
              </a:lnSpc>
            </a:pPr>
            <a:r>
              <a:rPr sz="2400" spc="-25" dirty="0">
                <a:latin typeface="Verdana" panose="020B0604030504040204" pitchFamily="34" charset="0"/>
                <a:ea typeface="Verdana" panose="020B0604030504040204" pitchFamily="34" charset="0"/>
                <a:cs typeface="Verdana" panose="020B0604030504040204" pitchFamily="34" charset="0"/>
              </a:rPr>
              <a:t>H</a:t>
            </a:r>
            <a:r>
              <a:rPr sz="2400" spc="-30" dirty="0">
                <a:latin typeface="Verdana" panose="020B0604030504040204" pitchFamily="34" charset="0"/>
                <a:ea typeface="Verdana" panose="020B0604030504040204" pitchFamily="34" charset="0"/>
                <a:cs typeface="Verdana" panose="020B0604030504040204" pitchFamily="34" charset="0"/>
              </a:rPr>
              <a:t>o</a:t>
            </a:r>
            <a:r>
              <a:rPr sz="2400" spc="-20" dirty="0">
                <a:latin typeface="Verdana" panose="020B0604030504040204" pitchFamily="34" charset="0"/>
                <a:ea typeface="Verdana" panose="020B0604030504040204" pitchFamily="34" charset="0"/>
                <a:cs typeface="Verdana" panose="020B0604030504040204" pitchFamily="34" charset="0"/>
              </a:rPr>
              <a:t>w</a:t>
            </a:r>
            <a:r>
              <a:rPr sz="2400" spc="15" dirty="0">
                <a:latin typeface="Verdana" panose="020B0604030504040204" pitchFamily="34" charset="0"/>
                <a:ea typeface="Verdana" panose="020B0604030504040204" pitchFamily="34" charset="0"/>
                <a:cs typeface="Verdana" panose="020B0604030504040204" pitchFamily="34" charset="0"/>
              </a:rPr>
              <a:t> </a:t>
            </a:r>
            <a:r>
              <a:rPr lang="en-US" sz="2400" spc="-35" dirty="0" smtClean="0">
                <a:latin typeface="Verdana" panose="020B0604030504040204" pitchFamily="34" charset="0"/>
                <a:ea typeface="Verdana" panose="020B0604030504040204" pitchFamily="34" charset="0"/>
                <a:cs typeface="Verdana" panose="020B0604030504040204" pitchFamily="34" charset="0"/>
              </a:rPr>
              <a:t>do</a:t>
            </a:r>
            <a:r>
              <a:rPr sz="2400" spc="-5" dirty="0" smtClean="0">
                <a:latin typeface="Verdana" panose="020B0604030504040204" pitchFamily="34" charset="0"/>
                <a:ea typeface="Verdana" panose="020B0604030504040204" pitchFamily="34" charset="0"/>
                <a:cs typeface="Verdana" panose="020B0604030504040204" pitchFamily="34" charset="0"/>
              </a:rPr>
              <a:t> </a:t>
            </a:r>
            <a:r>
              <a:rPr sz="2400" spc="-10" dirty="0" smtClean="0">
                <a:latin typeface="Verdana" panose="020B0604030504040204" pitchFamily="34" charset="0"/>
                <a:ea typeface="Verdana" panose="020B0604030504040204" pitchFamily="34" charset="0"/>
                <a:cs typeface="Verdana" panose="020B0604030504040204" pitchFamily="34" charset="0"/>
              </a:rPr>
              <a:t>c</a:t>
            </a:r>
            <a:r>
              <a:rPr sz="2400" dirty="0" smtClean="0">
                <a:latin typeface="Verdana" panose="020B0604030504040204" pitchFamily="34" charset="0"/>
                <a:ea typeface="Verdana" panose="020B0604030504040204" pitchFamily="34" charset="0"/>
                <a:cs typeface="Verdana" panose="020B0604030504040204" pitchFamily="34" charset="0"/>
              </a:rPr>
              <a:t>l</a:t>
            </a:r>
            <a:r>
              <a:rPr sz="2400" spc="-15" dirty="0" smtClean="0">
                <a:latin typeface="Verdana" panose="020B0604030504040204" pitchFamily="34" charset="0"/>
                <a:ea typeface="Verdana" panose="020B0604030504040204" pitchFamily="34" charset="0"/>
                <a:cs typeface="Verdana" panose="020B0604030504040204" pitchFamily="34" charset="0"/>
              </a:rPr>
              <a:t>i</a:t>
            </a:r>
            <a:r>
              <a:rPr sz="2400" spc="-25" dirty="0" smtClean="0">
                <a:latin typeface="Verdana" panose="020B0604030504040204" pitchFamily="34" charset="0"/>
                <a:ea typeface="Verdana" panose="020B0604030504040204" pitchFamily="34" charset="0"/>
                <a:cs typeface="Verdana" panose="020B0604030504040204" pitchFamily="34" charset="0"/>
              </a:rPr>
              <a:t>m</a:t>
            </a:r>
            <a:r>
              <a:rPr sz="2400" spc="-40" dirty="0" smtClean="0">
                <a:latin typeface="Verdana" panose="020B0604030504040204" pitchFamily="34" charset="0"/>
                <a:ea typeface="Verdana" panose="020B0604030504040204" pitchFamily="34" charset="0"/>
                <a:cs typeface="Verdana" panose="020B0604030504040204" pitchFamily="34" charset="0"/>
              </a:rPr>
              <a:t>at</a:t>
            </a:r>
            <a:r>
              <a:rPr sz="2400" spc="-15" dirty="0" smtClean="0">
                <a:latin typeface="Verdana" panose="020B0604030504040204" pitchFamily="34" charset="0"/>
                <a:ea typeface="Verdana" panose="020B0604030504040204" pitchFamily="34" charset="0"/>
                <a:cs typeface="Verdana" panose="020B0604030504040204" pitchFamily="34" charset="0"/>
              </a:rPr>
              <a:t>e</a:t>
            </a:r>
            <a:r>
              <a:rPr sz="2400" dirty="0" smtClean="0">
                <a:latin typeface="Verdana" panose="020B0604030504040204" pitchFamily="34" charset="0"/>
                <a:ea typeface="Verdana" panose="020B0604030504040204" pitchFamily="34" charset="0"/>
                <a:cs typeface="Verdana" panose="020B0604030504040204" pitchFamily="34" charset="0"/>
              </a:rPr>
              <a:t> </a:t>
            </a:r>
            <a:r>
              <a:rPr sz="2400" spc="-15" dirty="0" smtClean="0">
                <a:latin typeface="Verdana" panose="020B0604030504040204" pitchFamily="34" charset="0"/>
                <a:ea typeface="Verdana" panose="020B0604030504040204" pitchFamily="34" charset="0"/>
                <a:cs typeface="Verdana" panose="020B0604030504040204" pitchFamily="34" charset="0"/>
              </a:rPr>
              <a:t>chan</a:t>
            </a:r>
            <a:r>
              <a:rPr sz="2400" spc="-50" dirty="0" smtClean="0">
                <a:latin typeface="Verdana" panose="020B0604030504040204" pitchFamily="34" charset="0"/>
                <a:ea typeface="Verdana" panose="020B0604030504040204" pitchFamily="34" charset="0"/>
                <a:cs typeface="Verdana" panose="020B0604030504040204" pitchFamily="34" charset="0"/>
              </a:rPr>
              <a:t>g</a:t>
            </a:r>
            <a:r>
              <a:rPr sz="2400" spc="-15" dirty="0" smtClean="0">
                <a:latin typeface="Verdana" panose="020B0604030504040204" pitchFamily="34" charset="0"/>
                <a:ea typeface="Verdana" panose="020B0604030504040204" pitchFamily="34" charset="0"/>
                <a:cs typeface="Verdana" panose="020B0604030504040204" pitchFamily="34" charset="0"/>
              </a:rPr>
              <a:t>e</a:t>
            </a:r>
            <a:r>
              <a:rPr lang="en-GB" sz="2400" spc="-15" dirty="0" smtClean="0">
                <a:latin typeface="Verdana" panose="020B0604030504040204" pitchFamily="34" charset="0"/>
                <a:ea typeface="Verdana" panose="020B0604030504040204" pitchFamily="34" charset="0"/>
                <a:cs typeface="Verdana" panose="020B0604030504040204" pitchFamily="34" charset="0"/>
              </a:rPr>
              <a:t>s impacts</a:t>
            </a:r>
            <a:r>
              <a:rPr sz="2400" spc="-15" dirty="0" smtClean="0">
                <a:latin typeface="Verdana" panose="020B0604030504040204" pitchFamily="34" charset="0"/>
                <a:ea typeface="Verdana" panose="020B0604030504040204" pitchFamily="34" charset="0"/>
                <a:cs typeface="Verdana" panose="020B0604030504040204" pitchFamily="34" charset="0"/>
              </a:rPr>
              <a:t>?</a:t>
            </a:r>
            <a:endParaRPr sz="2400"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1675612" y="1268760"/>
            <a:ext cx="7520157" cy="1608133"/>
          </a:xfrm>
          <a:prstGeom prst="rect">
            <a:avLst/>
          </a:prstGeom>
          <a:noFill/>
        </p:spPr>
        <p:txBody>
          <a:bodyPr wrap="square" rtlCol="0">
            <a:spAutoFit/>
          </a:bodyPr>
          <a:lstStyle/>
          <a:p>
            <a:pPr marL="355600" indent="-342900">
              <a:spcBef>
                <a:spcPts val="55"/>
              </a:spcBef>
              <a:buFont typeface="Arial" panose="020B0604020202020204" pitchFamily="34" charset="0"/>
              <a:buChar char="•"/>
            </a:pPr>
            <a:r>
              <a:rPr lang="en-GB" sz="2400" spc="-5" dirty="0" smtClean="0">
                <a:solidFill>
                  <a:schemeClr val="bg1"/>
                </a:solidFill>
                <a:latin typeface="Georgia" panose="02040502050405020303" pitchFamily="18" charset="0"/>
                <a:ea typeface="Verdana" panose="020B0604030504040204" pitchFamily="34" charset="0"/>
                <a:cs typeface="Verdana" panose="020B0604030504040204" pitchFamily="34" charset="0"/>
              </a:rPr>
              <a:t>n</a:t>
            </a:r>
            <a:r>
              <a:rPr lang="en-GB" sz="2400" spc="-20" dirty="0" smtClean="0">
                <a:solidFill>
                  <a:schemeClr val="bg1"/>
                </a:solidFill>
                <a:latin typeface="Georgia" panose="02040502050405020303" pitchFamily="18" charset="0"/>
                <a:ea typeface="Verdana" panose="020B0604030504040204" pitchFamily="34" charset="0"/>
                <a:cs typeface="Verdana" panose="020B0604030504040204" pitchFamily="34" charset="0"/>
              </a:rPr>
              <a:t>a</a:t>
            </a:r>
            <a:r>
              <a:rPr lang="en-GB" sz="2400" dirty="0" smtClean="0">
                <a:solidFill>
                  <a:schemeClr val="bg1"/>
                </a:solidFill>
                <a:latin typeface="Georgia" panose="02040502050405020303" pitchFamily="18" charset="0"/>
                <a:ea typeface="Verdana" panose="020B0604030504040204" pitchFamily="34" charset="0"/>
                <a:cs typeface="Verdana" panose="020B0604030504040204" pitchFamily="34" charset="0"/>
              </a:rPr>
              <a:t>tu</a:t>
            </a:r>
            <a:r>
              <a:rPr lang="en-GB" sz="2400" spc="-35" dirty="0" smtClean="0">
                <a:solidFill>
                  <a:schemeClr val="bg1"/>
                </a:solidFill>
                <a:latin typeface="Georgia" panose="02040502050405020303" pitchFamily="18" charset="0"/>
                <a:ea typeface="Verdana" panose="020B0604030504040204" pitchFamily="34" charset="0"/>
                <a:cs typeface="Verdana" panose="020B0604030504040204" pitchFamily="34" charset="0"/>
              </a:rPr>
              <a:t>r</a:t>
            </a:r>
            <a:r>
              <a:rPr lang="en-GB" sz="2400" dirty="0" smtClean="0">
                <a:solidFill>
                  <a:schemeClr val="bg1"/>
                </a:solidFill>
                <a:latin typeface="Georgia" panose="02040502050405020303" pitchFamily="18" charset="0"/>
                <a:ea typeface="Verdana" panose="020B0604030504040204" pitchFamily="34" charset="0"/>
                <a:cs typeface="Verdana" panose="020B0604030504040204" pitchFamily="34" charset="0"/>
              </a:rPr>
              <a:t>al </a:t>
            </a:r>
            <a:r>
              <a:rPr lang="en-GB" sz="2400" dirty="0">
                <a:solidFill>
                  <a:schemeClr val="bg1"/>
                </a:solidFill>
                <a:latin typeface="Georgia" panose="02040502050405020303" pitchFamily="18" charset="0"/>
                <a:ea typeface="Verdana" panose="020B0604030504040204" pitchFamily="34" charset="0"/>
                <a:cs typeface="Verdana" panose="020B0604030504040204" pitchFamily="34" charset="0"/>
              </a:rPr>
              <a:t>cl</a:t>
            </a:r>
            <a:r>
              <a:rPr lang="en-GB" sz="2400" spc="-10" dirty="0">
                <a:solidFill>
                  <a:schemeClr val="bg1"/>
                </a:solidFill>
                <a:latin typeface="Georgia" panose="02040502050405020303" pitchFamily="18" charset="0"/>
                <a:ea typeface="Verdana" panose="020B0604030504040204" pitchFamily="34" charset="0"/>
                <a:cs typeface="Verdana" panose="020B0604030504040204" pitchFamily="34" charset="0"/>
              </a:rPr>
              <a:t>i</a:t>
            </a:r>
            <a:r>
              <a:rPr lang="en-GB" sz="2400" dirty="0">
                <a:solidFill>
                  <a:schemeClr val="bg1"/>
                </a:solidFill>
                <a:latin typeface="Georgia" panose="02040502050405020303" pitchFamily="18" charset="0"/>
                <a:ea typeface="Verdana" panose="020B0604030504040204" pitchFamily="34" charset="0"/>
                <a:cs typeface="Verdana" panose="020B0604030504040204" pitchFamily="34" charset="0"/>
              </a:rPr>
              <a:t>m</a:t>
            </a:r>
            <a:r>
              <a:rPr lang="en-GB" sz="2400" spc="-30" dirty="0">
                <a:solidFill>
                  <a:schemeClr val="bg1"/>
                </a:solidFill>
                <a:latin typeface="Georgia" panose="02040502050405020303" pitchFamily="18" charset="0"/>
                <a:ea typeface="Verdana" panose="020B0604030504040204" pitchFamily="34" charset="0"/>
                <a:cs typeface="Verdana" panose="020B0604030504040204" pitchFamily="34" charset="0"/>
              </a:rPr>
              <a:t>a</a:t>
            </a:r>
            <a:r>
              <a:rPr lang="en-GB" sz="2400" spc="-25" dirty="0">
                <a:solidFill>
                  <a:schemeClr val="bg1"/>
                </a:solidFill>
                <a:latin typeface="Georgia" panose="02040502050405020303" pitchFamily="18" charset="0"/>
                <a:ea typeface="Verdana" panose="020B0604030504040204" pitchFamily="34" charset="0"/>
                <a:cs typeface="Verdana" panose="020B0604030504040204" pitchFamily="34" charset="0"/>
              </a:rPr>
              <a:t>t</a:t>
            </a:r>
            <a:r>
              <a:rPr lang="en-GB" sz="2400" dirty="0">
                <a:solidFill>
                  <a:schemeClr val="bg1"/>
                </a:solidFill>
                <a:latin typeface="Georgia" panose="02040502050405020303" pitchFamily="18" charset="0"/>
                <a:ea typeface="Verdana" panose="020B0604030504040204" pitchFamily="34" charset="0"/>
                <a:cs typeface="Verdana" panose="020B0604030504040204" pitchFamily="34" charset="0"/>
              </a:rPr>
              <a:t>e</a:t>
            </a:r>
            <a:r>
              <a:rPr lang="en-GB" sz="2400" spc="25" dirty="0">
                <a:solidFill>
                  <a:schemeClr val="bg1"/>
                </a:solidFill>
                <a:latin typeface="Georgia" panose="02040502050405020303" pitchFamily="18" charset="0"/>
                <a:ea typeface="Verdana" panose="020B0604030504040204" pitchFamily="34" charset="0"/>
                <a:cs typeface="Verdana" panose="020B0604030504040204" pitchFamily="34" charset="0"/>
              </a:rPr>
              <a:t> </a:t>
            </a:r>
            <a:r>
              <a:rPr lang="en-GB" sz="2400" dirty="0" smtClean="0">
                <a:solidFill>
                  <a:schemeClr val="bg1"/>
                </a:solidFill>
                <a:latin typeface="Georgia" panose="02040502050405020303" pitchFamily="18" charset="0"/>
                <a:ea typeface="Verdana" panose="020B0604030504040204" pitchFamily="34" charset="0"/>
                <a:cs typeface="Verdana" panose="020B0604030504040204" pitchFamily="34" charset="0"/>
              </a:rPr>
              <a:t>g</a:t>
            </a:r>
            <a:r>
              <a:rPr lang="en-GB" sz="2400" spc="-40" dirty="0" smtClean="0">
                <a:solidFill>
                  <a:schemeClr val="bg1"/>
                </a:solidFill>
                <a:latin typeface="Georgia" panose="02040502050405020303" pitchFamily="18" charset="0"/>
                <a:ea typeface="Verdana" panose="020B0604030504040204" pitchFamily="34" charset="0"/>
                <a:cs typeface="Verdana" panose="020B0604030504040204" pitchFamily="34" charset="0"/>
              </a:rPr>
              <a:t>r</a:t>
            </a:r>
            <a:r>
              <a:rPr lang="en-GB" sz="2400" dirty="0" smtClean="0">
                <a:solidFill>
                  <a:schemeClr val="bg1"/>
                </a:solidFill>
                <a:latin typeface="Georgia" panose="02040502050405020303" pitchFamily="18" charset="0"/>
                <a:ea typeface="Verdana" panose="020B0604030504040204" pitchFamily="34" charset="0"/>
                <a:cs typeface="Verdana" panose="020B0604030504040204" pitchFamily="34" charset="0"/>
              </a:rPr>
              <a:t>adie</a:t>
            </a:r>
            <a:r>
              <a:rPr lang="en-GB" sz="2400" spc="-25" dirty="0" smtClean="0">
                <a:solidFill>
                  <a:schemeClr val="bg1"/>
                </a:solidFill>
                <a:latin typeface="Georgia" panose="02040502050405020303" pitchFamily="18" charset="0"/>
                <a:ea typeface="Verdana" panose="020B0604030504040204" pitchFamily="34" charset="0"/>
                <a:cs typeface="Verdana" panose="020B0604030504040204" pitchFamily="34" charset="0"/>
              </a:rPr>
              <a:t>n</a:t>
            </a:r>
            <a:r>
              <a:rPr lang="en-GB" sz="2400" dirty="0" smtClean="0">
                <a:solidFill>
                  <a:schemeClr val="bg1"/>
                </a:solidFill>
                <a:latin typeface="Georgia" panose="02040502050405020303" pitchFamily="18" charset="0"/>
                <a:ea typeface="Verdana" panose="020B0604030504040204" pitchFamily="34" charset="0"/>
                <a:cs typeface="Verdana" panose="020B0604030504040204" pitchFamily="34" charset="0"/>
              </a:rPr>
              <a:t>ts</a:t>
            </a:r>
          </a:p>
          <a:p>
            <a:pPr marL="812800" lvl="1" indent="-342900">
              <a:spcBef>
                <a:spcPts val="55"/>
              </a:spcBef>
              <a:buFont typeface="Arial" panose="020B0604020202020204" pitchFamily="34" charset="0"/>
              <a:buChar char="•"/>
            </a:pPr>
            <a:r>
              <a:rPr lang="en-GB" sz="2400" dirty="0">
                <a:solidFill>
                  <a:schemeClr val="bg1"/>
                </a:solidFill>
                <a:latin typeface="Georgia" panose="02040502050405020303" pitchFamily="18" charset="0"/>
                <a:ea typeface="Verdana" panose="020B0604030504040204" pitchFamily="34" charset="0"/>
                <a:cs typeface="Verdana" panose="020B0604030504040204" pitchFamily="34" charset="0"/>
              </a:rPr>
              <a:t>t</a:t>
            </a:r>
            <a:r>
              <a:rPr lang="en-GB" sz="2400" dirty="0" smtClean="0">
                <a:solidFill>
                  <a:schemeClr val="bg1"/>
                </a:solidFill>
                <a:latin typeface="Georgia" panose="02040502050405020303" pitchFamily="18" charset="0"/>
                <a:ea typeface="Verdana" panose="020B0604030504040204" pitchFamily="34" charset="0"/>
                <a:cs typeface="Verdana" panose="020B0604030504040204" pitchFamily="34" charset="0"/>
              </a:rPr>
              <a:t>emperature</a:t>
            </a:r>
          </a:p>
          <a:p>
            <a:pPr marL="812800" lvl="1" indent="-342900">
              <a:spcBef>
                <a:spcPts val="55"/>
              </a:spcBef>
              <a:buFont typeface="Arial" panose="020B0604020202020204" pitchFamily="34" charset="0"/>
              <a:buChar char="•"/>
            </a:pPr>
            <a:r>
              <a:rPr lang="en-GB" sz="2400" dirty="0" smtClean="0">
                <a:solidFill>
                  <a:schemeClr val="bg1"/>
                </a:solidFill>
                <a:latin typeface="Georgia" panose="02040502050405020303" pitchFamily="18" charset="0"/>
                <a:ea typeface="Verdana" panose="020B0604030504040204" pitchFamily="34" charset="0"/>
                <a:cs typeface="Verdana" panose="020B0604030504040204" pitchFamily="34" charset="0"/>
              </a:rPr>
              <a:t>precipitation</a:t>
            </a:r>
          </a:p>
          <a:p>
            <a:pPr marL="355600" indent="-342900">
              <a:spcBef>
                <a:spcPts val="55"/>
              </a:spcBef>
              <a:buFont typeface="Arial" panose="020B0604020202020204" pitchFamily="34" charset="0"/>
              <a:buChar char="•"/>
            </a:pPr>
            <a:r>
              <a:rPr lang="en-GB" sz="2400" dirty="0" smtClean="0">
                <a:solidFill>
                  <a:schemeClr val="bg1"/>
                </a:solidFill>
                <a:latin typeface="Georgia" panose="02040502050405020303" pitchFamily="18" charset="0"/>
                <a:ea typeface="Verdana" panose="020B0604030504040204" pitchFamily="34" charset="0"/>
                <a:cs typeface="Verdana" panose="020B0604030504040204" pitchFamily="34" charset="0"/>
              </a:rPr>
              <a:t>experiments</a:t>
            </a:r>
            <a:endParaRPr lang="en-GB" sz="2400" dirty="0">
              <a:solidFill>
                <a:schemeClr val="bg1"/>
              </a:solidFill>
              <a:latin typeface="Georgia" panose="02040502050405020303" pitchFamily="18" charset="0"/>
              <a:ea typeface="Verdana" panose="020B0604030504040204" pitchFamily="34" charset="0"/>
              <a:cs typeface="Verdana" panose="020B0604030504040204" pitchFamily="34" charset="0"/>
            </a:endParaRPr>
          </a:p>
        </p:txBody>
      </p:sp>
      <p:grpSp>
        <p:nvGrpSpPr>
          <p:cNvPr id="3" name="Group 2"/>
          <p:cNvGrpSpPr/>
          <p:nvPr/>
        </p:nvGrpSpPr>
        <p:grpSpPr>
          <a:xfrm>
            <a:off x="1691680" y="4912568"/>
            <a:ext cx="7344816" cy="1828800"/>
            <a:chOff x="1703792" y="4984576"/>
            <a:chExt cx="7344816" cy="1828800"/>
          </a:xfrm>
        </p:grpSpPr>
        <p:sp>
          <p:nvSpPr>
            <p:cNvPr id="7" name="object 4"/>
            <p:cNvSpPr/>
            <p:nvPr/>
          </p:nvSpPr>
          <p:spPr>
            <a:xfrm>
              <a:off x="1703792" y="4984576"/>
              <a:ext cx="2735326" cy="1828800"/>
            </a:xfrm>
            <a:prstGeom prst="rect">
              <a:avLst/>
            </a:prstGeom>
            <a:blipFill>
              <a:blip r:embed="rId4" cstate="print"/>
              <a:stretch>
                <a:fillRect/>
              </a:stretch>
            </a:blipFill>
          </p:spPr>
          <p:txBody>
            <a:bodyPr wrap="square" lIns="0" tIns="0" rIns="0" bIns="0" rtlCol="0"/>
            <a:lstStyle/>
            <a:p>
              <a:endParaRPr/>
            </a:p>
          </p:txBody>
        </p:sp>
        <p:sp>
          <p:nvSpPr>
            <p:cNvPr id="9" name="object 6"/>
            <p:cNvSpPr/>
            <p:nvPr/>
          </p:nvSpPr>
          <p:spPr>
            <a:xfrm>
              <a:off x="6372200" y="4984576"/>
              <a:ext cx="2676408" cy="1828800"/>
            </a:xfrm>
            <a:prstGeom prst="rect">
              <a:avLst/>
            </a:prstGeom>
            <a:blipFill>
              <a:blip r:embed="rId5" cstate="print"/>
              <a:stretch>
                <a:fillRect/>
              </a:stretch>
            </a:blipFill>
          </p:spPr>
          <p:txBody>
            <a:bodyPr wrap="square" lIns="0" tIns="0" rIns="0" bIns="0" rtlCol="0"/>
            <a:lstStyle/>
            <a:p>
              <a:endParaRPr/>
            </a:p>
          </p:txBody>
        </p:sp>
        <p:sp>
          <p:nvSpPr>
            <p:cNvPr id="8" name="object 5"/>
            <p:cNvSpPr/>
            <p:nvPr/>
          </p:nvSpPr>
          <p:spPr>
            <a:xfrm>
              <a:off x="3851920" y="4984576"/>
              <a:ext cx="2736304" cy="1828800"/>
            </a:xfrm>
            <a:prstGeom prst="rect">
              <a:avLst/>
            </a:prstGeom>
            <a:blipFill>
              <a:blip r:embed="rId6"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613301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7" descr="Abisko060722-24 014"/>
          <p:cNvPicPr>
            <a:picLocks noChangeAspect="1" noChangeArrowheads="1"/>
          </p:cNvPicPr>
          <p:nvPr/>
        </p:nvPicPr>
        <p:blipFill>
          <a:blip r:embed="rId3" cstate="print"/>
          <a:srcRect/>
          <a:stretch>
            <a:fillRect/>
          </a:stretch>
        </p:blipFill>
        <p:spPr>
          <a:xfrm>
            <a:off x="1963010" y="2708920"/>
            <a:ext cx="2025000" cy="2700000"/>
          </a:xfrm>
          <a:prstGeom prst="rect">
            <a:avLst/>
          </a:prstGeom>
        </p:spPr>
      </p:pic>
      <p:grpSp>
        <p:nvGrpSpPr>
          <p:cNvPr id="2" name="Group 1"/>
          <p:cNvGrpSpPr/>
          <p:nvPr/>
        </p:nvGrpSpPr>
        <p:grpSpPr>
          <a:xfrm>
            <a:off x="4211960" y="2564904"/>
            <a:ext cx="4626648" cy="2521106"/>
            <a:chOff x="4478604" y="1612468"/>
            <a:chExt cx="4626648" cy="2521106"/>
          </a:xfrm>
        </p:grpSpPr>
        <p:sp>
          <p:nvSpPr>
            <p:cNvPr id="18" name="Down Arrow 36"/>
            <p:cNvSpPr/>
            <p:nvPr/>
          </p:nvSpPr>
          <p:spPr bwMode="auto">
            <a:xfrm rot="17210892">
              <a:off x="5175765" y="2721676"/>
              <a:ext cx="108000" cy="360000"/>
            </a:xfrm>
            <a:prstGeom prst="downArrow">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pic>
          <p:nvPicPr>
            <p:cNvPr id="19" name="Picture 2" descr="http://www.utoledo.edu/nsm/lec/images/fishery/perch.png"/>
            <p:cNvPicPr>
              <a:picLocks noChangeAspect="1" noChangeArrowheads="1"/>
            </p:cNvPicPr>
            <p:nvPr/>
          </p:nvPicPr>
          <p:blipFill>
            <a:blip r:embed="rId4" cstate="print"/>
            <a:srcRect/>
            <a:stretch>
              <a:fillRect/>
            </a:stretch>
          </p:blipFill>
          <p:spPr bwMode="auto">
            <a:xfrm>
              <a:off x="7580041" y="3551397"/>
              <a:ext cx="350877" cy="145371"/>
            </a:xfrm>
            <a:prstGeom prst="rect">
              <a:avLst/>
            </a:prstGeom>
            <a:noFill/>
          </p:spPr>
        </p:pic>
        <p:pic>
          <p:nvPicPr>
            <p:cNvPr id="20" name="Picture 2" descr="http://www.utoledo.edu/nsm/lec/images/fishery/perch.png"/>
            <p:cNvPicPr>
              <a:picLocks noChangeAspect="1" noChangeArrowheads="1"/>
            </p:cNvPicPr>
            <p:nvPr/>
          </p:nvPicPr>
          <p:blipFill>
            <a:blip r:embed="rId4" cstate="print"/>
            <a:srcRect/>
            <a:stretch>
              <a:fillRect/>
            </a:stretch>
          </p:blipFill>
          <p:spPr bwMode="auto">
            <a:xfrm>
              <a:off x="6345036" y="3466124"/>
              <a:ext cx="350877" cy="145371"/>
            </a:xfrm>
            <a:prstGeom prst="rect">
              <a:avLst/>
            </a:prstGeom>
            <a:noFill/>
          </p:spPr>
        </p:pic>
        <p:pic>
          <p:nvPicPr>
            <p:cNvPr id="21" name="Picture 2" descr="http://www.utoledo.edu/nsm/lec/images/fishery/perch.png"/>
            <p:cNvPicPr>
              <a:picLocks noChangeAspect="1" noChangeArrowheads="1"/>
            </p:cNvPicPr>
            <p:nvPr/>
          </p:nvPicPr>
          <p:blipFill>
            <a:blip r:embed="rId4" cstate="print"/>
            <a:srcRect/>
            <a:stretch>
              <a:fillRect/>
            </a:stretch>
          </p:blipFill>
          <p:spPr bwMode="auto">
            <a:xfrm>
              <a:off x="6614323" y="3730288"/>
              <a:ext cx="350877" cy="145371"/>
            </a:xfrm>
            <a:prstGeom prst="rect">
              <a:avLst/>
            </a:prstGeom>
            <a:noFill/>
          </p:spPr>
        </p:pic>
        <p:pic>
          <p:nvPicPr>
            <p:cNvPr id="22" name="Picture 2" descr="http://www.utoledo.edu/nsm/lec/images/fishery/perch.png"/>
            <p:cNvPicPr>
              <a:picLocks noChangeAspect="1" noChangeArrowheads="1"/>
            </p:cNvPicPr>
            <p:nvPr/>
          </p:nvPicPr>
          <p:blipFill>
            <a:blip r:embed="rId4" cstate="print"/>
            <a:srcRect/>
            <a:stretch>
              <a:fillRect/>
            </a:stretch>
          </p:blipFill>
          <p:spPr bwMode="auto">
            <a:xfrm>
              <a:off x="7278906" y="3763926"/>
              <a:ext cx="350877" cy="145371"/>
            </a:xfrm>
            <a:prstGeom prst="rect">
              <a:avLst/>
            </a:prstGeom>
            <a:noFill/>
          </p:spPr>
        </p:pic>
        <p:pic>
          <p:nvPicPr>
            <p:cNvPr id="23" name="Picture 2" descr="http://www.utoledo.edu/nsm/lec/images/fishery/perch.png"/>
            <p:cNvPicPr>
              <a:picLocks noChangeAspect="1" noChangeArrowheads="1"/>
            </p:cNvPicPr>
            <p:nvPr/>
          </p:nvPicPr>
          <p:blipFill>
            <a:blip r:embed="rId4" cstate="print"/>
            <a:srcRect/>
            <a:stretch>
              <a:fillRect/>
            </a:stretch>
          </p:blipFill>
          <p:spPr bwMode="auto">
            <a:xfrm>
              <a:off x="6559854" y="3136654"/>
              <a:ext cx="350877" cy="145371"/>
            </a:xfrm>
            <a:prstGeom prst="rect">
              <a:avLst/>
            </a:prstGeom>
            <a:noFill/>
          </p:spPr>
        </p:pic>
        <p:pic>
          <p:nvPicPr>
            <p:cNvPr id="24" name="Picture 2" descr="http://www.utoledo.edu/nsm/lec/images/fishery/perch.png"/>
            <p:cNvPicPr>
              <a:picLocks noChangeAspect="1" noChangeArrowheads="1"/>
            </p:cNvPicPr>
            <p:nvPr/>
          </p:nvPicPr>
          <p:blipFill>
            <a:blip r:embed="rId4" cstate="print"/>
            <a:srcRect/>
            <a:stretch>
              <a:fillRect/>
            </a:stretch>
          </p:blipFill>
          <p:spPr bwMode="auto">
            <a:xfrm>
              <a:off x="7399015" y="3152647"/>
              <a:ext cx="350877" cy="145371"/>
            </a:xfrm>
            <a:prstGeom prst="rect">
              <a:avLst/>
            </a:prstGeom>
            <a:noFill/>
          </p:spPr>
        </p:pic>
        <p:sp>
          <p:nvSpPr>
            <p:cNvPr id="25" name="Chord 24"/>
            <p:cNvSpPr/>
            <p:nvPr/>
          </p:nvSpPr>
          <p:spPr bwMode="auto">
            <a:xfrm rot="16200000">
              <a:off x="5921985" y="1295557"/>
              <a:ext cx="2521106" cy="3154928"/>
            </a:xfrm>
            <a:prstGeom prst="chord">
              <a:avLst>
                <a:gd name="adj1" fmla="val 5442959"/>
                <a:gd name="adj2" fmla="val 16200000"/>
              </a:avLst>
            </a:prstGeom>
            <a:gradFill>
              <a:gsLst>
                <a:gs pos="11000">
                  <a:srgbClr val="8F0040"/>
                </a:gs>
                <a:gs pos="48000">
                  <a:srgbClr val="FFFF00"/>
                </a:gs>
              </a:gsLst>
              <a:lin ang="21594000" scaled="0"/>
            </a:gradFill>
            <a:ln w="38100"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sp>
          <p:nvSpPr>
            <p:cNvPr id="26" name="AutoShape 5"/>
            <p:cNvSpPr>
              <a:spLocks noChangeArrowheads="1"/>
            </p:cNvSpPr>
            <p:nvPr/>
          </p:nvSpPr>
          <p:spPr bwMode="auto">
            <a:xfrm>
              <a:off x="6709336" y="1676981"/>
              <a:ext cx="894490" cy="759535"/>
            </a:xfrm>
            <a:prstGeom prst="sun">
              <a:avLst>
                <a:gd name="adj" fmla="val 25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Arial" charset="0"/>
              </a:endParaRPr>
            </a:p>
          </p:txBody>
        </p:sp>
        <p:cxnSp>
          <p:nvCxnSpPr>
            <p:cNvPr id="27" name="Straight Connector 30"/>
            <p:cNvCxnSpPr>
              <a:stCxn id="25" idx="1"/>
            </p:cNvCxnSpPr>
            <p:nvPr/>
          </p:nvCxnSpPr>
          <p:spPr bwMode="auto">
            <a:xfrm flipH="1" flipV="1">
              <a:off x="4478604" y="2545824"/>
              <a:ext cx="1126471" cy="327197"/>
            </a:xfrm>
            <a:prstGeom prst="line">
              <a:avLst/>
            </a:prstGeom>
            <a:noFill/>
            <a:ln w="28575" cap="flat" cmpd="sng" algn="ctr">
              <a:solidFill>
                <a:srgbClr val="00B050"/>
              </a:solidFill>
              <a:prstDash val="solid"/>
              <a:round/>
              <a:headEnd type="none" w="med" len="med"/>
              <a:tailEnd type="none" w="med" len="med"/>
            </a:ln>
            <a:effectLst/>
          </p:spPr>
        </p:cxnSp>
        <p:sp>
          <p:nvSpPr>
            <p:cNvPr id="28" name="Down Arrow 31"/>
            <p:cNvSpPr/>
            <p:nvPr/>
          </p:nvSpPr>
          <p:spPr bwMode="auto">
            <a:xfrm>
              <a:off x="7121085" y="2545824"/>
              <a:ext cx="111183" cy="1280986"/>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cxnSp>
          <p:nvCxnSpPr>
            <p:cNvPr id="29" name="Rak pilkoppling 30"/>
            <p:cNvCxnSpPr/>
            <p:nvPr/>
          </p:nvCxnSpPr>
          <p:spPr bwMode="auto">
            <a:xfrm flipV="1">
              <a:off x="8472150" y="2647045"/>
              <a:ext cx="0" cy="296401"/>
            </a:xfrm>
            <a:prstGeom prst="straightConnector1">
              <a:avLst/>
            </a:prstGeom>
            <a:noFill/>
            <a:ln w="53975" cap="flat" cmpd="sng" algn="ctr">
              <a:solidFill>
                <a:schemeClr val="tx1"/>
              </a:solidFill>
              <a:prstDash val="solid"/>
              <a:round/>
              <a:headEnd type="none" w="med" len="med"/>
              <a:tailEnd type="triangle"/>
            </a:ln>
            <a:effectLst/>
          </p:spPr>
        </p:cxnSp>
        <p:sp>
          <p:nvSpPr>
            <p:cNvPr id="31" name="textruta 32"/>
            <p:cNvSpPr txBox="1"/>
            <p:nvPr/>
          </p:nvSpPr>
          <p:spPr>
            <a:xfrm>
              <a:off x="7862200" y="2303874"/>
              <a:ext cx="124305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effectLst/>
                  <a:uLnTx/>
                  <a:uFillTx/>
                  <a:latin typeface="Arial" charset="0"/>
                  <a:ea typeface="+mn-ea"/>
                  <a:cs typeface="Arial" charset="0"/>
                </a:rPr>
                <a:t>CO</a:t>
              </a:r>
              <a:r>
                <a:rPr kumimoji="0" lang="sv-SE" sz="1600" b="1" i="0" u="none" strike="noStrike" kern="1200" cap="none" spc="0" normalizeH="0" baseline="-25000" noProof="0" dirty="0" smtClean="0">
                  <a:ln>
                    <a:noFill/>
                  </a:ln>
                  <a:effectLst/>
                  <a:uLnTx/>
                  <a:uFillTx/>
                  <a:latin typeface="Arial" charset="0"/>
                  <a:ea typeface="+mn-ea"/>
                  <a:cs typeface="Arial" charset="0"/>
                </a:rPr>
                <a:t>2</a:t>
              </a:r>
              <a:r>
                <a:rPr kumimoji="0" lang="sv-SE" sz="1600" b="1" i="0" u="none" strike="noStrike" kern="1200" cap="none" spc="0" normalizeH="0" baseline="0" noProof="0" dirty="0" smtClean="0">
                  <a:ln>
                    <a:noFill/>
                  </a:ln>
                  <a:effectLst/>
                  <a:uLnTx/>
                  <a:uFillTx/>
                  <a:latin typeface="Arial" charset="0"/>
                  <a:ea typeface="+mn-ea"/>
                  <a:cs typeface="Arial" charset="0"/>
                </a:rPr>
                <a:t>, CH</a:t>
              </a:r>
              <a:r>
                <a:rPr kumimoji="0" lang="sv-SE" sz="1600" b="1" i="0" u="none" strike="noStrike" kern="1200" cap="none" spc="0" normalizeH="0" baseline="-25000" noProof="0" dirty="0" smtClean="0">
                  <a:ln>
                    <a:noFill/>
                  </a:ln>
                  <a:effectLst/>
                  <a:uLnTx/>
                  <a:uFillTx/>
                  <a:latin typeface="Arial" charset="0"/>
                  <a:ea typeface="+mn-ea"/>
                  <a:cs typeface="Arial" charset="0"/>
                </a:rPr>
                <a:t>4</a:t>
              </a:r>
              <a:endParaRPr kumimoji="0" lang="sv-SE" sz="1600" b="1" i="0" u="none" strike="noStrike" kern="1200" cap="none" spc="0" normalizeH="0" baseline="-25000" noProof="0" dirty="0">
                <a:ln>
                  <a:noFill/>
                </a:ln>
                <a:effectLst/>
                <a:uLnTx/>
                <a:uFillTx/>
                <a:latin typeface="Arial" charset="0"/>
                <a:ea typeface="+mn-ea"/>
                <a:cs typeface="Arial" charset="0"/>
              </a:endParaRPr>
            </a:p>
          </p:txBody>
        </p:sp>
        <p:pic>
          <p:nvPicPr>
            <p:cNvPr id="3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9955" y="3156355"/>
              <a:ext cx="350446" cy="132800"/>
            </a:xfrm>
            <a:prstGeom prst="rect">
              <a:avLst/>
            </a:prstGeom>
          </p:spPr>
        </p:pic>
        <p:pic>
          <p:nvPicPr>
            <p:cNvPr id="34"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821" y="3358571"/>
              <a:ext cx="350446" cy="132800"/>
            </a:xfrm>
            <a:prstGeom prst="rect">
              <a:avLst/>
            </a:prstGeom>
          </p:spPr>
        </p:pic>
        <p:pic>
          <p:nvPicPr>
            <p:cNvPr id="35"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7817" y="3407710"/>
              <a:ext cx="350446" cy="132800"/>
            </a:xfrm>
            <a:prstGeom prst="rect">
              <a:avLst/>
            </a:prstGeom>
          </p:spPr>
        </p:pic>
        <p:pic>
          <p:nvPicPr>
            <p:cNvPr id="36"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8903" y="3671947"/>
              <a:ext cx="350446" cy="132800"/>
            </a:xfrm>
            <a:prstGeom prst="rect">
              <a:avLst/>
            </a:prstGeom>
          </p:spPr>
        </p:pic>
        <p:pic>
          <p:nvPicPr>
            <p:cNvPr id="37"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4820" y="3683954"/>
              <a:ext cx="350446" cy="132800"/>
            </a:xfrm>
            <a:prstGeom prst="rect">
              <a:avLst/>
            </a:prstGeom>
          </p:spPr>
        </p:pic>
        <p:pic>
          <p:nvPicPr>
            <p:cNvPr id="38"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5989" y="3944007"/>
              <a:ext cx="350446" cy="132800"/>
            </a:xfrm>
            <a:prstGeom prst="rect">
              <a:avLst/>
            </a:prstGeom>
          </p:spPr>
        </p:pic>
        <p:pic>
          <p:nvPicPr>
            <p:cNvPr id="39"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181" y="3140770"/>
              <a:ext cx="350446" cy="132800"/>
            </a:xfrm>
            <a:prstGeom prst="rect">
              <a:avLst/>
            </a:prstGeom>
          </p:spPr>
        </p:pic>
        <p:sp>
          <p:nvSpPr>
            <p:cNvPr id="42" name="Tree"/>
            <p:cNvSpPr>
              <a:spLocks noEditPoints="1" noChangeArrowheads="1"/>
            </p:cNvSpPr>
            <p:nvPr/>
          </p:nvSpPr>
          <p:spPr bwMode="auto">
            <a:xfrm>
              <a:off x="4924204" y="2340702"/>
              <a:ext cx="426863" cy="31138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5" name="Tree"/>
            <p:cNvSpPr>
              <a:spLocks noEditPoints="1" noChangeArrowheads="1"/>
            </p:cNvSpPr>
            <p:nvPr/>
          </p:nvSpPr>
          <p:spPr bwMode="auto">
            <a:xfrm>
              <a:off x="4593547" y="2186284"/>
              <a:ext cx="426863" cy="31138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53" name="TextBox 52"/>
          <p:cNvSpPr txBox="1"/>
          <p:nvPr/>
        </p:nvSpPr>
        <p:spPr>
          <a:xfrm>
            <a:off x="1691680" y="121791"/>
            <a:ext cx="7416823" cy="830997"/>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Case Study 1: Climate </a:t>
            </a:r>
            <a:r>
              <a:rPr lang="en-US" sz="2400" dirty="0">
                <a:latin typeface="Verdana" panose="020B0604030504040204" pitchFamily="34" charset="0"/>
                <a:ea typeface="Verdana" panose="020B0604030504040204" pitchFamily="34" charset="0"/>
                <a:cs typeface="Verdana" panose="020B0604030504040204" pitchFamily="34" charset="0"/>
              </a:rPr>
              <a:t>change induced regime shifts in northern lake ecosystems</a:t>
            </a:r>
          </a:p>
        </p:txBody>
      </p:sp>
      <p:sp>
        <p:nvSpPr>
          <p:cNvPr id="3" name="TextBox 2"/>
          <p:cNvSpPr txBox="1"/>
          <p:nvPr/>
        </p:nvSpPr>
        <p:spPr>
          <a:xfrm>
            <a:off x="3988009" y="4004217"/>
            <a:ext cx="1685615" cy="1384995"/>
          </a:xfrm>
          <a:prstGeom prst="rect">
            <a:avLst/>
          </a:prstGeom>
          <a:noFill/>
        </p:spPr>
        <p:txBody>
          <a:bodyPr wrap="square" rtlCol="0">
            <a:spAutoFit/>
          </a:bodyPr>
          <a:lstStyle/>
          <a:p>
            <a:r>
              <a:rPr lang="en-GB" sz="1400" dirty="0" smtClean="0">
                <a:latin typeface="Verdana" panose="020B0604030504040204" pitchFamily="34" charset="0"/>
                <a:ea typeface="Verdana" panose="020B0604030504040204" pitchFamily="34" charset="0"/>
              </a:rPr>
              <a:t>Terrestrial inputs of carbon, nitrogen and phosphorus from rain and snowmelt runoff</a:t>
            </a:r>
            <a:endParaRPr lang="en-GB"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48122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DSCN2421"/>
          <p:cNvPicPr>
            <a:picLocks noChangeAspect="1" noChangeArrowheads="1"/>
          </p:cNvPicPr>
          <p:nvPr/>
        </p:nvPicPr>
        <p:blipFill>
          <a:blip r:embed="rId3" cstate="print"/>
          <a:srcRect/>
          <a:stretch>
            <a:fillRect/>
          </a:stretch>
        </p:blipFill>
        <p:spPr>
          <a:xfrm>
            <a:off x="1701056" y="3979714"/>
            <a:ext cx="2025000" cy="2700000"/>
          </a:xfrm>
          <a:prstGeom prst="rect">
            <a:avLst/>
          </a:prstGeom>
        </p:spPr>
      </p:pic>
      <p:grpSp>
        <p:nvGrpSpPr>
          <p:cNvPr id="2" name="Group 1"/>
          <p:cNvGrpSpPr/>
          <p:nvPr/>
        </p:nvGrpSpPr>
        <p:grpSpPr>
          <a:xfrm>
            <a:off x="4211678" y="4117071"/>
            <a:ext cx="4727427" cy="2521106"/>
            <a:chOff x="4250933" y="4068042"/>
            <a:chExt cx="4727427" cy="2521106"/>
          </a:xfrm>
        </p:grpSpPr>
        <p:pic>
          <p:nvPicPr>
            <p:cNvPr id="12" name="Picture 2" descr="http://www.utoledo.edu/nsm/lec/images/fishery/perch.png"/>
            <p:cNvPicPr>
              <a:picLocks noChangeAspect="1" noChangeArrowheads="1"/>
            </p:cNvPicPr>
            <p:nvPr/>
          </p:nvPicPr>
          <p:blipFill>
            <a:blip r:embed="rId4" cstate="print"/>
            <a:srcRect/>
            <a:stretch>
              <a:fillRect/>
            </a:stretch>
          </p:blipFill>
          <p:spPr bwMode="auto">
            <a:xfrm>
              <a:off x="6780790" y="6075810"/>
              <a:ext cx="350877" cy="145371"/>
            </a:xfrm>
            <a:prstGeom prst="rect">
              <a:avLst/>
            </a:prstGeom>
            <a:noFill/>
          </p:spPr>
        </p:pic>
        <p:sp>
          <p:nvSpPr>
            <p:cNvPr id="13" name="Chord 4"/>
            <p:cNvSpPr/>
            <p:nvPr/>
          </p:nvSpPr>
          <p:spPr bwMode="auto">
            <a:xfrm rot="16200000">
              <a:off x="5921986" y="3751131"/>
              <a:ext cx="2521106" cy="3154928"/>
            </a:xfrm>
            <a:prstGeom prst="chord">
              <a:avLst>
                <a:gd name="adj1" fmla="val 5442959"/>
                <a:gd name="adj2" fmla="val 16200000"/>
              </a:avLst>
            </a:prstGeom>
            <a:gradFill>
              <a:gsLst>
                <a:gs pos="0">
                  <a:schemeClr val="tx1"/>
                </a:gs>
                <a:gs pos="20000">
                  <a:schemeClr val="tx1"/>
                </a:gs>
                <a:gs pos="50000">
                  <a:schemeClr val="tx1">
                    <a:lumMod val="85000"/>
                    <a:lumOff val="15000"/>
                  </a:schemeClr>
                </a:gs>
                <a:gs pos="75000">
                  <a:srgbClr val="8F0040">
                    <a:lumMod val="54000"/>
                  </a:srgbClr>
                </a:gs>
                <a:gs pos="89999">
                  <a:srgbClr val="FFFF00"/>
                </a:gs>
                <a:gs pos="100000">
                  <a:srgbClr val="FFBF00"/>
                </a:gs>
              </a:gsLst>
              <a:lin ang="21594000" scaled="0"/>
            </a:gradFill>
            <a:ln w="38100"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sp>
          <p:nvSpPr>
            <p:cNvPr id="14" name="AutoShape 5"/>
            <p:cNvSpPr>
              <a:spLocks noChangeArrowheads="1"/>
            </p:cNvSpPr>
            <p:nvPr/>
          </p:nvSpPr>
          <p:spPr bwMode="auto">
            <a:xfrm>
              <a:off x="6766803" y="4247875"/>
              <a:ext cx="894490" cy="759535"/>
            </a:xfrm>
            <a:prstGeom prst="sun">
              <a:avLst>
                <a:gd name="adj" fmla="val 25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Arial" charset="0"/>
              </a:endParaRPr>
            </a:p>
          </p:txBody>
        </p:sp>
        <p:cxnSp>
          <p:nvCxnSpPr>
            <p:cNvPr id="15" name="Straight Connector 10"/>
            <p:cNvCxnSpPr>
              <a:stCxn id="13" idx="1"/>
            </p:cNvCxnSpPr>
            <p:nvPr/>
          </p:nvCxnSpPr>
          <p:spPr bwMode="auto">
            <a:xfrm flipH="1" flipV="1">
              <a:off x="4478605" y="5001398"/>
              <a:ext cx="1126471" cy="327197"/>
            </a:xfrm>
            <a:prstGeom prst="line">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w="28575" cap="flat" cmpd="sng" algn="ctr">
              <a:solidFill>
                <a:srgbClr val="00B050"/>
              </a:solidFill>
              <a:prstDash val="solid"/>
              <a:round/>
              <a:headEnd type="none" w="med" len="med"/>
              <a:tailEnd type="none" w="med" len="med"/>
            </a:ln>
            <a:effectLst/>
          </p:spPr>
        </p:cxnSp>
        <p:sp>
          <p:nvSpPr>
            <p:cNvPr id="16" name="Down Arrow 13"/>
            <p:cNvSpPr/>
            <p:nvPr/>
          </p:nvSpPr>
          <p:spPr bwMode="auto">
            <a:xfrm rot="17210892">
              <a:off x="4908757" y="4891672"/>
              <a:ext cx="288000" cy="901308"/>
            </a:xfrm>
            <a:prstGeom prst="downArrow">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sp>
          <p:nvSpPr>
            <p:cNvPr id="17" name="Down Arrow 35"/>
            <p:cNvSpPr/>
            <p:nvPr/>
          </p:nvSpPr>
          <p:spPr bwMode="auto">
            <a:xfrm>
              <a:off x="7144049" y="5065983"/>
              <a:ext cx="149684" cy="429404"/>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cxnSp>
          <p:nvCxnSpPr>
            <p:cNvPr id="30" name="Rak pilkoppling 31"/>
            <p:cNvCxnSpPr/>
            <p:nvPr/>
          </p:nvCxnSpPr>
          <p:spPr bwMode="auto">
            <a:xfrm flipH="1" flipV="1">
              <a:off x="8368667" y="4929602"/>
              <a:ext cx="15829" cy="722987"/>
            </a:xfrm>
            <a:prstGeom prst="straightConnector1">
              <a:avLst/>
            </a:prstGeom>
            <a:noFill/>
            <a:ln w="107950" cap="flat" cmpd="sng" algn="ctr">
              <a:solidFill>
                <a:schemeClr val="tx1"/>
              </a:solidFill>
              <a:prstDash val="solid"/>
              <a:round/>
              <a:headEnd type="none" w="med" len="med"/>
              <a:tailEnd type="triangle"/>
            </a:ln>
            <a:effectLst/>
          </p:spPr>
        </p:cxnSp>
        <p:sp>
          <p:nvSpPr>
            <p:cNvPr id="32" name="textruta 33"/>
            <p:cNvSpPr txBox="1"/>
            <p:nvPr/>
          </p:nvSpPr>
          <p:spPr>
            <a:xfrm>
              <a:off x="7735308" y="4521808"/>
              <a:ext cx="124305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effectLst/>
                  <a:uLnTx/>
                  <a:uFillTx/>
                  <a:latin typeface="Arial" charset="0"/>
                  <a:ea typeface="+mn-ea"/>
                  <a:cs typeface="Arial" charset="0"/>
                </a:rPr>
                <a:t>CO</a:t>
              </a:r>
              <a:r>
                <a:rPr kumimoji="0" lang="sv-SE" sz="1600" b="1" i="0" u="none" strike="noStrike" kern="1200" cap="none" spc="0" normalizeH="0" baseline="-25000" noProof="0" dirty="0" smtClean="0">
                  <a:ln>
                    <a:noFill/>
                  </a:ln>
                  <a:effectLst/>
                  <a:uLnTx/>
                  <a:uFillTx/>
                  <a:latin typeface="Arial" charset="0"/>
                  <a:ea typeface="+mn-ea"/>
                  <a:cs typeface="Arial" charset="0"/>
                </a:rPr>
                <a:t>2</a:t>
              </a:r>
              <a:r>
                <a:rPr kumimoji="0" lang="sv-SE" sz="1600" b="1" i="0" u="none" strike="noStrike" kern="1200" cap="none" spc="0" normalizeH="0" baseline="0" noProof="0" dirty="0" smtClean="0">
                  <a:ln>
                    <a:noFill/>
                  </a:ln>
                  <a:effectLst/>
                  <a:uLnTx/>
                  <a:uFillTx/>
                  <a:latin typeface="Arial" charset="0"/>
                  <a:ea typeface="+mn-ea"/>
                  <a:cs typeface="Arial" charset="0"/>
                </a:rPr>
                <a:t>, CH</a:t>
              </a:r>
              <a:r>
                <a:rPr kumimoji="0" lang="sv-SE" sz="1600" b="1" i="0" u="none" strike="noStrike" kern="1200" cap="none" spc="0" normalizeH="0" baseline="-25000" noProof="0" dirty="0" smtClean="0">
                  <a:ln>
                    <a:noFill/>
                  </a:ln>
                  <a:effectLst/>
                  <a:uLnTx/>
                  <a:uFillTx/>
                  <a:latin typeface="Arial" charset="0"/>
                  <a:ea typeface="+mn-ea"/>
                  <a:cs typeface="Arial" charset="0"/>
                </a:rPr>
                <a:t>4</a:t>
              </a:r>
              <a:endParaRPr kumimoji="0" lang="sv-SE" sz="1600" b="1" i="0" u="none" strike="noStrike" kern="1200" cap="none" spc="0" normalizeH="0" baseline="-25000" noProof="0" dirty="0">
                <a:ln>
                  <a:noFill/>
                </a:ln>
                <a:effectLst/>
                <a:uLnTx/>
                <a:uFillTx/>
                <a:latin typeface="Arial" charset="0"/>
                <a:ea typeface="+mn-ea"/>
                <a:cs typeface="Arial" charset="0"/>
              </a:endParaRPr>
            </a:p>
          </p:txBody>
        </p:sp>
        <p:pic>
          <p:nvPicPr>
            <p:cNvPr id="40"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3867" y="5699771"/>
              <a:ext cx="350446" cy="132800"/>
            </a:xfrm>
            <a:prstGeom prst="rect">
              <a:avLst/>
            </a:prstGeom>
          </p:spPr>
        </p:pic>
        <p:pic>
          <p:nvPicPr>
            <p:cNvPr id="41"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457" y="5636153"/>
              <a:ext cx="350446" cy="132800"/>
            </a:xfrm>
            <a:prstGeom prst="rect">
              <a:avLst/>
            </a:prstGeom>
          </p:spPr>
        </p:pic>
        <p:sp>
          <p:nvSpPr>
            <p:cNvPr id="43" name="Tree"/>
            <p:cNvSpPr>
              <a:spLocks noEditPoints="1" noChangeArrowheads="1"/>
            </p:cNvSpPr>
            <p:nvPr/>
          </p:nvSpPr>
          <p:spPr bwMode="auto">
            <a:xfrm>
              <a:off x="4250933" y="4234890"/>
              <a:ext cx="657554" cy="62500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4" name="Tree"/>
            <p:cNvSpPr>
              <a:spLocks noEditPoints="1" noChangeArrowheads="1"/>
            </p:cNvSpPr>
            <p:nvPr/>
          </p:nvSpPr>
          <p:spPr bwMode="auto">
            <a:xfrm>
              <a:off x="4643285" y="4367311"/>
              <a:ext cx="657554" cy="62500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6" name="Tree"/>
            <p:cNvSpPr>
              <a:spLocks noEditPoints="1" noChangeArrowheads="1"/>
            </p:cNvSpPr>
            <p:nvPr/>
          </p:nvSpPr>
          <p:spPr bwMode="auto">
            <a:xfrm>
              <a:off x="5043791" y="4567379"/>
              <a:ext cx="657554" cy="62500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8" name="TextBox 17"/>
          <p:cNvSpPr txBox="1"/>
          <p:nvPr/>
        </p:nvSpPr>
        <p:spPr>
          <a:xfrm>
            <a:off x="1691680" y="121791"/>
            <a:ext cx="7416823" cy="830997"/>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Results: Climate </a:t>
            </a:r>
            <a:r>
              <a:rPr lang="en-US" sz="2400" dirty="0">
                <a:latin typeface="Verdana" panose="020B0604030504040204" pitchFamily="34" charset="0"/>
                <a:ea typeface="Verdana" panose="020B0604030504040204" pitchFamily="34" charset="0"/>
                <a:cs typeface="Verdana" panose="020B0604030504040204" pitchFamily="34" charset="0"/>
              </a:rPr>
              <a:t>change induced regime shifts in northern lake ecosystems</a:t>
            </a:r>
          </a:p>
        </p:txBody>
      </p:sp>
      <p:grpSp>
        <p:nvGrpSpPr>
          <p:cNvPr id="19" name="Group 18"/>
          <p:cNvGrpSpPr/>
          <p:nvPr/>
        </p:nvGrpSpPr>
        <p:grpSpPr>
          <a:xfrm>
            <a:off x="4444762" y="1162156"/>
            <a:ext cx="4626648" cy="2521106"/>
            <a:chOff x="4478604" y="1612468"/>
            <a:chExt cx="4626648" cy="2521106"/>
          </a:xfrm>
        </p:grpSpPr>
        <p:sp>
          <p:nvSpPr>
            <p:cNvPr id="20" name="Down Arrow 36"/>
            <p:cNvSpPr/>
            <p:nvPr/>
          </p:nvSpPr>
          <p:spPr bwMode="auto">
            <a:xfrm rot="17210892">
              <a:off x="5175765" y="2721676"/>
              <a:ext cx="108000" cy="360000"/>
            </a:xfrm>
            <a:prstGeom prst="downArrow">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pic>
          <p:nvPicPr>
            <p:cNvPr id="21" name="Picture 2" descr="http://www.utoledo.edu/nsm/lec/images/fishery/perch.png"/>
            <p:cNvPicPr>
              <a:picLocks noChangeAspect="1" noChangeArrowheads="1"/>
            </p:cNvPicPr>
            <p:nvPr/>
          </p:nvPicPr>
          <p:blipFill>
            <a:blip r:embed="rId4" cstate="print"/>
            <a:srcRect/>
            <a:stretch>
              <a:fillRect/>
            </a:stretch>
          </p:blipFill>
          <p:spPr bwMode="auto">
            <a:xfrm>
              <a:off x="7580041" y="3551397"/>
              <a:ext cx="350877" cy="145371"/>
            </a:xfrm>
            <a:prstGeom prst="rect">
              <a:avLst/>
            </a:prstGeom>
            <a:noFill/>
          </p:spPr>
        </p:pic>
        <p:pic>
          <p:nvPicPr>
            <p:cNvPr id="22" name="Picture 2" descr="http://www.utoledo.edu/nsm/lec/images/fishery/perch.png"/>
            <p:cNvPicPr>
              <a:picLocks noChangeAspect="1" noChangeArrowheads="1"/>
            </p:cNvPicPr>
            <p:nvPr/>
          </p:nvPicPr>
          <p:blipFill>
            <a:blip r:embed="rId4" cstate="print"/>
            <a:srcRect/>
            <a:stretch>
              <a:fillRect/>
            </a:stretch>
          </p:blipFill>
          <p:spPr bwMode="auto">
            <a:xfrm>
              <a:off x="6345036" y="3466124"/>
              <a:ext cx="350877" cy="145371"/>
            </a:xfrm>
            <a:prstGeom prst="rect">
              <a:avLst/>
            </a:prstGeom>
            <a:noFill/>
          </p:spPr>
        </p:pic>
        <p:pic>
          <p:nvPicPr>
            <p:cNvPr id="23" name="Picture 2" descr="http://www.utoledo.edu/nsm/lec/images/fishery/perch.png"/>
            <p:cNvPicPr>
              <a:picLocks noChangeAspect="1" noChangeArrowheads="1"/>
            </p:cNvPicPr>
            <p:nvPr/>
          </p:nvPicPr>
          <p:blipFill>
            <a:blip r:embed="rId4" cstate="print"/>
            <a:srcRect/>
            <a:stretch>
              <a:fillRect/>
            </a:stretch>
          </p:blipFill>
          <p:spPr bwMode="auto">
            <a:xfrm>
              <a:off x="6614323" y="3730288"/>
              <a:ext cx="350877" cy="145371"/>
            </a:xfrm>
            <a:prstGeom prst="rect">
              <a:avLst/>
            </a:prstGeom>
            <a:noFill/>
          </p:spPr>
        </p:pic>
        <p:pic>
          <p:nvPicPr>
            <p:cNvPr id="24" name="Picture 2" descr="http://www.utoledo.edu/nsm/lec/images/fishery/perch.png"/>
            <p:cNvPicPr>
              <a:picLocks noChangeAspect="1" noChangeArrowheads="1"/>
            </p:cNvPicPr>
            <p:nvPr/>
          </p:nvPicPr>
          <p:blipFill>
            <a:blip r:embed="rId4" cstate="print"/>
            <a:srcRect/>
            <a:stretch>
              <a:fillRect/>
            </a:stretch>
          </p:blipFill>
          <p:spPr bwMode="auto">
            <a:xfrm>
              <a:off x="7278906" y="3763926"/>
              <a:ext cx="350877" cy="145371"/>
            </a:xfrm>
            <a:prstGeom prst="rect">
              <a:avLst/>
            </a:prstGeom>
            <a:noFill/>
          </p:spPr>
        </p:pic>
        <p:pic>
          <p:nvPicPr>
            <p:cNvPr id="25" name="Picture 2" descr="http://www.utoledo.edu/nsm/lec/images/fishery/perch.png"/>
            <p:cNvPicPr>
              <a:picLocks noChangeAspect="1" noChangeArrowheads="1"/>
            </p:cNvPicPr>
            <p:nvPr/>
          </p:nvPicPr>
          <p:blipFill>
            <a:blip r:embed="rId4" cstate="print"/>
            <a:srcRect/>
            <a:stretch>
              <a:fillRect/>
            </a:stretch>
          </p:blipFill>
          <p:spPr bwMode="auto">
            <a:xfrm>
              <a:off x="6559854" y="3136654"/>
              <a:ext cx="350877" cy="145371"/>
            </a:xfrm>
            <a:prstGeom prst="rect">
              <a:avLst/>
            </a:prstGeom>
            <a:noFill/>
          </p:spPr>
        </p:pic>
        <p:pic>
          <p:nvPicPr>
            <p:cNvPr id="26" name="Picture 2" descr="http://www.utoledo.edu/nsm/lec/images/fishery/perch.png"/>
            <p:cNvPicPr>
              <a:picLocks noChangeAspect="1" noChangeArrowheads="1"/>
            </p:cNvPicPr>
            <p:nvPr/>
          </p:nvPicPr>
          <p:blipFill>
            <a:blip r:embed="rId4" cstate="print"/>
            <a:srcRect/>
            <a:stretch>
              <a:fillRect/>
            </a:stretch>
          </p:blipFill>
          <p:spPr bwMode="auto">
            <a:xfrm>
              <a:off x="7399015" y="3152647"/>
              <a:ext cx="350877" cy="145371"/>
            </a:xfrm>
            <a:prstGeom prst="rect">
              <a:avLst/>
            </a:prstGeom>
            <a:noFill/>
          </p:spPr>
        </p:pic>
        <p:sp>
          <p:nvSpPr>
            <p:cNvPr id="27" name="Chord 26"/>
            <p:cNvSpPr/>
            <p:nvPr/>
          </p:nvSpPr>
          <p:spPr bwMode="auto">
            <a:xfrm rot="16200000">
              <a:off x="5921985" y="1295557"/>
              <a:ext cx="2521106" cy="3154928"/>
            </a:xfrm>
            <a:prstGeom prst="chord">
              <a:avLst>
                <a:gd name="adj1" fmla="val 5442959"/>
                <a:gd name="adj2" fmla="val 16200000"/>
              </a:avLst>
            </a:prstGeom>
            <a:gradFill>
              <a:gsLst>
                <a:gs pos="11000">
                  <a:srgbClr val="8F0040"/>
                </a:gs>
                <a:gs pos="48000">
                  <a:srgbClr val="FFFF00"/>
                </a:gs>
              </a:gsLst>
              <a:lin ang="21594000" scaled="0"/>
            </a:gradFill>
            <a:ln w="38100"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sp>
          <p:nvSpPr>
            <p:cNvPr id="28" name="AutoShape 5"/>
            <p:cNvSpPr>
              <a:spLocks noChangeArrowheads="1"/>
            </p:cNvSpPr>
            <p:nvPr/>
          </p:nvSpPr>
          <p:spPr bwMode="auto">
            <a:xfrm>
              <a:off x="6709336" y="1676981"/>
              <a:ext cx="894490" cy="759535"/>
            </a:xfrm>
            <a:prstGeom prst="sun">
              <a:avLst>
                <a:gd name="adj" fmla="val 25000"/>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Arial" charset="0"/>
              </a:endParaRPr>
            </a:p>
          </p:txBody>
        </p:sp>
        <p:cxnSp>
          <p:nvCxnSpPr>
            <p:cNvPr id="29" name="Straight Connector 30"/>
            <p:cNvCxnSpPr>
              <a:stCxn id="27" idx="1"/>
            </p:cNvCxnSpPr>
            <p:nvPr/>
          </p:nvCxnSpPr>
          <p:spPr bwMode="auto">
            <a:xfrm flipH="1" flipV="1">
              <a:off x="4478604" y="2545824"/>
              <a:ext cx="1126471" cy="327197"/>
            </a:xfrm>
            <a:prstGeom prst="line">
              <a:avLst/>
            </a:prstGeom>
            <a:noFill/>
            <a:ln w="28575" cap="flat" cmpd="sng" algn="ctr">
              <a:solidFill>
                <a:srgbClr val="00B050"/>
              </a:solidFill>
              <a:prstDash val="solid"/>
              <a:round/>
              <a:headEnd type="none" w="med" len="med"/>
              <a:tailEnd type="none" w="med" len="med"/>
            </a:ln>
            <a:effectLst/>
          </p:spPr>
        </p:cxnSp>
        <p:sp>
          <p:nvSpPr>
            <p:cNvPr id="31" name="Down Arrow 31"/>
            <p:cNvSpPr/>
            <p:nvPr/>
          </p:nvSpPr>
          <p:spPr bwMode="auto">
            <a:xfrm>
              <a:off x="7121085" y="2545824"/>
              <a:ext cx="111183" cy="1280986"/>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Arial" charset="0"/>
              </a:endParaRPr>
            </a:p>
          </p:txBody>
        </p:sp>
        <p:cxnSp>
          <p:nvCxnSpPr>
            <p:cNvPr id="33" name="Rak pilkoppling 30"/>
            <p:cNvCxnSpPr/>
            <p:nvPr/>
          </p:nvCxnSpPr>
          <p:spPr bwMode="auto">
            <a:xfrm flipV="1">
              <a:off x="8472150" y="2647045"/>
              <a:ext cx="0" cy="296401"/>
            </a:xfrm>
            <a:prstGeom prst="straightConnector1">
              <a:avLst/>
            </a:prstGeom>
            <a:noFill/>
            <a:ln w="53975" cap="flat" cmpd="sng" algn="ctr">
              <a:solidFill>
                <a:schemeClr val="tx1"/>
              </a:solidFill>
              <a:prstDash val="solid"/>
              <a:round/>
              <a:headEnd type="none" w="med" len="med"/>
              <a:tailEnd type="triangle"/>
            </a:ln>
            <a:effectLst/>
          </p:spPr>
        </p:cxnSp>
        <p:sp>
          <p:nvSpPr>
            <p:cNvPr id="34" name="textruta 32"/>
            <p:cNvSpPr txBox="1"/>
            <p:nvPr/>
          </p:nvSpPr>
          <p:spPr>
            <a:xfrm>
              <a:off x="7862200" y="2303874"/>
              <a:ext cx="124305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effectLst/>
                  <a:uLnTx/>
                  <a:uFillTx/>
                  <a:latin typeface="Arial" charset="0"/>
                  <a:ea typeface="+mn-ea"/>
                  <a:cs typeface="Arial" charset="0"/>
                </a:rPr>
                <a:t>CO</a:t>
              </a:r>
              <a:r>
                <a:rPr kumimoji="0" lang="sv-SE" sz="1600" b="1" i="0" u="none" strike="noStrike" kern="1200" cap="none" spc="0" normalizeH="0" baseline="-25000" noProof="0" dirty="0" smtClean="0">
                  <a:ln>
                    <a:noFill/>
                  </a:ln>
                  <a:effectLst/>
                  <a:uLnTx/>
                  <a:uFillTx/>
                  <a:latin typeface="Arial" charset="0"/>
                  <a:ea typeface="+mn-ea"/>
                  <a:cs typeface="Arial" charset="0"/>
                </a:rPr>
                <a:t>2</a:t>
              </a:r>
              <a:r>
                <a:rPr kumimoji="0" lang="sv-SE" sz="1600" b="1" i="0" u="none" strike="noStrike" kern="1200" cap="none" spc="0" normalizeH="0" baseline="0" noProof="0" dirty="0" smtClean="0">
                  <a:ln>
                    <a:noFill/>
                  </a:ln>
                  <a:effectLst/>
                  <a:uLnTx/>
                  <a:uFillTx/>
                  <a:latin typeface="Arial" charset="0"/>
                  <a:ea typeface="+mn-ea"/>
                  <a:cs typeface="Arial" charset="0"/>
                </a:rPr>
                <a:t>, CH</a:t>
              </a:r>
              <a:r>
                <a:rPr kumimoji="0" lang="sv-SE" sz="1600" b="1" i="0" u="none" strike="noStrike" kern="1200" cap="none" spc="0" normalizeH="0" baseline="-25000" noProof="0" dirty="0" smtClean="0">
                  <a:ln>
                    <a:noFill/>
                  </a:ln>
                  <a:effectLst/>
                  <a:uLnTx/>
                  <a:uFillTx/>
                  <a:latin typeface="Arial" charset="0"/>
                  <a:ea typeface="+mn-ea"/>
                  <a:cs typeface="Arial" charset="0"/>
                </a:rPr>
                <a:t>4</a:t>
              </a:r>
              <a:endParaRPr kumimoji="0" lang="sv-SE" sz="1600" b="1" i="0" u="none" strike="noStrike" kern="1200" cap="none" spc="0" normalizeH="0" baseline="-25000" noProof="0" dirty="0">
                <a:ln>
                  <a:noFill/>
                </a:ln>
                <a:effectLst/>
                <a:uLnTx/>
                <a:uFillTx/>
                <a:latin typeface="Arial" charset="0"/>
                <a:ea typeface="+mn-ea"/>
                <a:cs typeface="Arial" charset="0"/>
              </a:endParaRPr>
            </a:p>
          </p:txBody>
        </p:sp>
        <p:pic>
          <p:nvPicPr>
            <p:cNvPr id="35"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9955" y="3156355"/>
              <a:ext cx="350446" cy="132800"/>
            </a:xfrm>
            <a:prstGeom prst="rect">
              <a:avLst/>
            </a:prstGeom>
          </p:spPr>
        </p:pic>
        <p:pic>
          <p:nvPicPr>
            <p:cNvPr id="36"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821" y="3358571"/>
              <a:ext cx="350446" cy="132800"/>
            </a:xfrm>
            <a:prstGeom prst="rect">
              <a:avLst/>
            </a:prstGeom>
          </p:spPr>
        </p:pic>
        <p:pic>
          <p:nvPicPr>
            <p:cNvPr id="37"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7817" y="3407710"/>
              <a:ext cx="350446" cy="132800"/>
            </a:xfrm>
            <a:prstGeom prst="rect">
              <a:avLst/>
            </a:prstGeom>
          </p:spPr>
        </p:pic>
        <p:pic>
          <p:nvPicPr>
            <p:cNvPr id="38"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8903" y="3671947"/>
              <a:ext cx="350446" cy="132800"/>
            </a:xfrm>
            <a:prstGeom prst="rect">
              <a:avLst/>
            </a:prstGeom>
          </p:spPr>
        </p:pic>
        <p:pic>
          <p:nvPicPr>
            <p:cNvPr id="39"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4820" y="3683954"/>
              <a:ext cx="350446" cy="132800"/>
            </a:xfrm>
            <a:prstGeom prst="rect">
              <a:avLst/>
            </a:prstGeom>
          </p:spPr>
        </p:pic>
        <p:pic>
          <p:nvPicPr>
            <p:cNvPr id="42"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5989" y="3944007"/>
              <a:ext cx="350446" cy="132800"/>
            </a:xfrm>
            <a:prstGeom prst="rect">
              <a:avLst/>
            </a:prstGeom>
          </p:spPr>
        </p:pic>
        <p:pic>
          <p:nvPicPr>
            <p:cNvPr id="45"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181" y="3140770"/>
              <a:ext cx="350446" cy="132800"/>
            </a:xfrm>
            <a:prstGeom prst="rect">
              <a:avLst/>
            </a:prstGeom>
          </p:spPr>
        </p:pic>
        <p:sp>
          <p:nvSpPr>
            <p:cNvPr id="47" name="Tree"/>
            <p:cNvSpPr>
              <a:spLocks noEditPoints="1" noChangeArrowheads="1"/>
            </p:cNvSpPr>
            <p:nvPr/>
          </p:nvSpPr>
          <p:spPr bwMode="auto">
            <a:xfrm>
              <a:off x="4924204" y="2340702"/>
              <a:ext cx="426863" cy="31138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8" name="Tree"/>
            <p:cNvSpPr>
              <a:spLocks noEditPoints="1" noChangeArrowheads="1"/>
            </p:cNvSpPr>
            <p:nvPr/>
          </p:nvSpPr>
          <p:spPr bwMode="auto">
            <a:xfrm>
              <a:off x="4593547" y="2186284"/>
              <a:ext cx="426863" cy="31138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grpSp>
      <p:pic>
        <p:nvPicPr>
          <p:cNvPr id="49" name="Picture 47" descr="Abisko060722-24 014"/>
          <p:cNvPicPr>
            <a:picLocks noChangeAspect="1" noChangeArrowheads="1"/>
          </p:cNvPicPr>
          <p:nvPr/>
        </p:nvPicPr>
        <p:blipFill>
          <a:blip r:embed="rId6" cstate="print"/>
          <a:srcRect/>
          <a:stretch>
            <a:fillRect/>
          </a:stretch>
        </p:blipFill>
        <p:spPr>
          <a:xfrm>
            <a:off x="1710085" y="1072709"/>
            <a:ext cx="2025000" cy="2700000"/>
          </a:xfrm>
          <a:prstGeom prst="rect">
            <a:avLst/>
          </a:prstGeom>
        </p:spPr>
      </p:pic>
      <p:sp>
        <p:nvSpPr>
          <p:cNvPr id="3" name="TextBox 2"/>
          <p:cNvSpPr txBox="1"/>
          <p:nvPr/>
        </p:nvSpPr>
        <p:spPr>
          <a:xfrm>
            <a:off x="4194607" y="2840571"/>
            <a:ext cx="1337697" cy="1169551"/>
          </a:xfrm>
          <a:prstGeom prst="rect">
            <a:avLst/>
          </a:prstGeom>
          <a:noFill/>
        </p:spPr>
        <p:txBody>
          <a:bodyPr wrap="square" rtlCol="0">
            <a:spAutoFit/>
          </a:bodyPr>
          <a:lstStyle/>
          <a:p>
            <a:r>
              <a:rPr lang="en-GB" sz="1400" dirty="0" smtClean="0">
                <a:latin typeface="Verdana" panose="020B0604030504040204" pitchFamily="34" charset="0"/>
                <a:ea typeface="Verdana" panose="020B0604030504040204" pitchFamily="34" charset="0"/>
              </a:rPr>
              <a:t>Warming leads to increases in biological productivity</a:t>
            </a:r>
            <a:endParaRPr lang="en-GB"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1600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052736"/>
            <a:ext cx="6479225" cy="5479500"/>
          </a:xfrm>
          <a:prstGeom prst="rect">
            <a:avLst/>
          </a:prstGeom>
        </p:spPr>
      </p:pic>
      <p:sp>
        <p:nvSpPr>
          <p:cNvPr id="7" name="TextBox 6"/>
          <p:cNvSpPr txBox="1"/>
          <p:nvPr/>
        </p:nvSpPr>
        <p:spPr>
          <a:xfrm>
            <a:off x="4465206" y="1139875"/>
            <a:ext cx="1008112" cy="369332"/>
          </a:xfrm>
          <a:prstGeom prst="rect">
            <a:avLst/>
          </a:prstGeom>
          <a:noFill/>
        </p:spPr>
        <p:txBody>
          <a:bodyPr wrap="square" rtlCol="0">
            <a:spAutoFit/>
          </a:bodyPr>
          <a:lstStyle/>
          <a:p>
            <a:pPr algn="ctr"/>
            <a:r>
              <a:rPr lang="en-US" dirty="0" smtClean="0">
                <a:solidFill>
                  <a:schemeClr val="bg1"/>
                </a:solidFill>
                <a:latin typeface="Verdana" panose="020B0604030504040204" pitchFamily="34" charset="0"/>
                <a:ea typeface="Verdana" panose="020B0604030504040204" pitchFamily="34" charset="0"/>
              </a:rPr>
              <a:t>Abisko</a:t>
            </a:r>
            <a:endParaRPr lang="en-US" dirty="0">
              <a:solidFill>
                <a:schemeClr val="bg1"/>
              </a:solidFill>
              <a:latin typeface="Verdana" panose="020B0604030504040204" pitchFamily="34" charset="0"/>
              <a:ea typeface="Verdana" panose="020B0604030504040204" pitchFamily="34" charset="0"/>
            </a:endParaRPr>
          </a:p>
        </p:txBody>
      </p:sp>
      <p:cxnSp>
        <p:nvCxnSpPr>
          <p:cNvPr id="9" name="Straight Arrow Connector 8"/>
          <p:cNvCxnSpPr>
            <a:stCxn id="7" idx="3"/>
          </p:cNvCxnSpPr>
          <p:nvPr/>
        </p:nvCxnSpPr>
        <p:spPr>
          <a:xfrm>
            <a:off x="5473318" y="1324541"/>
            <a:ext cx="504056" cy="247382"/>
          </a:xfrm>
          <a:prstGeom prst="straightConnector1">
            <a:avLst/>
          </a:prstGeom>
          <a:ln w="19050">
            <a:solidFill>
              <a:schemeClr val="bg1"/>
            </a:solidFill>
            <a:tailEnd type="stealth" w="lg" len="lg"/>
          </a:ln>
        </p:spPr>
        <p:style>
          <a:lnRef idx="1">
            <a:schemeClr val="accent6"/>
          </a:lnRef>
          <a:fillRef idx="0">
            <a:schemeClr val="accent6"/>
          </a:fillRef>
          <a:effectRef idx="0">
            <a:schemeClr val="accent6"/>
          </a:effectRef>
          <a:fontRef idx="minor">
            <a:schemeClr val="tx1"/>
          </a:fontRef>
        </p:style>
      </p:cxnSp>
      <p:sp>
        <p:nvSpPr>
          <p:cNvPr id="6" name="TextBox 5"/>
          <p:cNvSpPr txBox="1"/>
          <p:nvPr/>
        </p:nvSpPr>
        <p:spPr>
          <a:xfrm>
            <a:off x="1691680" y="149068"/>
            <a:ext cx="7313097" cy="461665"/>
          </a:xfrm>
          <a:prstGeom prst="rect">
            <a:avLst/>
          </a:prstGeom>
          <a:noFill/>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200 km north of the Arctic Circle</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069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4716016" y="1786320"/>
            <a:ext cx="4294800" cy="4667016"/>
          </a:xfrm>
          <a:prstGeom prst="rect">
            <a:avLst/>
          </a:prstGeom>
        </p:spPr>
      </p:pic>
      <p:sp>
        <p:nvSpPr>
          <p:cNvPr id="5" name="TextBox 4"/>
          <p:cNvSpPr txBox="1"/>
          <p:nvPr/>
        </p:nvSpPr>
        <p:spPr>
          <a:xfrm>
            <a:off x="1639455" y="6453336"/>
            <a:ext cx="1780417" cy="246221"/>
          </a:xfrm>
          <a:prstGeom prst="rect">
            <a:avLst/>
          </a:prstGeom>
          <a:noFill/>
        </p:spPr>
        <p:txBody>
          <a:bodyPr wrap="square" rtlCol="0">
            <a:spAutoFit/>
          </a:bodyPr>
          <a:lstStyle/>
          <a:p>
            <a:pPr lvl="0">
              <a:defRPr/>
            </a:pPr>
            <a:r>
              <a:rPr kumimoji="0" lang="sv-SE" sz="1000" b="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rPr>
              <a:t>Hein et al. (2012)</a:t>
            </a:r>
            <a:endParaRPr kumimoji="0" lang="sv-SE" sz="1000" b="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pic>
        <p:nvPicPr>
          <p:cNvPr id="6"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2072321"/>
            <a:ext cx="2160000" cy="818526"/>
          </a:xfrm>
          <a:prstGeom prst="rect">
            <a:avLst/>
          </a:prstGeom>
        </p:spPr>
      </p:pic>
      <p:sp>
        <p:nvSpPr>
          <p:cNvPr id="7" name="Rektangel 9"/>
          <p:cNvSpPr/>
          <p:nvPr/>
        </p:nvSpPr>
        <p:spPr>
          <a:xfrm>
            <a:off x="1907703" y="3068960"/>
            <a:ext cx="2088233" cy="861774"/>
          </a:xfrm>
          <a:prstGeom prst="rect">
            <a:avLst/>
          </a:prstGeom>
        </p:spPr>
        <p:txBody>
          <a:bodyPr wrap="square">
            <a:spAutoFit/>
          </a:bodyPr>
          <a:lstStyle/>
          <a:p>
            <a:r>
              <a:rPr lang="en-US" dirty="0" smtClean="0">
                <a:latin typeface="Verdana" panose="020B0604030504040204" pitchFamily="34" charset="0"/>
                <a:ea typeface="Verdana" panose="020B0604030504040204" pitchFamily="34" charset="0"/>
              </a:rPr>
              <a:t>Arctic Char</a:t>
            </a:r>
          </a:p>
          <a:p>
            <a:r>
              <a:rPr lang="en-US" dirty="0" err="1" smtClean="0">
                <a:solidFill>
                  <a:schemeClr val="bg1">
                    <a:lumMod val="50000"/>
                  </a:schemeClr>
                </a:solidFill>
                <a:latin typeface="Verdana" panose="020B0604030504040204" pitchFamily="34" charset="0"/>
                <a:ea typeface="Verdana" panose="020B0604030504040204" pitchFamily="34" charset="0"/>
              </a:rPr>
              <a:t>Röding</a:t>
            </a:r>
            <a:endParaRPr lang="en-US" dirty="0" smtClean="0">
              <a:solidFill>
                <a:schemeClr val="bg1">
                  <a:lumMod val="50000"/>
                </a:schemeClr>
              </a:solidFill>
              <a:latin typeface="Verdana" panose="020B0604030504040204" pitchFamily="34" charset="0"/>
              <a:ea typeface="Verdana" panose="020B0604030504040204" pitchFamily="34" charset="0"/>
            </a:endParaRPr>
          </a:p>
          <a:p>
            <a:r>
              <a:rPr lang="en-US" sz="1400" dirty="0" smtClean="0">
                <a:latin typeface="Verdana" panose="020B0604030504040204" pitchFamily="34" charset="0"/>
                <a:ea typeface="Verdana" panose="020B0604030504040204" pitchFamily="34" charset="0"/>
              </a:rPr>
              <a:t>(</a:t>
            </a:r>
            <a:r>
              <a:rPr lang="en-US" sz="1400" i="1" dirty="0" err="1" smtClean="0">
                <a:latin typeface="Verdana" panose="020B0604030504040204" pitchFamily="34" charset="0"/>
                <a:ea typeface="Verdana" panose="020B0604030504040204" pitchFamily="34" charset="0"/>
              </a:rPr>
              <a:t>Salvelinus</a:t>
            </a:r>
            <a:r>
              <a:rPr lang="en-US" sz="1400" i="1" dirty="0" smtClean="0">
                <a:latin typeface="Verdana" panose="020B0604030504040204" pitchFamily="34" charset="0"/>
                <a:ea typeface="Verdana" panose="020B0604030504040204" pitchFamily="34" charset="0"/>
              </a:rPr>
              <a:t> </a:t>
            </a:r>
            <a:r>
              <a:rPr lang="en-US" sz="1400" i="1" dirty="0" err="1" smtClean="0">
                <a:latin typeface="Verdana" panose="020B0604030504040204" pitchFamily="34" charset="0"/>
                <a:ea typeface="Verdana" panose="020B0604030504040204" pitchFamily="34" charset="0"/>
              </a:rPr>
              <a:t>alpinus</a:t>
            </a:r>
            <a:r>
              <a:rPr lang="en-US" sz="1400" dirty="0" smtClean="0">
                <a:latin typeface="Verdana" panose="020B0604030504040204" pitchFamily="34" charset="0"/>
                <a:ea typeface="Verdana" panose="020B0604030504040204" pitchFamily="34" charset="0"/>
              </a:rPr>
              <a:t>)</a:t>
            </a:r>
            <a:endParaRPr lang="sv-SE" sz="1400" dirty="0">
              <a:latin typeface="Verdana" panose="020B0604030504040204" pitchFamily="34" charset="0"/>
              <a:ea typeface="Verdana" panose="020B0604030504040204" pitchFamily="34" charset="0"/>
            </a:endParaRPr>
          </a:p>
        </p:txBody>
      </p:sp>
      <p:sp>
        <p:nvSpPr>
          <p:cNvPr id="8" name="TextBox 7"/>
          <p:cNvSpPr txBox="1"/>
          <p:nvPr/>
        </p:nvSpPr>
        <p:spPr>
          <a:xfrm>
            <a:off x="1691680" y="121791"/>
            <a:ext cx="7416823" cy="830997"/>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Results: Warming leads to changes in fish communities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25" descr="pop_gadd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703" y="4293096"/>
            <a:ext cx="2160000" cy="1132622"/>
          </a:xfrm>
          <a:prstGeom prst="rect">
            <a:avLst/>
          </a:prstGeom>
          <a:noFill/>
          <a:extLst>
            <a:ext uri="{909E8E84-426E-40DD-AFC4-6F175D3DCCD1}">
              <a14:hiddenFill xmlns:a14="http://schemas.microsoft.com/office/drawing/2010/main">
                <a:solidFill>
                  <a:srgbClr val="FFFFFF"/>
                </a:solidFill>
              </a14:hiddenFill>
            </a:ext>
          </a:extLst>
        </p:spPr>
      </p:pic>
      <p:sp>
        <p:nvSpPr>
          <p:cNvPr id="14" name="Rektangel 9"/>
          <p:cNvSpPr/>
          <p:nvPr/>
        </p:nvSpPr>
        <p:spPr>
          <a:xfrm>
            <a:off x="1907702" y="5229200"/>
            <a:ext cx="2088233" cy="861774"/>
          </a:xfrm>
          <a:prstGeom prst="rect">
            <a:avLst/>
          </a:prstGeom>
        </p:spPr>
        <p:txBody>
          <a:bodyPr wrap="square">
            <a:spAutoFit/>
          </a:bodyPr>
          <a:lstStyle/>
          <a:p>
            <a:r>
              <a:rPr lang="en-US" dirty="0" smtClean="0">
                <a:latin typeface="Verdana" panose="020B0604030504040204" pitchFamily="34" charset="0"/>
                <a:ea typeface="Verdana" panose="020B0604030504040204" pitchFamily="34" charset="0"/>
              </a:rPr>
              <a:t>Northern Pike</a:t>
            </a:r>
          </a:p>
          <a:p>
            <a:r>
              <a:rPr lang="en-US" dirty="0" err="1">
                <a:solidFill>
                  <a:schemeClr val="bg1">
                    <a:lumMod val="50000"/>
                  </a:schemeClr>
                </a:solidFill>
                <a:latin typeface="Verdana" panose="020B0604030504040204" pitchFamily="34" charset="0"/>
                <a:ea typeface="Verdana" panose="020B0604030504040204" pitchFamily="34" charset="0"/>
              </a:rPr>
              <a:t>Gädda</a:t>
            </a:r>
            <a:endParaRPr lang="en-US" dirty="0">
              <a:solidFill>
                <a:schemeClr val="bg1">
                  <a:lumMod val="50000"/>
                </a:schemeClr>
              </a:solidFill>
              <a:latin typeface="Verdana" panose="020B0604030504040204" pitchFamily="34" charset="0"/>
              <a:ea typeface="Verdana" panose="020B0604030504040204" pitchFamily="34" charset="0"/>
            </a:endParaRPr>
          </a:p>
          <a:p>
            <a:r>
              <a:rPr lang="en-US" sz="1400" dirty="0" smtClean="0">
                <a:latin typeface="Verdana" panose="020B0604030504040204" pitchFamily="34" charset="0"/>
                <a:ea typeface="Verdana" panose="020B0604030504040204" pitchFamily="34" charset="0"/>
              </a:rPr>
              <a:t>(</a:t>
            </a:r>
            <a:r>
              <a:rPr lang="en-US" sz="1400" i="1" dirty="0" err="1" smtClean="0">
                <a:latin typeface="Verdana" panose="020B0604030504040204" pitchFamily="34" charset="0"/>
                <a:ea typeface="Verdana" panose="020B0604030504040204" pitchFamily="34" charset="0"/>
              </a:rPr>
              <a:t>Esox</a:t>
            </a:r>
            <a:r>
              <a:rPr lang="en-US" sz="1400" i="1" dirty="0" smtClean="0">
                <a:latin typeface="Verdana" panose="020B0604030504040204" pitchFamily="34" charset="0"/>
                <a:ea typeface="Verdana" panose="020B0604030504040204" pitchFamily="34" charset="0"/>
              </a:rPr>
              <a:t> </a:t>
            </a:r>
            <a:r>
              <a:rPr lang="en-US" sz="1400" i="1" dirty="0" err="1" smtClean="0">
                <a:latin typeface="Verdana" panose="020B0604030504040204" pitchFamily="34" charset="0"/>
                <a:ea typeface="Verdana" panose="020B0604030504040204" pitchFamily="34" charset="0"/>
              </a:rPr>
              <a:t>lucius</a:t>
            </a:r>
            <a:r>
              <a:rPr lang="en-US" sz="1400" dirty="0" smtClean="0">
                <a:latin typeface="Verdana" panose="020B0604030504040204" pitchFamily="34" charset="0"/>
                <a:ea typeface="Verdana" panose="020B0604030504040204" pitchFamily="34" charset="0"/>
              </a:rPr>
              <a:t>)</a:t>
            </a:r>
            <a:endParaRPr lang="sv-SE" sz="1400" dirty="0">
              <a:latin typeface="Verdana" panose="020B0604030504040204" pitchFamily="34" charset="0"/>
              <a:ea typeface="Verdana" panose="020B0604030504040204" pitchFamily="34" charset="0"/>
            </a:endParaRPr>
          </a:p>
        </p:txBody>
      </p:sp>
      <p:sp>
        <p:nvSpPr>
          <p:cNvPr id="15" name="TextBox 14"/>
          <p:cNvSpPr txBox="1"/>
          <p:nvPr/>
        </p:nvSpPr>
        <p:spPr>
          <a:xfrm>
            <a:off x="1763688" y="4038815"/>
            <a:ext cx="7128792" cy="369332"/>
          </a:xfrm>
          <a:prstGeom prst="rect">
            <a:avLst/>
          </a:prstGeom>
          <a:solidFill>
            <a:schemeClr val="bg1"/>
          </a:solidFill>
          <a:ln w="28575">
            <a:solidFill>
              <a:srgbClr val="FF3300"/>
            </a:solidFill>
          </a:ln>
        </p:spPr>
        <p:txBody>
          <a:bodyPr wrap="square" rtlCol="0">
            <a:spAutoFit/>
          </a:bodyPr>
          <a:lstStyle>
            <a:defPPr>
              <a:defRPr lang="en-US"/>
            </a:defPPr>
            <a:lvl1pPr algn="ctr">
              <a:defRPr sz="1400">
                <a:latin typeface="Verdana" panose="020B0604030504040204" pitchFamily="34" charset="0"/>
                <a:ea typeface="Verdana" panose="020B0604030504040204" pitchFamily="34" charset="0"/>
                <a:cs typeface="Verdana" panose="020B0604030504040204" pitchFamily="34" charset="0"/>
              </a:defRPr>
            </a:lvl1pPr>
          </a:lstStyle>
          <a:p>
            <a:r>
              <a:rPr lang="en-US" sz="1800" dirty="0" smtClean="0"/>
              <a:t>Arctic </a:t>
            </a:r>
            <a:r>
              <a:rPr lang="en-US" sz="1800" dirty="0"/>
              <a:t>char </a:t>
            </a:r>
            <a:r>
              <a:rPr lang="en-US" sz="1800" dirty="0" smtClean="0"/>
              <a:t>predicted to </a:t>
            </a:r>
            <a:r>
              <a:rPr lang="en-US" sz="1800" dirty="0"/>
              <a:t>lose </a:t>
            </a:r>
            <a:r>
              <a:rPr lang="en-US" sz="1800" dirty="0" smtClean="0"/>
              <a:t>73% </a:t>
            </a:r>
            <a:r>
              <a:rPr lang="en-US" sz="1800" dirty="0"/>
              <a:t>of its range </a:t>
            </a:r>
            <a:r>
              <a:rPr lang="en-US" sz="1800" dirty="0" smtClean="0"/>
              <a:t>by </a:t>
            </a:r>
            <a:r>
              <a:rPr lang="en-US" sz="1800" dirty="0"/>
              <a:t>2100</a:t>
            </a:r>
            <a:endParaRPr lang="en-GB" sz="1800" dirty="0"/>
          </a:p>
        </p:txBody>
      </p:sp>
      <p:sp>
        <p:nvSpPr>
          <p:cNvPr id="10" name="Right Arrow 9"/>
          <p:cNvSpPr/>
          <p:nvPr/>
        </p:nvSpPr>
        <p:spPr>
          <a:xfrm rot="16200000">
            <a:off x="3849282" y="5128042"/>
            <a:ext cx="981599" cy="1758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5400000">
            <a:off x="3849281" y="2502700"/>
            <a:ext cx="981599" cy="1758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155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y 36_redu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1" y="1916832"/>
            <a:ext cx="7200800" cy="480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91681" y="116632"/>
            <a:ext cx="7200800" cy="830997"/>
          </a:xfrm>
          <a:prstGeom prst="rect">
            <a:avLst/>
          </a:prstGeom>
          <a:solidFill>
            <a:schemeClr val="bg1">
              <a:alpha val="60000"/>
            </a:schemeClr>
          </a:solidFill>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Experiment Study 1: How does increasing temperatures effect carbon emissions?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Right Arrow 3"/>
          <p:cNvSpPr/>
          <p:nvPr/>
        </p:nvSpPr>
        <p:spPr>
          <a:xfrm rot="16200000">
            <a:off x="1671282" y="3521406"/>
            <a:ext cx="2561076" cy="936104"/>
          </a:xfrm>
          <a:prstGeom prst="rightArrow">
            <a:avLst/>
          </a:prstGeom>
          <a:solidFill>
            <a:srgbClr val="9966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CO</a:t>
            </a:r>
            <a:r>
              <a:rPr lang="en-GB" sz="1400" baseline="-25000" dirty="0" smtClean="0">
                <a:solidFill>
                  <a:schemeClr val="tx1"/>
                </a:solidFill>
              </a:rPr>
              <a:t>2</a:t>
            </a:r>
            <a:r>
              <a:rPr lang="en-GB" sz="1400" dirty="0" smtClean="0">
                <a:solidFill>
                  <a:schemeClr val="tx1"/>
                </a:solidFill>
              </a:rPr>
              <a:t> and CH</a:t>
            </a:r>
            <a:r>
              <a:rPr lang="en-GB" sz="1400" baseline="-25000" dirty="0" smtClean="0">
                <a:solidFill>
                  <a:schemeClr val="tx1"/>
                </a:solidFill>
              </a:rPr>
              <a:t>4</a:t>
            </a:r>
            <a:r>
              <a:rPr lang="en-GB" sz="1400" dirty="0" smtClean="0">
                <a:solidFill>
                  <a:schemeClr val="tx1"/>
                </a:solidFill>
              </a:rPr>
              <a:t> from decomposition (in soils)</a:t>
            </a:r>
            <a:endParaRPr lang="en-GB" sz="1400" dirty="0">
              <a:solidFill>
                <a:schemeClr val="tx1"/>
              </a:solidFill>
            </a:endParaRPr>
          </a:p>
        </p:txBody>
      </p:sp>
      <p:sp>
        <p:nvSpPr>
          <p:cNvPr id="5" name="Right Arrow 4"/>
          <p:cNvSpPr/>
          <p:nvPr/>
        </p:nvSpPr>
        <p:spPr>
          <a:xfrm rot="5400000" flipV="1">
            <a:off x="2679394" y="3233374"/>
            <a:ext cx="2561076" cy="936104"/>
          </a:xfrm>
          <a:prstGeom prst="rightArrow">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CO</a:t>
            </a:r>
            <a:r>
              <a:rPr lang="en-GB" sz="1400" baseline="-25000">
                <a:solidFill>
                  <a:schemeClr val="tx1"/>
                </a:solidFill>
              </a:rPr>
              <a:t>2</a:t>
            </a:r>
            <a:r>
              <a:rPr lang="en-GB" sz="1400">
                <a:solidFill>
                  <a:schemeClr val="tx1"/>
                </a:solidFill>
              </a:rPr>
              <a:t> uptake from photosynthesis (plants)</a:t>
            </a:r>
            <a:endParaRPr lang="en-GB" sz="1400" dirty="0">
              <a:solidFill>
                <a:schemeClr val="tx1"/>
              </a:solidFill>
            </a:endParaRPr>
          </a:p>
        </p:txBody>
      </p:sp>
      <p:sp>
        <p:nvSpPr>
          <p:cNvPr id="6" name="TextBox 5"/>
          <p:cNvSpPr txBox="1"/>
          <p:nvPr/>
        </p:nvSpPr>
        <p:spPr>
          <a:xfrm>
            <a:off x="2051049" y="5949280"/>
            <a:ext cx="6481391" cy="646331"/>
          </a:xfrm>
          <a:prstGeom prst="rect">
            <a:avLst/>
          </a:prstGeom>
          <a:solidFill>
            <a:schemeClr val="bg1">
              <a:alpha val="60000"/>
            </a:schemeClr>
          </a:solidFill>
          <a:ln w="25400">
            <a:solidFill>
              <a:srgbClr val="FF0000"/>
            </a:solidFill>
          </a:ln>
        </p:spPr>
        <p:txBody>
          <a:bodyPr wrap="square" rtlCol="0">
            <a:spAutoFit/>
          </a:bodyPr>
          <a:lstStyle>
            <a:defPPr>
              <a:defRPr lang="en-US"/>
            </a:defPPr>
            <a:lvl1pPr algn="ctr">
              <a:defRPr>
                <a:latin typeface="Verdana" panose="020B0604030504040204" pitchFamily="34" charset="0"/>
                <a:ea typeface="Verdana" panose="020B0604030504040204" pitchFamily="34" charset="0"/>
                <a:cs typeface="Verdana" panose="020B0604030504040204" pitchFamily="34" charset="0"/>
              </a:defRPr>
            </a:lvl1pPr>
          </a:lstStyle>
          <a:p>
            <a:r>
              <a:rPr lang="en-US" dirty="0"/>
              <a:t>Do </a:t>
            </a:r>
            <a:r>
              <a:rPr lang="en-US" dirty="0" smtClean="0"/>
              <a:t>peatland </a:t>
            </a:r>
            <a:r>
              <a:rPr lang="en-US" dirty="0"/>
              <a:t>soils function as a source or a sink under warming?</a:t>
            </a:r>
          </a:p>
        </p:txBody>
      </p:sp>
    </p:spTree>
    <p:extLst>
      <p:ext uri="{BB962C8B-B14F-4D97-AF65-F5344CB8AC3E}">
        <p14:creationId xmlns:p14="http://schemas.microsoft.com/office/powerpoint/2010/main" val="2892052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y 36_redu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1" y="1916832"/>
            <a:ext cx="7200800" cy="480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91681" y="116632"/>
            <a:ext cx="7200800" cy="461665"/>
          </a:xfrm>
          <a:prstGeom prst="rect">
            <a:avLst/>
          </a:prstGeom>
          <a:solidFill>
            <a:schemeClr val="bg1">
              <a:alpha val="60000"/>
            </a:schemeClr>
          </a:solidFill>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How do open-top chambers work?</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Right Arrow 3"/>
          <p:cNvSpPr/>
          <p:nvPr/>
        </p:nvSpPr>
        <p:spPr>
          <a:xfrm>
            <a:off x="2195737" y="4437112"/>
            <a:ext cx="3096344" cy="648072"/>
          </a:xfrm>
          <a:prstGeom prst="rightArrow">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Block wind</a:t>
            </a:r>
            <a:endParaRPr lang="en-GB" sz="1400" dirty="0">
              <a:solidFill>
                <a:schemeClr val="tx1"/>
              </a:solidFill>
            </a:endParaRPr>
          </a:p>
        </p:txBody>
      </p:sp>
      <p:sp>
        <p:nvSpPr>
          <p:cNvPr id="6" name="Right Arrow 5"/>
          <p:cNvSpPr/>
          <p:nvPr/>
        </p:nvSpPr>
        <p:spPr>
          <a:xfrm rot="3096434">
            <a:off x="2799130" y="2774541"/>
            <a:ext cx="3096344" cy="648072"/>
          </a:xfrm>
          <a:prstGeom prst="rightArrow">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Trap solar radiation</a:t>
            </a:r>
            <a:endParaRPr lang="en-GB" sz="1400" dirty="0">
              <a:solidFill>
                <a:schemeClr val="tx1"/>
              </a:solidFill>
            </a:endParaRPr>
          </a:p>
        </p:txBody>
      </p:sp>
      <p:sp>
        <p:nvSpPr>
          <p:cNvPr id="7" name="object 4"/>
          <p:cNvSpPr/>
          <p:nvPr/>
        </p:nvSpPr>
        <p:spPr>
          <a:xfrm>
            <a:off x="5190751" y="753642"/>
            <a:ext cx="3576657" cy="2952328"/>
          </a:xfrm>
          <a:prstGeom prst="rect">
            <a:avLst/>
          </a:prstGeom>
          <a:blipFill>
            <a:blip r:embed="rId4" cstate="print"/>
            <a:srcRect/>
            <a:stretch>
              <a:fillRect r="-4844" b="-17812"/>
            </a:stretch>
          </a:blipFill>
          <a:ln w="19050">
            <a:solidFill>
              <a:schemeClr val="tx1"/>
            </a:solidFill>
          </a:ln>
        </p:spPr>
        <p:txBody>
          <a:bodyPr wrap="square" lIns="0" tIns="0" rIns="0" bIns="0" rtlCol="0"/>
          <a:lstStyle/>
          <a:p>
            <a:endParaRPr/>
          </a:p>
        </p:txBody>
      </p:sp>
      <p:sp>
        <p:nvSpPr>
          <p:cNvPr id="5" name="TextBox 4"/>
          <p:cNvSpPr txBox="1"/>
          <p:nvPr/>
        </p:nvSpPr>
        <p:spPr>
          <a:xfrm>
            <a:off x="1877617" y="2913911"/>
            <a:ext cx="2115964"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Passive warming</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p:nvGrpSpPr>
        <p:grpSpPr>
          <a:xfrm>
            <a:off x="6770461" y="1113681"/>
            <a:ext cx="1810100" cy="4300331"/>
            <a:chOff x="6770461" y="1113681"/>
            <a:chExt cx="1810100" cy="4300331"/>
          </a:xfrm>
        </p:grpSpPr>
        <p:grpSp>
          <p:nvGrpSpPr>
            <p:cNvPr id="12" name="Group 11"/>
            <p:cNvGrpSpPr/>
            <p:nvPr/>
          </p:nvGrpSpPr>
          <p:grpSpPr>
            <a:xfrm>
              <a:off x="6770461" y="1113681"/>
              <a:ext cx="846746" cy="4300331"/>
              <a:chOff x="6770461" y="1113681"/>
              <a:chExt cx="846746" cy="4300331"/>
            </a:xfrm>
          </p:grpSpPr>
          <p:sp>
            <p:nvSpPr>
              <p:cNvPr id="8" name="Oval 7"/>
              <p:cNvSpPr/>
              <p:nvPr/>
            </p:nvSpPr>
            <p:spPr>
              <a:xfrm>
                <a:off x="7401183" y="1113681"/>
                <a:ext cx="21602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6200000">
                <a:off x="6273336" y="4286165"/>
                <a:ext cx="1624972" cy="630722"/>
              </a:xfrm>
              <a:prstGeom prst="rightArrow">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Air Temperature</a:t>
                </a:r>
                <a:endParaRPr lang="en-GB" sz="1400" dirty="0">
                  <a:solidFill>
                    <a:schemeClr val="tx1"/>
                  </a:solidFill>
                </a:endParaRPr>
              </a:p>
            </p:txBody>
          </p:sp>
        </p:grpSp>
        <p:sp>
          <p:nvSpPr>
            <p:cNvPr id="14" name="TextBox 13"/>
            <p:cNvSpPr txBox="1"/>
            <p:nvPr/>
          </p:nvSpPr>
          <p:spPr>
            <a:xfrm>
              <a:off x="7500440" y="4259147"/>
              <a:ext cx="1080121" cy="954107"/>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l"/>
              <a:r>
                <a:rPr lang="en-US" dirty="0">
                  <a:solidFill>
                    <a:schemeClr val="tx1"/>
                  </a:solidFill>
                </a:rPr>
                <a:t>Spring: 0.3-1.0˚C</a:t>
              </a:r>
            </a:p>
            <a:p>
              <a:pPr algn="l"/>
              <a:r>
                <a:rPr lang="en-US" dirty="0">
                  <a:solidFill>
                    <a:schemeClr val="tx1"/>
                  </a:solidFill>
                </a:rPr>
                <a:t>Summer: 0.2-0.9˚C</a:t>
              </a:r>
            </a:p>
          </p:txBody>
        </p:sp>
      </p:grpSp>
      <p:grpSp>
        <p:nvGrpSpPr>
          <p:cNvPr id="17" name="Group 16"/>
          <p:cNvGrpSpPr/>
          <p:nvPr/>
        </p:nvGrpSpPr>
        <p:grpSpPr>
          <a:xfrm>
            <a:off x="5100650" y="2079128"/>
            <a:ext cx="2624569" cy="4219378"/>
            <a:chOff x="5100650" y="2079128"/>
            <a:chExt cx="2624569" cy="4219378"/>
          </a:xfrm>
        </p:grpSpPr>
        <p:grpSp>
          <p:nvGrpSpPr>
            <p:cNvPr id="13" name="Group 12"/>
            <p:cNvGrpSpPr/>
            <p:nvPr/>
          </p:nvGrpSpPr>
          <p:grpSpPr>
            <a:xfrm>
              <a:off x="6137494" y="2079128"/>
              <a:ext cx="1587725" cy="4219378"/>
              <a:chOff x="6137494" y="2079128"/>
              <a:chExt cx="1587725" cy="4219378"/>
            </a:xfrm>
          </p:grpSpPr>
          <p:sp>
            <p:nvSpPr>
              <p:cNvPr id="9" name="Oval 8"/>
              <p:cNvSpPr/>
              <p:nvPr/>
            </p:nvSpPr>
            <p:spPr>
              <a:xfrm>
                <a:off x="7509195" y="2079128"/>
                <a:ext cx="216024" cy="6187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6200000">
                <a:off x="5568361" y="5098651"/>
                <a:ext cx="1768988" cy="630722"/>
              </a:xfrm>
              <a:prstGeom prst="rightArrow">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Soil Temperature</a:t>
                </a:r>
                <a:endParaRPr lang="en-GB" sz="1400" dirty="0">
                  <a:solidFill>
                    <a:schemeClr val="tx1"/>
                  </a:solidFill>
                </a:endParaRPr>
              </a:p>
            </p:txBody>
          </p:sp>
        </p:grpSp>
        <p:sp>
          <p:nvSpPr>
            <p:cNvPr id="16" name="TextBox 15"/>
            <p:cNvSpPr txBox="1"/>
            <p:nvPr/>
          </p:nvSpPr>
          <p:spPr>
            <a:xfrm>
              <a:off x="5100650" y="5044505"/>
              <a:ext cx="1080121" cy="954107"/>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l"/>
              <a:r>
                <a:rPr lang="en-US" dirty="0">
                  <a:solidFill>
                    <a:schemeClr val="tx1"/>
                  </a:solidFill>
                </a:rPr>
                <a:t>Spring: </a:t>
              </a:r>
              <a:r>
                <a:rPr lang="en-US" dirty="0" smtClean="0">
                  <a:solidFill>
                    <a:schemeClr val="tx1"/>
                  </a:solidFill>
                </a:rPr>
                <a:t>0.3-0.6˚</a:t>
              </a:r>
              <a:r>
                <a:rPr lang="en-US" dirty="0">
                  <a:solidFill>
                    <a:schemeClr val="tx1"/>
                  </a:solidFill>
                </a:rPr>
                <a:t>C</a:t>
              </a:r>
            </a:p>
            <a:p>
              <a:pPr algn="l"/>
              <a:r>
                <a:rPr lang="en-US" dirty="0">
                  <a:solidFill>
                    <a:schemeClr val="tx1"/>
                  </a:solidFill>
                </a:rPr>
                <a:t>Summer: </a:t>
              </a:r>
              <a:r>
                <a:rPr lang="en-US" dirty="0" smtClean="0">
                  <a:solidFill>
                    <a:schemeClr val="tx1"/>
                  </a:solidFill>
                </a:rPr>
                <a:t>0.1-1.2˚</a:t>
              </a:r>
              <a:r>
                <a:rPr lang="en-US" dirty="0">
                  <a:solidFill>
                    <a:schemeClr val="tx1"/>
                  </a:solidFill>
                </a:rPr>
                <a:t>C</a:t>
              </a:r>
            </a:p>
          </p:txBody>
        </p:sp>
      </p:grpSp>
    </p:spTree>
    <p:extLst>
      <p:ext uri="{BB962C8B-B14F-4D97-AF65-F5344CB8AC3E}">
        <p14:creationId xmlns:p14="http://schemas.microsoft.com/office/powerpoint/2010/main" val="1346596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364" y="1249388"/>
            <a:ext cx="7190116" cy="5392587"/>
          </a:xfrm>
          <a:prstGeom prst="rect">
            <a:avLst/>
          </a:prstGeom>
        </p:spPr>
      </p:pic>
      <p:sp>
        <p:nvSpPr>
          <p:cNvPr id="12" name="object 4"/>
          <p:cNvSpPr txBox="1"/>
          <p:nvPr/>
        </p:nvSpPr>
        <p:spPr>
          <a:xfrm>
            <a:off x="2068098" y="6344597"/>
            <a:ext cx="1711813" cy="246221"/>
          </a:xfrm>
          <a:prstGeom prst="rect">
            <a:avLst/>
          </a:prstGeom>
          <a:noFill/>
        </p:spPr>
        <p:txBody>
          <a:bodyPr wrap="square" rtlCol="0">
            <a:spAutoFit/>
          </a:bodyPr>
          <a:lstStyle>
            <a:defPPr>
              <a:defRPr lang="en-US"/>
            </a:defPPr>
            <a:lvl1pPr algn="r">
              <a:defRPr sz="1000">
                <a:solidFill>
                  <a:schemeClr val="bg1"/>
                </a:solidFill>
                <a:latin typeface="Verdana" panose="020B0604030504040204" pitchFamily="34" charset="0"/>
                <a:ea typeface="Verdana" panose="020B0604030504040204" pitchFamily="34" charset="0"/>
              </a:defRPr>
            </a:lvl1pPr>
          </a:lstStyle>
          <a:p>
            <a:pPr algn="l"/>
            <a:r>
              <a:rPr lang="en-GB" dirty="0"/>
              <a:t>Dorrepaal</a:t>
            </a:r>
            <a:r>
              <a:rPr dirty="0"/>
              <a:t> et al. </a:t>
            </a:r>
            <a:r>
              <a:rPr lang="en-GB" dirty="0"/>
              <a:t>(</a:t>
            </a:r>
            <a:r>
              <a:rPr dirty="0"/>
              <a:t>200</a:t>
            </a:r>
            <a:r>
              <a:rPr lang="en-GB" dirty="0"/>
              <a:t>9)</a:t>
            </a:r>
            <a:endParaRPr dirty="0"/>
          </a:p>
        </p:txBody>
      </p:sp>
      <p:sp>
        <p:nvSpPr>
          <p:cNvPr id="7" name="TextBox 6"/>
          <p:cNvSpPr txBox="1"/>
          <p:nvPr/>
        </p:nvSpPr>
        <p:spPr>
          <a:xfrm>
            <a:off x="1702364" y="192344"/>
            <a:ext cx="7190116" cy="461665"/>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Experimental design</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1807366" y="1983019"/>
            <a:ext cx="1620000" cy="1620000"/>
          </a:xfrm>
          <a:prstGeom prst="rect">
            <a:avLst/>
          </a:prstGeom>
          <a:solidFill>
            <a:srgbClr val="0070C0">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Control</a:t>
            </a:r>
            <a:endParaRPr lang="en-GB"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3577328" y="1980997"/>
            <a:ext cx="1620000" cy="1620000"/>
          </a:xfrm>
          <a:prstGeom prst="rect">
            <a:avLst/>
          </a:prstGeom>
          <a:solidFill>
            <a:srgbClr val="CC6600">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Summer Warming</a:t>
            </a:r>
            <a:b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(OTC)</a:t>
            </a:r>
          </a:p>
        </p:txBody>
      </p:sp>
      <p:sp>
        <p:nvSpPr>
          <p:cNvPr id="13" name="Rectangle 12"/>
          <p:cNvSpPr/>
          <p:nvPr/>
        </p:nvSpPr>
        <p:spPr>
          <a:xfrm>
            <a:off x="5353346" y="1983082"/>
            <a:ext cx="1620000" cy="1620000"/>
          </a:xfrm>
          <a:prstGeom prst="rect">
            <a:avLst/>
          </a:prstGeom>
          <a:solidFill>
            <a:srgbClr val="FFC000">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Summer Warming</a:t>
            </a:r>
            <a:b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(OTC)</a:t>
            </a:r>
          </a:p>
          <a:p>
            <a:pPr algn="ctr"/>
            <a:endPar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en-GB" sz="1400" dirty="0">
                <a:solidFill>
                  <a:schemeClr val="tx1"/>
                </a:solidFill>
                <a:latin typeface="Verdana" panose="020B0604030504040204" pitchFamily="34" charset="0"/>
                <a:ea typeface="Verdana" panose="020B0604030504040204" pitchFamily="34" charset="0"/>
                <a:cs typeface="Verdana" panose="020B0604030504040204" pitchFamily="34" charset="0"/>
              </a:rPr>
              <a:t>Winter Snow </a:t>
            </a: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Addition</a:t>
            </a:r>
            <a:endParaRPr lang="en-GB"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7129352" y="1982639"/>
            <a:ext cx="1620000" cy="1620000"/>
          </a:xfrm>
          <a:prstGeom prst="rect">
            <a:avLst/>
          </a:prstGeom>
          <a:solidFill>
            <a:srgbClr val="FFFF99">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Spring + Summer Warming</a:t>
            </a:r>
            <a:b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(OTC)</a:t>
            </a:r>
          </a:p>
          <a:p>
            <a:pPr algn="ctr"/>
            <a:endParaRPr lang="en-GB"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en-GB" sz="1400" dirty="0">
                <a:solidFill>
                  <a:schemeClr val="tx1"/>
                </a:solidFill>
                <a:latin typeface="Verdana" panose="020B0604030504040204" pitchFamily="34" charset="0"/>
                <a:ea typeface="Verdana" panose="020B0604030504040204" pitchFamily="34" charset="0"/>
                <a:cs typeface="Verdana" panose="020B0604030504040204" pitchFamily="34" charset="0"/>
              </a:rPr>
              <a:t>Winter Snow </a:t>
            </a:r>
            <a:r>
              <a:rPr lang="en-GB" sz="1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Addition</a:t>
            </a:r>
            <a:endParaRPr lang="en-GB"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1807366" y="3717032"/>
            <a:ext cx="6941986" cy="646331"/>
          </a:xfrm>
          <a:prstGeom prst="rect">
            <a:avLst/>
          </a:prstGeom>
          <a:solidFill>
            <a:schemeClr val="bg1">
              <a:lumMod val="85000"/>
              <a:alpha val="70000"/>
            </a:schemeClr>
          </a:solidFill>
          <a:ln>
            <a:solidFill>
              <a:schemeClr val="tx1"/>
            </a:solidFill>
          </a:ln>
        </p:spPr>
        <p:txBody>
          <a:bodyPr wrap="square" rtlCol="0">
            <a:spAutoFit/>
          </a:bodyPr>
          <a:lstStyle/>
          <a:p>
            <a:pPr algn="ctr"/>
            <a:r>
              <a:rPr lang="en-US" dirty="0" smtClean="0"/>
              <a:t>Measure the carbon going in (photosynthesis) </a:t>
            </a:r>
            <a:br>
              <a:rPr lang="en-US" dirty="0" smtClean="0"/>
            </a:br>
            <a:r>
              <a:rPr lang="en-US" dirty="0" smtClean="0"/>
              <a:t>and carbon going out (primarily decomposition)</a:t>
            </a:r>
            <a:endParaRPr lang="en-US" dirty="0"/>
          </a:p>
        </p:txBody>
      </p:sp>
    </p:spTree>
    <p:extLst>
      <p:ext uri="{BB962C8B-B14F-4D97-AF65-F5344CB8AC3E}">
        <p14:creationId xmlns:p14="http://schemas.microsoft.com/office/powerpoint/2010/main" val="234931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9274" y="1335078"/>
            <a:ext cx="7213206" cy="5409905"/>
          </a:xfrm>
          <a:prstGeom prst="rect">
            <a:avLst/>
          </a:prstGeom>
          <a:noFill/>
        </p:spPr>
      </p:pic>
      <p:sp>
        <p:nvSpPr>
          <p:cNvPr id="5" name="object 4"/>
          <p:cNvSpPr txBox="1"/>
          <p:nvPr/>
        </p:nvSpPr>
        <p:spPr>
          <a:xfrm>
            <a:off x="7020272" y="6942380"/>
            <a:ext cx="2808605" cy="276999"/>
          </a:xfrm>
          <a:prstGeom prst="rect">
            <a:avLst/>
          </a:prstGeom>
        </p:spPr>
        <p:txBody>
          <a:bodyPr vert="horz" wrap="square" lIns="0" tIns="0" rIns="0" bIns="0" rtlCol="0">
            <a:spAutoFit/>
          </a:bodyPr>
          <a:lstStyle/>
          <a:p>
            <a:pPr marL="12700">
              <a:lnSpc>
                <a:spcPct val="100000"/>
              </a:lnSpc>
            </a:pPr>
            <a:r>
              <a:rPr lang="en-GB" sz="1800" spc="-35" dirty="0" err="1" smtClean="0">
                <a:solidFill>
                  <a:schemeClr val="bg1"/>
                </a:solidFill>
                <a:latin typeface="Calibri"/>
                <a:cs typeface="Calibri"/>
              </a:rPr>
              <a:t>Dorrepaal</a:t>
            </a:r>
            <a:r>
              <a:rPr sz="1800" spc="-10" dirty="0" smtClean="0">
                <a:solidFill>
                  <a:schemeClr val="bg1"/>
                </a:solidFill>
                <a:latin typeface="Calibri"/>
                <a:cs typeface="Calibri"/>
              </a:rPr>
              <a:t> </a:t>
            </a:r>
            <a:r>
              <a:rPr sz="1800" spc="-20" dirty="0">
                <a:solidFill>
                  <a:schemeClr val="bg1"/>
                </a:solidFill>
                <a:latin typeface="Calibri"/>
                <a:cs typeface="Calibri"/>
              </a:rPr>
              <a:t>e</a:t>
            </a:r>
            <a:r>
              <a:rPr sz="1800" spc="-10" dirty="0">
                <a:solidFill>
                  <a:schemeClr val="bg1"/>
                </a:solidFill>
                <a:latin typeface="Calibri"/>
                <a:cs typeface="Calibri"/>
              </a:rPr>
              <a:t>t</a:t>
            </a:r>
            <a:r>
              <a:rPr sz="1800" spc="5" dirty="0">
                <a:solidFill>
                  <a:schemeClr val="bg1"/>
                </a:solidFill>
                <a:latin typeface="Calibri"/>
                <a:cs typeface="Calibri"/>
              </a:rPr>
              <a:t> </a:t>
            </a:r>
            <a:r>
              <a:rPr sz="1800" dirty="0">
                <a:solidFill>
                  <a:schemeClr val="bg1"/>
                </a:solidFill>
                <a:latin typeface="Calibri"/>
                <a:cs typeface="Calibri"/>
              </a:rPr>
              <a:t>al. </a:t>
            </a:r>
            <a:r>
              <a:rPr lang="en-GB" sz="1800" dirty="0" smtClean="0">
                <a:solidFill>
                  <a:schemeClr val="bg1"/>
                </a:solidFill>
                <a:latin typeface="Calibri"/>
                <a:cs typeface="Calibri"/>
              </a:rPr>
              <a:t>(</a:t>
            </a:r>
            <a:r>
              <a:rPr sz="1800" spc="-10" dirty="0" smtClean="0">
                <a:solidFill>
                  <a:schemeClr val="bg1"/>
                </a:solidFill>
                <a:latin typeface="Calibri"/>
                <a:cs typeface="Calibri"/>
              </a:rPr>
              <a:t>200</a:t>
            </a:r>
            <a:r>
              <a:rPr lang="en-GB" spc="-10" dirty="0">
                <a:solidFill>
                  <a:schemeClr val="bg1"/>
                </a:solidFill>
                <a:latin typeface="Calibri"/>
                <a:cs typeface="Calibri"/>
              </a:rPr>
              <a:t>9</a:t>
            </a:r>
            <a:r>
              <a:rPr lang="en-GB" spc="-5" dirty="0" smtClean="0">
                <a:solidFill>
                  <a:schemeClr val="bg1"/>
                </a:solidFill>
                <a:latin typeface="Calibri"/>
                <a:cs typeface="Calibri"/>
              </a:rPr>
              <a:t>)</a:t>
            </a:r>
            <a:endParaRPr sz="1800" dirty="0">
              <a:solidFill>
                <a:schemeClr val="bg1"/>
              </a:solidFill>
              <a:latin typeface="Calibri"/>
              <a:cs typeface="Calibri"/>
            </a:endParaRPr>
          </a:p>
        </p:txBody>
      </p:sp>
      <p:sp>
        <p:nvSpPr>
          <p:cNvPr id="12" name="object 4"/>
          <p:cNvSpPr txBox="1"/>
          <p:nvPr/>
        </p:nvSpPr>
        <p:spPr>
          <a:xfrm>
            <a:off x="2068098" y="6344597"/>
            <a:ext cx="1711813" cy="246221"/>
          </a:xfrm>
          <a:prstGeom prst="rect">
            <a:avLst/>
          </a:prstGeom>
          <a:noFill/>
        </p:spPr>
        <p:txBody>
          <a:bodyPr wrap="square" rtlCol="0">
            <a:spAutoFit/>
          </a:bodyPr>
          <a:lstStyle>
            <a:defPPr>
              <a:defRPr lang="en-US"/>
            </a:defPPr>
            <a:lvl1pPr algn="r">
              <a:defRPr sz="1000">
                <a:solidFill>
                  <a:schemeClr val="bg1"/>
                </a:solidFill>
                <a:latin typeface="Verdana" panose="020B0604030504040204" pitchFamily="34" charset="0"/>
                <a:ea typeface="Verdana" panose="020B0604030504040204" pitchFamily="34" charset="0"/>
              </a:defRPr>
            </a:lvl1pPr>
          </a:lstStyle>
          <a:p>
            <a:pPr algn="l"/>
            <a:r>
              <a:rPr lang="en-GB" dirty="0"/>
              <a:t>Dorrepaal</a:t>
            </a:r>
            <a:r>
              <a:rPr dirty="0"/>
              <a:t> et al. </a:t>
            </a:r>
            <a:r>
              <a:rPr lang="en-GB" dirty="0"/>
              <a:t>(</a:t>
            </a:r>
            <a:r>
              <a:rPr dirty="0"/>
              <a:t>200</a:t>
            </a:r>
            <a:r>
              <a:rPr lang="en-GB" dirty="0"/>
              <a:t>9)</a:t>
            </a:r>
            <a:endParaRPr dirty="0"/>
          </a:p>
        </p:txBody>
      </p:sp>
      <p:sp>
        <p:nvSpPr>
          <p:cNvPr id="2" name="TextBox 1"/>
          <p:cNvSpPr txBox="1"/>
          <p:nvPr/>
        </p:nvSpPr>
        <p:spPr>
          <a:xfrm>
            <a:off x="5734811" y="2173418"/>
            <a:ext cx="3053427" cy="4339650"/>
          </a:xfrm>
          <a:prstGeom prst="rect">
            <a:avLst/>
          </a:prstGeom>
          <a:solidFill>
            <a:schemeClr val="bg1">
              <a:alpha val="70000"/>
            </a:schemeClr>
          </a:solidFill>
        </p:spPr>
        <p:txBody>
          <a:bodyPr wrap="square" rtlCol="0">
            <a:spAutoFit/>
          </a:bodyPr>
          <a:lstStyle/>
          <a:p>
            <a:pPr marL="285750" indent="-285750">
              <a:buFont typeface="Arial" panose="020B0604020202020204" pitchFamily="34" charset="0"/>
              <a:buChar char="•"/>
            </a:pPr>
            <a:r>
              <a:rPr lang="en-GB" sz="1200" dirty="0" smtClean="0">
                <a:latin typeface="Verdana" panose="020B0604030504040204" pitchFamily="34" charset="0"/>
                <a:ea typeface="Verdana" panose="020B0604030504040204" pitchFamily="34" charset="0"/>
                <a:cs typeface="Verdana" panose="020B0604030504040204" pitchFamily="34" charset="0"/>
              </a:rPr>
              <a:t>After four years all treatments significantly </a:t>
            </a:r>
            <a:r>
              <a:rPr lang="en-GB" sz="1200" i="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increased</a:t>
            </a:r>
            <a:r>
              <a:rPr lang="en-GB" sz="1200" dirty="0" smtClean="0">
                <a:latin typeface="Verdana" panose="020B0604030504040204" pitchFamily="34" charset="0"/>
                <a:ea typeface="Verdana" panose="020B0604030504040204" pitchFamily="34" charset="0"/>
                <a:cs typeface="Verdana" panose="020B0604030504040204" pitchFamily="34" charset="0"/>
              </a:rPr>
              <a:t> ecosystem respiration rates</a:t>
            </a:r>
          </a:p>
          <a:p>
            <a:pPr marL="285750" indent="-285750">
              <a:buFont typeface="Arial" panose="020B0604020202020204" pitchFamily="34" charset="0"/>
              <a:buChar char="•"/>
            </a:pPr>
            <a:endParaRPr lang="en-GB" sz="12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smtClean="0">
                <a:latin typeface="Verdana" panose="020B0604030504040204" pitchFamily="34" charset="0"/>
                <a:ea typeface="Verdana" panose="020B0604030504040204" pitchFamily="34" charset="0"/>
                <a:cs typeface="Verdana" panose="020B0604030504040204" pitchFamily="34" charset="0"/>
              </a:rPr>
              <a:t>Northern </a:t>
            </a:r>
            <a:r>
              <a:rPr lang="en-GB" sz="1200" dirty="0">
                <a:latin typeface="Verdana" panose="020B0604030504040204" pitchFamily="34" charset="0"/>
                <a:ea typeface="Verdana" panose="020B0604030504040204" pitchFamily="34" charset="0"/>
                <a:cs typeface="Verdana" panose="020B0604030504040204" pitchFamily="34" charset="0"/>
              </a:rPr>
              <a:t>peatlands cover only 2% of the land, their thick peat deposits contain </a:t>
            </a:r>
            <a:r>
              <a:rPr lang="en-GB" sz="1200" i="1" dirty="0">
                <a:solidFill>
                  <a:srgbClr val="FF0000"/>
                </a:solidFill>
                <a:latin typeface="Verdana" panose="020B0604030504040204" pitchFamily="34" charset="0"/>
                <a:ea typeface="Verdana" panose="020B0604030504040204" pitchFamily="34" charset="0"/>
                <a:cs typeface="Verdana" panose="020B0604030504040204" pitchFamily="34" charset="0"/>
              </a:rPr>
              <a:t>one-third</a:t>
            </a:r>
            <a:r>
              <a:rPr lang="en-GB" sz="1200" dirty="0">
                <a:latin typeface="Verdana" panose="020B0604030504040204" pitchFamily="34" charset="0"/>
                <a:ea typeface="Verdana" panose="020B0604030504040204" pitchFamily="34" charset="0"/>
                <a:cs typeface="Verdana" panose="020B0604030504040204" pitchFamily="34" charset="0"/>
              </a:rPr>
              <a:t> of the world’s soil organic carbon </a:t>
            </a:r>
            <a:endParaRPr lang="en-GB" sz="12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200" dirty="0" smtClean="0">
                <a:latin typeface="Verdana" panose="020B0604030504040204" pitchFamily="34" charset="0"/>
                <a:ea typeface="Verdana" panose="020B0604030504040204" pitchFamily="34" charset="0"/>
                <a:cs typeface="Verdana" panose="020B0604030504040204" pitchFamily="34" charset="0"/>
              </a:rPr>
              <a:t>Soil </a:t>
            </a:r>
            <a:r>
              <a:rPr lang="en-GB" sz="1200" dirty="0">
                <a:latin typeface="Verdana" panose="020B0604030504040204" pitchFamily="34" charset="0"/>
                <a:ea typeface="Verdana" panose="020B0604030504040204" pitchFamily="34" charset="0"/>
                <a:cs typeface="Verdana" panose="020B0604030504040204" pitchFamily="34" charset="0"/>
              </a:rPr>
              <a:t>carbon respiration </a:t>
            </a:r>
            <a:r>
              <a:rPr lang="en-GB" sz="1200" dirty="0" smtClean="0">
                <a:latin typeface="Verdana" panose="020B0604030504040204" pitchFamily="34" charset="0"/>
                <a:ea typeface="Verdana" panose="020B0604030504040204" pitchFamily="34" charset="0"/>
                <a:cs typeface="Verdana" panose="020B0604030504040204" pitchFamily="34" charset="0"/>
              </a:rPr>
              <a:t>is </a:t>
            </a:r>
            <a:r>
              <a:rPr lang="en-GB" sz="1200" i="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highly </a:t>
            </a:r>
            <a:r>
              <a:rPr lang="en-GB" sz="1200" i="1" dirty="0">
                <a:solidFill>
                  <a:srgbClr val="FF0000"/>
                </a:solidFill>
                <a:latin typeface="Verdana" panose="020B0604030504040204" pitchFamily="34" charset="0"/>
                <a:ea typeface="Verdana" panose="020B0604030504040204" pitchFamily="34" charset="0"/>
                <a:cs typeface="Verdana" panose="020B0604030504040204" pitchFamily="34" charset="0"/>
              </a:rPr>
              <a:t>sensitivity</a:t>
            </a:r>
            <a:r>
              <a:rPr lang="en-GB" sz="1200" dirty="0">
                <a:latin typeface="Verdana" panose="020B0604030504040204" pitchFamily="34" charset="0"/>
                <a:ea typeface="Verdana" panose="020B0604030504040204" pitchFamily="34" charset="0"/>
                <a:cs typeface="Verdana" panose="020B0604030504040204" pitchFamily="34" charset="0"/>
              </a:rPr>
              <a:t> to climate </a:t>
            </a:r>
            <a:r>
              <a:rPr lang="en-GB" sz="1200" dirty="0" smtClean="0">
                <a:latin typeface="Verdana" panose="020B0604030504040204" pitchFamily="34" charset="0"/>
                <a:ea typeface="Verdana" panose="020B0604030504040204" pitchFamily="34" charset="0"/>
                <a:cs typeface="Verdana" panose="020B0604030504040204" pitchFamily="34" charset="0"/>
              </a:rPr>
              <a:t>warming with long-lasting effects</a:t>
            </a:r>
          </a:p>
          <a:p>
            <a:pPr marL="285750" indent="-285750">
              <a:buFont typeface="Arial" panose="020B0604020202020204" pitchFamily="34" charset="0"/>
              <a:buChar char="•"/>
            </a:pPr>
            <a:endParaRPr lang="en-US" sz="12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200" dirty="0" smtClean="0">
                <a:latin typeface="Verdana" panose="020B0604030504040204" pitchFamily="34" charset="0"/>
                <a:ea typeface="Verdana" panose="020B0604030504040204" pitchFamily="34" charset="0"/>
                <a:cs typeface="Verdana" panose="020B0604030504040204" pitchFamily="34" charset="0"/>
              </a:rPr>
              <a:t>Upscale </a:t>
            </a:r>
            <a:r>
              <a:rPr lang="en-US" sz="1200" dirty="0">
                <a:latin typeface="Verdana" panose="020B0604030504040204" pitchFamily="34" charset="0"/>
                <a:ea typeface="Verdana" panose="020B0604030504040204" pitchFamily="34" charset="0"/>
                <a:cs typeface="Verdana" panose="020B0604030504040204" pitchFamily="34" charset="0"/>
              </a:rPr>
              <a:t>to </a:t>
            </a:r>
            <a:r>
              <a:rPr lang="en-US" sz="1200" dirty="0" smtClean="0">
                <a:latin typeface="Verdana" panose="020B0604030504040204" pitchFamily="34" charset="0"/>
                <a:ea typeface="Verdana" panose="020B0604030504040204" pitchFamily="34" charset="0"/>
                <a:cs typeface="Verdana" panose="020B0604030504040204" pitchFamily="34" charset="0"/>
              </a:rPr>
              <a:t>all </a:t>
            </a:r>
            <a:r>
              <a:rPr lang="en-US" sz="1200" dirty="0">
                <a:latin typeface="Verdana" panose="020B0604030504040204" pitchFamily="34" charset="0"/>
                <a:ea typeface="Verdana" panose="020B0604030504040204" pitchFamily="34" charset="0"/>
                <a:cs typeface="Verdana" panose="020B0604030504040204" pitchFamily="34" charset="0"/>
              </a:rPr>
              <a:t>northern peatlands</a:t>
            </a:r>
            <a:r>
              <a:rPr lang="en-US" sz="1200" dirty="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Verdana" panose="020B0604030504040204" pitchFamily="34" charset="0"/>
                <a:ea typeface="Verdana" panose="020B0604030504040204" pitchFamily="34" charset="0"/>
                <a:cs typeface="Verdana" panose="020B0604030504040204" pitchFamily="34" charset="0"/>
              </a:rPr>
              <a:t> </a:t>
            </a:r>
            <a:r>
              <a:rPr lang="en-US" sz="1200" dirty="0" smtClean="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Verdana" panose="020B0604030504040204" pitchFamily="34" charset="0"/>
                <a:ea typeface="Verdana" panose="020B0604030504040204" pitchFamily="34" charset="0"/>
                <a:cs typeface="Verdana" panose="020B0604030504040204" pitchFamily="34" charset="0"/>
              </a:rPr>
              <a:t>with </a:t>
            </a:r>
            <a:r>
              <a:rPr lang="en-US" sz="1200" dirty="0" smtClean="0">
                <a:latin typeface="Verdana" panose="020B0604030504040204" pitchFamily="34" charset="0"/>
                <a:ea typeface="Verdana" panose="020B0604030504040204" pitchFamily="34" charset="0"/>
                <a:cs typeface="Verdana" panose="020B0604030504040204" pitchFamily="34" charset="0"/>
              </a:rPr>
              <a:t>warming </a:t>
            </a:r>
            <a:r>
              <a:rPr lang="en-US" sz="1200" dirty="0">
                <a:latin typeface="Verdana" panose="020B0604030504040204" pitchFamily="34" charset="0"/>
                <a:ea typeface="Verdana" panose="020B0604030504040204" pitchFamily="34" charset="0"/>
                <a:cs typeface="Verdana" panose="020B0604030504040204" pitchFamily="34" charset="0"/>
              </a:rPr>
              <a:t>of 1°C </a:t>
            </a:r>
            <a:r>
              <a:rPr lang="en-US" sz="1200" dirty="0" smtClean="0">
                <a:latin typeface="Verdana" panose="020B0604030504040204" pitchFamily="34" charset="0"/>
                <a:ea typeface="Verdana" panose="020B0604030504040204" pitchFamily="34" charset="0"/>
                <a:cs typeface="Verdana" panose="020B0604030504040204" pitchFamily="34" charset="0"/>
              </a:rPr>
              <a:t>results in the </a:t>
            </a:r>
            <a:r>
              <a:rPr lang="en-US" sz="1200" dirty="0">
                <a:latin typeface="Verdana" panose="020B0604030504040204" pitchFamily="34" charset="0"/>
                <a:ea typeface="Verdana" panose="020B0604030504040204" pitchFamily="34" charset="0"/>
                <a:cs typeface="Verdana" panose="020B0604030504040204" pitchFamily="34" charset="0"/>
              </a:rPr>
              <a:t>increase </a:t>
            </a:r>
            <a:r>
              <a:rPr lang="en-US" sz="1200" dirty="0" smtClean="0">
                <a:latin typeface="Verdana" panose="020B0604030504040204" pitchFamily="34" charset="0"/>
                <a:ea typeface="Verdana" panose="020B0604030504040204" pitchFamily="34" charset="0"/>
                <a:cs typeface="Verdana" panose="020B0604030504040204" pitchFamily="34" charset="0"/>
              </a:rPr>
              <a:t>of an </a:t>
            </a:r>
            <a:r>
              <a:rPr lang="en-US" sz="1200" dirty="0">
                <a:latin typeface="Verdana" panose="020B0604030504040204" pitchFamily="34" charset="0"/>
                <a:ea typeface="Verdana" panose="020B0604030504040204" pitchFamily="34" charset="0"/>
                <a:cs typeface="Verdana" panose="020B0604030504040204" pitchFamily="34" charset="0"/>
              </a:rPr>
              <a:t>estimated </a:t>
            </a:r>
            <a:r>
              <a:rPr lang="en-US" sz="1200" i="1" dirty="0">
                <a:solidFill>
                  <a:srgbClr val="FF0000"/>
                </a:solidFill>
                <a:latin typeface="Verdana" panose="020B0604030504040204" pitchFamily="34" charset="0"/>
                <a:ea typeface="Verdana" panose="020B0604030504040204" pitchFamily="34" charset="0"/>
                <a:cs typeface="Verdana" panose="020B0604030504040204" pitchFamily="34" charset="0"/>
              </a:rPr>
              <a:t>38-100 </a:t>
            </a:r>
            <a:r>
              <a:rPr lang="en-US" sz="1200" i="1"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megatonnes</a:t>
            </a:r>
            <a:r>
              <a:rPr lang="en-US" sz="1200" i="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US" sz="1200" dirty="0" smtClean="0">
                <a:latin typeface="Verdana" panose="020B0604030504040204" pitchFamily="34" charset="0"/>
                <a:ea typeface="Verdana" panose="020B0604030504040204" pitchFamily="34" charset="0"/>
                <a:cs typeface="Verdana" panose="020B0604030504040204" pitchFamily="34" charset="0"/>
              </a:rPr>
              <a:t>of carbon emissions </a:t>
            </a:r>
            <a:r>
              <a:rPr lang="en-US" sz="1200" dirty="0">
                <a:latin typeface="Verdana" panose="020B0604030504040204" pitchFamily="34" charset="0"/>
                <a:ea typeface="Verdana" panose="020B0604030504040204" pitchFamily="34" charset="0"/>
                <a:cs typeface="Verdana" panose="020B0604030504040204" pitchFamily="34" charset="0"/>
              </a:rPr>
              <a:t>per </a:t>
            </a:r>
            <a:r>
              <a:rPr lang="en-US" sz="1200" dirty="0" smtClean="0">
                <a:latin typeface="Verdana" panose="020B0604030504040204" pitchFamily="34" charset="0"/>
                <a:ea typeface="Verdana" panose="020B0604030504040204" pitchFamily="34" charset="0"/>
                <a:cs typeface="Verdana" panose="020B0604030504040204" pitchFamily="34" charset="0"/>
              </a:rPr>
              <a:t>year</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200" dirty="0" smtClean="0">
                <a:latin typeface="Verdana" panose="020B0604030504040204" pitchFamily="34" charset="0"/>
                <a:ea typeface="Verdana" panose="020B0604030504040204" pitchFamily="34" charset="0"/>
                <a:cs typeface="Verdana" panose="020B0604030504040204" pitchFamily="34" charset="0"/>
              </a:rPr>
              <a:t>Global warming causes large &amp; long-lasting “</a:t>
            </a:r>
            <a:r>
              <a:rPr lang="en-US" sz="1200" i="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positive feedback</a:t>
            </a:r>
            <a:r>
              <a:rPr lang="en-US" sz="1200" dirty="0" smtClean="0">
                <a:latin typeface="Verdana" panose="020B0604030504040204" pitchFamily="34" charset="0"/>
                <a:ea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rPr>
              <a:t>of carbon stored in peatlands to the global </a:t>
            </a:r>
            <a:r>
              <a:rPr lang="en-US" sz="1200" dirty="0" smtClean="0">
                <a:latin typeface="Verdana" panose="020B0604030504040204" pitchFamily="34" charset="0"/>
                <a:ea typeface="Verdana" panose="020B0604030504040204" pitchFamily="34" charset="0"/>
                <a:cs typeface="Verdana" panose="020B0604030504040204" pitchFamily="34" charset="0"/>
              </a:rPr>
              <a:t>climate</a:t>
            </a:r>
          </a:p>
        </p:txBody>
      </p:sp>
      <p:sp>
        <p:nvSpPr>
          <p:cNvPr id="7" name="TextBox 6"/>
          <p:cNvSpPr txBox="1"/>
          <p:nvPr/>
        </p:nvSpPr>
        <p:spPr>
          <a:xfrm>
            <a:off x="1702364" y="192344"/>
            <a:ext cx="7190116" cy="461665"/>
          </a:xfrm>
          <a:prstGeom prst="rect">
            <a:avLst/>
          </a:prstGeom>
          <a:noFill/>
        </p:spPr>
        <p:txBody>
          <a:bodyPr wrap="square" rtlCol="0">
            <a:spAutoFit/>
          </a:bodyPr>
          <a:lstStyle/>
          <a:p>
            <a:r>
              <a:rPr lang="en-GB" altLang="en-US" sz="2400" dirty="0">
                <a:latin typeface="Verdana" panose="020B0604030504040204" pitchFamily="34" charset="0"/>
                <a:ea typeface="Verdana" panose="020B0604030504040204" pitchFamily="34" charset="0"/>
                <a:cs typeface="Verdana" panose="020B0604030504040204" pitchFamily="34" charset="0"/>
              </a:rPr>
              <a:t>Results: </a:t>
            </a:r>
            <a:r>
              <a:rPr lang="en-GB" altLang="en-US" sz="2400" dirty="0" smtClean="0">
                <a:latin typeface="Verdana" panose="020B0604030504040204" pitchFamily="34" charset="0"/>
                <a:ea typeface="Verdana" panose="020B0604030504040204" pitchFamily="34" charset="0"/>
                <a:cs typeface="Verdana" panose="020B0604030504040204" pitchFamily="34" charset="0"/>
              </a:rPr>
              <a:t>Increased n</a:t>
            </a:r>
            <a:r>
              <a:rPr lang="en-US" sz="2400" dirty="0" smtClean="0">
                <a:latin typeface="Verdana" panose="020B0604030504040204" pitchFamily="34" charset="0"/>
                <a:ea typeface="Verdana" panose="020B0604030504040204" pitchFamily="34" charset="0"/>
                <a:cs typeface="Verdana" panose="020B0604030504040204" pitchFamily="34" charset="0"/>
              </a:rPr>
              <a:t>et </a:t>
            </a:r>
            <a:r>
              <a:rPr lang="en-US" sz="2400" dirty="0">
                <a:latin typeface="Verdana" panose="020B0604030504040204" pitchFamily="34" charset="0"/>
                <a:ea typeface="Verdana" panose="020B0604030504040204" pitchFamily="34" charset="0"/>
                <a:cs typeface="Verdana" panose="020B0604030504040204" pitchFamily="34" charset="0"/>
              </a:rPr>
              <a:t>ecosystem respiration </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grpSp>
        <p:nvGrpSpPr>
          <p:cNvPr id="27" name="Group 26"/>
          <p:cNvGrpSpPr/>
          <p:nvPr/>
        </p:nvGrpSpPr>
        <p:grpSpPr>
          <a:xfrm>
            <a:off x="3236743" y="4221088"/>
            <a:ext cx="470300" cy="1062966"/>
            <a:chOff x="5861082" y="2305651"/>
            <a:chExt cx="1260000" cy="2016224"/>
          </a:xfrm>
          <a:solidFill>
            <a:srgbClr val="CC6600">
              <a:alpha val="60000"/>
            </a:srgbClr>
          </a:solidFill>
        </p:grpSpPr>
        <p:sp>
          <p:nvSpPr>
            <p:cNvPr id="28" name="Down Arrow 27"/>
            <p:cNvSpPr/>
            <p:nvPr/>
          </p:nvSpPr>
          <p:spPr>
            <a:xfrm rot="10800000">
              <a:off x="5861082" y="2305651"/>
              <a:ext cx="1260000" cy="2016224"/>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anose="020B0604030504040204" pitchFamily="34" charset="0"/>
                <a:ea typeface="Verdana" panose="020B0604030504040204" pitchFamily="34" charset="0"/>
              </a:endParaRPr>
            </a:p>
          </p:txBody>
        </p:sp>
        <p:sp>
          <p:nvSpPr>
            <p:cNvPr id="29" name="TextBox 28"/>
            <p:cNvSpPr txBox="1"/>
            <p:nvPr/>
          </p:nvSpPr>
          <p:spPr>
            <a:xfrm rot="16200000">
              <a:off x="5845743" y="2848045"/>
              <a:ext cx="1290683" cy="659661"/>
            </a:xfrm>
            <a:prstGeom prst="rect">
              <a:avLst/>
            </a:prstGeom>
            <a:noFill/>
            <a:ln>
              <a:noFill/>
            </a:ln>
          </p:spPr>
          <p:txBody>
            <a:bodyPr wrap="square" rtlCol="0">
              <a:spAutoFit/>
            </a:bodyPr>
            <a:lstStyle/>
            <a:p>
              <a:r>
                <a:rPr lang="en-US" sz="1000" dirty="0" smtClean="0">
                  <a:latin typeface="Verdana" panose="020B0604030504040204" pitchFamily="34" charset="0"/>
                  <a:ea typeface="Verdana" panose="020B0604030504040204" pitchFamily="34" charset="0"/>
                </a:rPr>
                <a:t>CO</a:t>
              </a:r>
              <a:r>
                <a:rPr lang="en-US" sz="1000" baseline="-25000" dirty="0" smtClean="0">
                  <a:latin typeface="Verdana" panose="020B0604030504040204" pitchFamily="34" charset="0"/>
                  <a:ea typeface="Verdana" panose="020B0604030504040204" pitchFamily="34" charset="0"/>
                </a:rPr>
                <a:t>2</a:t>
              </a:r>
              <a:endParaRPr lang="en-US" sz="1000" baseline="-25000" dirty="0">
                <a:latin typeface="Verdana" panose="020B0604030504040204" pitchFamily="34" charset="0"/>
                <a:ea typeface="Verdana" panose="020B0604030504040204" pitchFamily="34" charset="0"/>
              </a:endParaRPr>
            </a:p>
          </p:txBody>
        </p:sp>
      </p:grpSp>
      <p:grpSp>
        <p:nvGrpSpPr>
          <p:cNvPr id="34" name="Group 33"/>
          <p:cNvGrpSpPr/>
          <p:nvPr/>
        </p:nvGrpSpPr>
        <p:grpSpPr>
          <a:xfrm>
            <a:off x="3805774" y="3908231"/>
            <a:ext cx="470300" cy="1375823"/>
            <a:chOff x="5861082" y="2305651"/>
            <a:chExt cx="1260000" cy="2016224"/>
          </a:xfrm>
          <a:solidFill>
            <a:srgbClr val="FFC000">
              <a:alpha val="60000"/>
            </a:srgbClr>
          </a:solidFill>
        </p:grpSpPr>
        <p:sp>
          <p:nvSpPr>
            <p:cNvPr id="35" name="Down Arrow 34"/>
            <p:cNvSpPr/>
            <p:nvPr/>
          </p:nvSpPr>
          <p:spPr>
            <a:xfrm rot="10800000">
              <a:off x="5861082" y="2305651"/>
              <a:ext cx="1260000" cy="2016224"/>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anose="020B0604030504040204" pitchFamily="34" charset="0"/>
                <a:ea typeface="Verdana" panose="020B0604030504040204" pitchFamily="34" charset="0"/>
              </a:endParaRPr>
            </a:p>
          </p:txBody>
        </p:sp>
        <p:sp>
          <p:nvSpPr>
            <p:cNvPr id="36" name="TextBox 35"/>
            <p:cNvSpPr txBox="1"/>
            <p:nvPr/>
          </p:nvSpPr>
          <p:spPr>
            <a:xfrm rot="16200000">
              <a:off x="5845743" y="2848045"/>
              <a:ext cx="1290683" cy="659661"/>
            </a:xfrm>
            <a:prstGeom prst="rect">
              <a:avLst/>
            </a:prstGeom>
            <a:noFill/>
            <a:ln>
              <a:noFill/>
            </a:ln>
          </p:spPr>
          <p:txBody>
            <a:bodyPr wrap="square" rtlCol="0">
              <a:spAutoFit/>
            </a:bodyPr>
            <a:lstStyle/>
            <a:p>
              <a:r>
                <a:rPr lang="en-US" sz="1000" dirty="0" smtClean="0">
                  <a:latin typeface="Verdana" panose="020B0604030504040204" pitchFamily="34" charset="0"/>
                  <a:ea typeface="Verdana" panose="020B0604030504040204" pitchFamily="34" charset="0"/>
                </a:rPr>
                <a:t>CO</a:t>
              </a:r>
              <a:r>
                <a:rPr lang="en-US" sz="1000" baseline="-25000" dirty="0" smtClean="0">
                  <a:latin typeface="Verdana" panose="020B0604030504040204" pitchFamily="34" charset="0"/>
                  <a:ea typeface="Verdana" panose="020B0604030504040204" pitchFamily="34" charset="0"/>
                </a:rPr>
                <a:t>2</a:t>
              </a:r>
              <a:endParaRPr lang="en-US" sz="1000" baseline="-25000" dirty="0">
                <a:latin typeface="Verdana" panose="020B0604030504040204" pitchFamily="34" charset="0"/>
                <a:ea typeface="Verdana" panose="020B0604030504040204" pitchFamily="34" charset="0"/>
              </a:endParaRPr>
            </a:p>
          </p:txBody>
        </p:sp>
      </p:grpSp>
      <p:grpSp>
        <p:nvGrpSpPr>
          <p:cNvPr id="37" name="Group 36"/>
          <p:cNvGrpSpPr/>
          <p:nvPr/>
        </p:nvGrpSpPr>
        <p:grpSpPr>
          <a:xfrm>
            <a:off x="4374804" y="4221088"/>
            <a:ext cx="470300" cy="1062966"/>
            <a:chOff x="5861082" y="2305651"/>
            <a:chExt cx="1260000" cy="2016224"/>
          </a:xfrm>
          <a:solidFill>
            <a:srgbClr val="FFFF99">
              <a:alpha val="60000"/>
            </a:srgbClr>
          </a:solidFill>
        </p:grpSpPr>
        <p:sp>
          <p:nvSpPr>
            <p:cNvPr id="38" name="Down Arrow 37"/>
            <p:cNvSpPr/>
            <p:nvPr/>
          </p:nvSpPr>
          <p:spPr>
            <a:xfrm rot="10800000">
              <a:off x="5861082" y="2305651"/>
              <a:ext cx="1260000" cy="2016224"/>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anose="020B0604030504040204" pitchFamily="34" charset="0"/>
                <a:ea typeface="Verdana" panose="020B0604030504040204" pitchFamily="34" charset="0"/>
              </a:endParaRPr>
            </a:p>
          </p:txBody>
        </p:sp>
        <p:sp>
          <p:nvSpPr>
            <p:cNvPr id="39" name="TextBox 38"/>
            <p:cNvSpPr txBox="1"/>
            <p:nvPr/>
          </p:nvSpPr>
          <p:spPr>
            <a:xfrm rot="16200000">
              <a:off x="5845743" y="2848045"/>
              <a:ext cx="1290683" cy="659661"/>
            </a:xfrm>
            <a:prstGeom prst="rect">
              <a:avLst/>
            </a:prstGeom>
            <a:noFill/>
            <a:ln>
              <a:noFill/>
            </a:ln>
          </p:spPr>
          <p:txBody>
            <a:bodyPr wrap="square" rtlCol="0">
              <a:spAutoFit/>
            </a:bodyPr>
            <a:lstStyle/>
            <a:p>
              <a:r>
                <a:rPr lang="en-US" sz="1000" dirty="0" smtClean="0">
                  <a:latin typeface="Verdana" panose="020B0604030504040204" pitchFamily="34" charset="0"/>
                  <a:ea typeface="Verdana" panose="020B0604030504040204" pitchFamily="34" charset="0"/>
                </a:rPr>
                <a:t>CO</a:t>
              </a:r>
              <a:r>
                <a:rPr lang="en-US" sz="1000" baseline="-25000" dirty="0" smtClean="0">
                  <a:latin typeface="Verdana" panose="020B0604030504040204" pitchFamily="34" charset="0"/>
                  <a:ea typeface="Verdana" panose="020B0604030504040204" pitchFamily="34" charset="0"/>
                </a:rPr>
                <a:t>2</a:t>
              </a:r>
              <a:endParaRPr lang="en-US" sz="1000" baseline="-25000" dirty="0">
                <a:latin typeface="Verdana" panose="020B0604030504040204" pitchFamily="34" charset="0"/>
                <a:ea typeface="Verdana" panose="020B0604030504040204" pitchFamily="34" charset="0"/>
              </a:endParaRPr>
            </a:p>
          </p:txBody>
        </p:sp>
      </p:grpSp>
      <p:grpSp>
        <p:nvGrpSpPr>
          <p:cNvPr id="40" name="Group 39"/>
          <p:cNvGrpSpPr/>
          <p:nvPr/>
        </p:nvGrpSpPr>
        <p:grpSpPr>
          <a:xfrm>
            <a:off x="1815234" y="4581128"/>
            <a:ext cx="470300" cy="702926"/>
            <a:chOff x="5861082" y="2305651"/>
            <a:chExt cx="1260000" cy="2016224"/>
          </a:xfrm>
          <a:solidFill>
            <a:srgbClr val="0070C0">
              <a:alpha val="60000"/>
            </a:srgbClr>
          </a:solidFill>
        </p:grpSpPr>
        <p:sp>
          <p:nvSpPr>
            <p:cNvPr id="41" name="Down Arrow 40"/>
            <p:cNvSpPr/>
            <p:nvPr/>
          </p:nvSpPr>
          <p:spPr>
            <a:xfrm rot="10800000">
              <a:off x="5861082" y="2305651"/>
              <a:ext cx="1260000" cy="2016224"/>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anose="020B0604030504040204" pitchFamily="34" charset="0"/>
                <a:ea typeface="Verdana" panose="020B0604030504040204" pitchFamily="34" charset="0"/>
              </a:endParaRPr>
            </a:p>
          </p:txBody>
        </p:sp>
        <p:sp>
          <p:nvSpPr>
            <p:cNvPr id="42" name="TextBox 41"/>
            <p:cNvSpPr txBox="1"/>
            <p:nvPr/>
          </p:nvSpPr>
          <p:spPr>
            <a:xfrm rot="16200000">
              <a:off x="5845743" y="2848045"/>
              <a:ext cx="1290683" cy="659661"/>
            </a:xfrm>
            <a:prstGeom prst="rect">
              <a:avLst/>
            </a:prstGeom>
            <a:grpFill/>
            <a:ln>
              <a:noFill/>
            </a:ln>
          </p:spPr>
          <p:txBody>
            <a:bodyPr wrap="square" rtlCol="0">
              <a:spAutoFit/>
            </a:bodyPr>
            <a:lstStyle/>
            <a:p>
              <a:r>
                <a:rPr lang="en-US" sz="1000" dirty="0" smtClean="0">
                  <a:latin typeface="Verdana" panose="020B0604030504040204" pitchFamily="34" charset="0"/>
                  <a:ea typeface="Verdana" panose="020B0604030504040204" pitchFamily="34" charset="0"/>
                </a:rPr>
                <a:t>CO</a:t>
              </a:r>
              <a:r>
                <a:rPr lang="en-US" sz="1000" baseline="-25000" dirty="0" smtClean="0">
                  <a:latin typeface="Verdana" panose="020B0604030504040204" pitchFamily="34" charset="0"/>
                  <a:ea typeface="Verdana" panose="020B0604030504040204" pitchFamily="34" charset="0"/>
                </a:rPr>
                <a:t>2</a:t>
              </a:r>
              <a:endParaRPr lang="en-US" sz="1000" baseline="-25000" dirty="0">
                <a:latin typeface="Verdana" panose="020B0604030504040204" pitchFamily="34" charset="0"/>
                <a:ea typeface="Verdana" panose="020B0604030504040204" pitchFamily="34" charset="0"/>
              </a:endParaRPr>
            </a:p>
          </p:txBody>
        </p:sp>
      </p:grpSp>
      <p:sp>
        <p:nvSpPr>
          <p:cNvPr id="4" name="TextBox 3"/>
          <p:cNvSpPr txBox="1"/>
          <p:nvPr/>
        </p:nvSpPr>
        <p:spPr>
          <a:xfrm>
            <a:off x="1815234" y="5445224"/>
            <a:ext cx="3116806" cy="369332"/>
          </a:xfrm>
          <a:prstGeom prst="rect">
            <a:avLst/>
          </a:prstGeom>
          <a:solidFill>
            <a:schemeClr val="bg1">
              <a:alpha val="60000"/>
            </a:schemeClr>
          </a:solidFill>
          <a:ln>
            <a:noFill/>
          </a:ln>
        </p:spPr>
        <p:txBody>
          <a:bodyPr wrap="square" rtlCol="0">
            <a:spAutoFit/>
          </a:bodyPr>
          <a:lstStyle/>
          <a:p>
            <a:pPr algn="ctr"/>
            <a:r>
              <a:rPr lang="en-US" dirty="0" smtClean="0">
                <a:latin typeface="Verdana" panose="020B0604030504040204" pitchFamily="34" charset="0"/>
                <a:ea typeface="Verdana" panose="020B0604030504040204" pitchFamily="34" charset="0"/>
              </a:rPr>
              <a:t>Ecosystem Respiration</a:t>
            </a:r>
            <a:endParaRPr lang="en-US" dirty="0">
              <a:latin typeface="Verdana" panose="020B0604030504040204" pitchFamily="34" charset="0"/>
              <a:ea typeface="Verdana" panose="020B0604030504040204" pitchFamily="34" charset="0"/>
            </a:endParaRPr>
          </a:p>
        </p:txBody>
      </p:sp>
      <p:sp>
        <p:nvSpPr>
          <p:cNvPr id="20" name="TextBox 19"/>
          <p:cNvSpPr txBox="1"/>
          <p:nvPr/>
        </p:nvSpPr>
        <p:spPr>
          <a:xfrm rot="16200000">
            <a:off x="4693073" y="4492236"/>
            <a:ext cx="1310166" cy="307777"/>
          </a:xfrm>
          <a:prstGeom prst="rect">
            <a:avLst/>
          </a:prstGeom>
          <a:solidFill>
            <a:schemeClr val="bg1">
              <a:alpha val="60000"/>
            </a:schemeClr>
          </a:solidFill>
          <a:ln>
            <a:noFill/>
          </a:ln>
        </p:spPr>
        <p:txBody>
          <a:bodyPr wrap="square" rtlCol="0">
            <a:spAutoFit/>
          </a:bodyPr>
          <a:lstStyle>
            <a:defPPr>
              <a:defRPr lang="en-US"/>
            </a:defPPr>
            <a:lvl1pPr algn="ctr">
              <a:defRPr>
                <a:latin typeface="Verdana" panose="020B0604030504040204" pitchFamily="34" charset="0"/>
                <a:ea typeface="Verdana" panose="020B0604030504040204" pitchFamily="34" charset="0"/>
              </a:defRPr>
            </a:lvl1pPr>
          </a:lstStyle>
          <a:p>
            <a:r>
              <a:rPr lang="en-US" sz="1400" dirty="0"/>
              <a:t>Not to Scale</a:t>
            </a:r>
          </a:p>
        </p:txBody>
      </p:sp>
    </p:spTree>
    <p:extLst>
      <p:ext uri="{BB962C8B-B14F-4D97-AF65-F5344CB8AC3E}">
        <p14:creationId xmlns:p14="http://schemas.microsoft.com/office/powerpoint/2010/main" val="4034467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Palsa flygbild"/>
          <p:cNvPicPr>
            <a:picLocks noChangeAspect="1" noChangeArrowheads="1"/>
          </p:cNvPicPr>
          <p:nvPr/>
        </p:nvPicPr>
        <p:blipFill rotWithShape="1">
          <a:blip r:embed="rId3" cstate="print"/>
          <a:srcRect t="-390" b="1961"/>
          <a:stretch/>
        </p:blipFill>
        <p:spPr bwMode="auto">
          <a:xfrm>
            <a:off x="1643881" y="1340768"/>
            <a:ext cx="7308304" cy="4987848"/>
          </a:xfrm>
          <a:prstGeom prst="rect">
            <a:avLst/>
          </a:prstGeom>
          <a:noFill/>
          <a:ln w="9525">
            <a:noFill/>
            <a:miter lim="800000"/>
            <a:headEnd/>
            <a:tailEnd/>
          </a:ln>
        </p:spPr>
      </p:pic>
      <p:sp>
        <p:nvSpPr>
          <p:cNvPr id="6" name="TextBox 5"/>
          <p:cNvSpPr txBox="1"/>
          <p:nvPr/>
        </p:nvSpPr>
        <p:spPr>
          <a:xfrm>
            <a:off x="1691679" y="5805264"/>
            <a:ext cx="5760641" cy="369332"/>
          </a:xfrm>
          <a:prstGeom prst="rect">
            <a:avLst/>
          </a:prstGeom>
          <a:noFill/>
        </p:spPr>
        <p:txBody>
          <a:bodyPr wrap="square" rtlCol="0">
            <a:spAutoFit/>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Aerial view of permafrost mire</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691679" y="116632"/>
            <a:ext cx="7200800" cy="830997"/>
          </a:xfrm>
          <a:prstGeom prst="rect">
            <a:avLst/>
          </a:prstGeom>
          <a:noFill/>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Experiment Study 2: Effects of increasing snow depth on permafrost</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2411759" y="2708920"/>
            <a:ext cx="5760641" cy="1200329"/>
          </a:xfrm>
          <a:prstGeom prst="rect">
            <a:avLst/>
          </a:prstGeom>
          <a:solidFill>
            <a:schemeClr val="bg1">
              <a:alpha val="40000"/>
            </a:schemeClr>
          </a:solidFill>
        </p:spPr>
        <p:txBody>
          <a:bodyPr wrap="square" rtlCol="0">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Permafrost: Earth material that remains at or below 0°C for at least 2 consecutive years</a:t>
            </a:r>
          </a:p>
        </p:txBody>
      </p:sp>
    </p:spTree>
    <p:extLst>
      <p:ext uri="{BB962C8B-B14F-4D97-AF65-F5344CB8AC3E}">
        <p14:creationId xmlns:p14="http://schemas.microsoft.com/office/powerpoint/2010/main" val="356273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691680" y="3861048"/>
            <a:ext cx="6480720" cy="2488754"/>
            <a:chOff x="1320800" y="3429001"/>
            <a:chExt cx="7099300" cy="2811463"/>
          </a:xfrm>
        </p:grpSpPr>
        <p:pic>
          <p:nvPicPr>
            <p:cNvPr id="55302" name="Picture 3"/>
            <p:cNvPicPr>
              <a:picLocks noChangeAspect="1" noChangeArrowheads="1"/>
            </p:cNvPicPr>
            <p:nvPr/>
          </p:nvPicPr>
          <p:blipFill>
            <a:blip r:embed="rId3" cstate="print"/>
            <a:srcRect/>
            <a:stretch>
              <a:fillRect/>
            </a:stretch>
          </p:blipFill>
          <p:spPr bwMode="auto">
            <a:xfrm>
              <a:off x="1320800" y="3429001"/>
              <a:ext cx="7099300" cy="2811463"/>
            </a:xfrm>
            <a:prstGeom prst="rect">
              <a:avLst/>
            </a:prstGeom>
            <a:noFill/>
            <a:ln w="9360">
              <a:solidFill>
                <a:srgbClr val="3E3E5C"/>
              </a:solidFill>
              <a:miter lim="800000"/>
              <a:headEnd/>
              <a:tailEnd/>
            </a:ln>
          </p:spPr>
        </p:pic>
        <p:grpSp>
          <p:nvGrpSpPr>
            <p:cNvPr id="3" name="Group 4"/>
            <p:cNvGrpSpPr>
              <a:grpSpLocks/>
            </p:cNvGrpSpPr>
            <p:nvPr/>
          </p:nvGrpSpPr>
          <p:grpSpPr bwMode="auto">
            <a:xfrm>
              <a:off x="5200651" y="4495798"/>
              <a:ext cx="1721513" cy="990600"/>
              <a:chOff x="3024" y="2832"/>
              <a:chExt cx="1001" cy="624"/>
            </a:xfrm>
          </p:grpSpPr>
          <p:sp>
            <p:nvSpPr>
              <p:cNvPr id="55304" name="Text Box 5"/>
              <p:cNvSpPr txBox="1">
                <a:spLocks noChangeArrowheads="1"/>
              </p:cNvSpPr>
              <p:nvPr/>
            </p:nvSpPr>
            <p:spPr bwMode="auto">
              <a:xfrm>
                <a:off x="3024" y="2832"/>
                <a:ext cx="1001" cy="214"/>
              </a:xfrm>
              <a:prstGeom prst="rect">
                <a:avLst/>
              </a:prstGeom>
              <a:noFill/>
              <a:ln w="9525">
                <a:noFill/>
                <a:round/>
                <a:headEnd/>
                <a:tailEnd/>
              </a:ln>
            </p:spPr>
            <p:txBody>
              <a:bodyPr lIns="90000" tIns="45000" rIns="90000" bIns="45000"/>
              <a:lstStyle/>
              <a:p>
                <a:pPr>
                  <a:lnSpc>
                    <a:spcPct val="102000"/>
                  </a:lnSpc>
                </a:pPr>
                <a:r>
                  <a:rPr lang="en-US" dirty="0" smtClean="0">
                    <a:latin typeface="Verdana" panose="020B0604030504040204" pitchFamily="34" charset="0"/>
                    <a:ea typeface="Verdana" panose="020B0604030504040204" pitchFamily="34" charset="0"/>
                    <a:cs typeface="Verdana" panose="020B0604030504040204" pitchFamily="34" charset="0"/>
                  </a:rPr>
                  <a:t>Active Layer</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5306" name="Text Box 7"/>
              <p:cNvSpPr txBox="1">
                <a:spLocks noChangeArrowheads="1"/>
              </p:cNvSpPr>
              <p:nvPr/>
            </p:nvSpPr>
            <p:spPr bwMode="auto">
              <a:xfrm>
                <a:off x="3024" y="3168"/>
                <a:ext cx="1001" cy="288"/>
              </a:xfrm>
              <a:prstGeom prst="rect">
                <a:avLst/>
              </a:prstGeom>
              <a:noFill/>
              <a:ln w="9525">
                <a:noFill/>
                <a:round/>
                <a:headEnd/>
                <a:tailEnd/>
              </a:ln>
            </p:spPr>
            <p:txBody>
              <a:bodyPr lIns="90000" tIns="45000" rIns="90000" bIns="45000"/>
              <a:lstStyle/>
              <a:p>
                <a:pPr>
                  <a:lnSpc>
                    <a:spcPct val="102000"/>
                  </a:lnSpc>
                  <a:tabLst>
                    <a:tab pos="723900" algn="l"/>
                  </a:tabLst>
                </a:pPr>
                <a:r>
                  <a:rPr lang="en-US" dirty="0" smtClean="0">
                    <a:latin typeface="Verdana" panose="020B0604030504040204" pitchFamily="34" charset="0"/>
                    <a:ea typeface="Verdana" panose="020B0604030504040204" pitchFamily="34" charset="0"/>
                    <a:cs typeface="Verdana" panose="020B0604030504040204" pitchFamily="34" charset="0"/>
                  </a:rPr>
                  <a:t>Permafrost</a:t>
                </a:r>
                <a:endParaRPr lang="en-US" dirty="0">
                  <a:latin typeface="Verdana" panose="020B0604030504040204" pitchFamily="34" charset="0"/>
                  <a:ea typeface="Verdana" panose="020B0604030504040204" pitchFamily="34" charset="0"/>
                  <a:cs typeface="Verdana" panose="020B0604030504040204" pitchFamily="34" charset="0"/>
                </a:endParaRPr>
              </a:p>
            </p:txBody>
          </p:sp>
        </p:grpSp>
      </p:grpSp>
      <p:pic>
        <p:nvPicPr>
          <p:cNvPr id="55301" name="Picture 3"/>
          <p:cNvPicPr>
            <a:picLocks noChangeAspect="1" noChangeArrowheads="1"/>
          </p:cNvPicPr>
          <p:nvPr/>
        </p:nvPicPr>
        <p:blipFill>
          <a:blip r:embed="rId4" cstate="print"/>
          <a:srcRect/>
          <a:stretch>
            <a:fillRect/>
          </a:stretch>
        </p:blipFill>
        <p:spPr bwMode="auto">
          <a:xfrm>
            <a:off x="5041368" y="1392136"/>
            <a:ext cx="3181474" cy="2340028"/>
          </a:xfrm>
          <a:prstGeom prst="rect">
            <a:avLst/>
          </a:prstGeom>
          <a:noFill/>
          <a:ln w="9525">
            <a:noFill/>
            <a:round/>
            <a:headEnd/>
            <a:tailEnd/>
          </a:ln>
        </p:spPr>
      </p:pic>
      <p:sp>
        <p:nvSpPr>
          <p:cNvPr id="7" name="TextBox 6"/>
          <p:cNvSpPr txBox="1"/>
          <p:nvPr/>
        </p:nvSpPr>
        <p:spPr>
          <a:xfrm>
            <a:off x="1691680" y="116632"/>
            <a:ext cx="7200800" cy="1200329"/>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Active layer: the top layer of permafrost that thaws each year during the warm season and freezes again in winter</a:t>
            </a:r>
          </a:p>
        </p:txBody>
      </p:sp>
      <p:sp>
        <p:nvSpPr>
          <p:cNvPr id="5" name="TextBox 4"/>
          <p:cNvSpPr txBox="1"/>
          <p:nvPr/>
        </p:nvSpPr>
        <p:spPr>
          <a:xfrm>
            <a:off x="5107331" y="1847774"/>
            <a:ext cx="1612967" cy="369332"/>
          </a:xfrm>
          <a:prstGeom prst="rect">
            <a:avLst/>
          </a:prstGeom>
          <a:solidFill>
            <a:schemeClr val="bg1">
              <a:alpha val="40000"/>
            </a:schemeClr>
          </a:solidFill>
        </p:spPr>
        <p:txBody>
          <a:bodyPr wrap="square" rtlCol="0">
            <a:spAutoFit/>
          </a:bodyPr>
          <a:lstStyle/>
          <a:p>
            <a:r>
              <a:rPr lang="en-GB" dirty="0" smtClean="0">
                <a:latin typeface="Verdana" panose="020B0604030504040204" pitchFamily="34" charset="0"/>
                <a:ea typeface="Verdana" panose="020B0604030504040204" pitchFamily="34" charset="0"/>
                <a:cs typeface="Verdana" panose="020B0604030504040204" pitchFamily="34" charset="0"/>
              </a:rPr>
              <a:t>Active Layer</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6732239" y="2875896"/>
            <a:ext cx="1440161" cy="369332"/>
          </a:xfrm>
          <a:prstGeom prst="rect">
            <a:avLst/>
          </a:prstGeom>
          <a:solidFill>
            <a:schemeClr val="bg1">
              <a:alpha val="40000"/>
            </a:schemeClr>
          </a:solidFill>
        </p:spPr>
        <p:txBody>
          <a:bodyPr wrap="square" rtlCol="0">
            <a:spAutoFit/>
          </a:bodyPr>
          <a:lstStyle/>
          <a:p>
            <a:r>
              <a:rPr lang="en-GB" dirty="0" smtClean="0">
                <a:latin typeface="Verdana" panose="020B0604030504040204" pitchFamily="34" charset="0"/>
                <a:ea typeface="Verdana" panose="020B0604030504040204" pitchFamily="34" charset="0"/>
                <a:cs typeface="Verdana" panose="020B0604030504040204" pitchFamily="34" charset="0"/>
              </a:rPr>
              <a:t>Permafrost</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2411760" y="3840079"/>
            <a:ext cx="1944216" cy="369332"/>
          </a:xfrm>
          <a:prstGeom prst="rect">
            <a:avLst/>
          </a:prstGeom>
          <a:solidFill>
            <a:schemeClr val="bg1">
              <a:alpha val="40000"/>
            </a:schemeClr>
          </a:solidFill>
        </p:spPr>
        <p:txBody>
          <a:bodyPr wrap="square" rtlCol="0">
            <a:spAutoFit/>
          </a:bodyPr>
          <a:lstStyle/>
          <a:p>
            <a:pPr algn="ctr"/>
            <a:r>
              <a:rPr lang="en-GB" dirty="0" smtClean="0">
                <a:latin typeface="Verdana" panose="020B0604030504040204" pitchFamily="34" charset="0"/>
                <a:ea typeface="Verdana" panose="020B0604030504040204" pitchFamily="34" charset="0"/>
                <a:cs typeface="Verdana" panose="020B0604030504040204" pitchFamily="34" charset="0"/>
              </a:rPr>
              <a:t>Winter</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5515878" y="3840079"/>
            <a:ext cx="1944216" cy="369332"/>
          </a:xfrm>
          <a:prstGeom prst="rect">
            <a:avLst/>
          </a:prstGeom>
          <a:solidFill>
            <a:schemeClr val="bg1">
              <a:alpha val="40000"/>
            </a:schemeClr>
          </a:solidFill>
        </p:spPr>
        <p:txBody>
          <a:bodyPr wrap="square" rtlCol="0">
            <a:spAutoFit/>
          </a:bodyPr>
          <a:lstStyle/>
          <a:p>
            <a:pPr algn="ctr"/>
            <a:r>
              <a:rPr lang="en-GB" dirty="0" smtClean="0">
                <a:latin typeface="Verdana" panose="020B0604030504040204" pitchFamily="34" charset="0"/>
                <a:ea typeface="Verdana" panose="020B0604030504040204" pitchFamily="34" charset="0"/>
                <a:cs typeface="Verdana" panose="020B0604030504040204" pitchFamily="34" charset="0"/>
              </a:rPr>
              <a:t>Summer</a:t>
            </a:r>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360498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3053" y="1016732"/>
            <a:ext cx="6958053"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91680" y="116632"/>
            <a:ext cx="7235328" cy="461665"/>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Warming increases biological productivity</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1819109" y="2924944"/>
            <a:ext cx="6935410" cy="646331"/>
          </a:xfrm>
          <a:prstGeom prst="rect">
            <a:avLst/>
          </a:prstGeom>
          <a:solidFill>
            <a:schemeClr val="bg1"/>
          </a:solidFill>
          <a:ln w="25400">
            <a:solidFill>
              <a:srgbClr val="FF0000"/>
            </a:solidFill>
          </a:ln>
        </p:spPr>
        <p:txBody>
          <a:bodyPr wrap="square" rtlCol="0">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Warmer climate leads to expansion of shrubs into the tundra</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1813053" y="3861048"/>
            <a:ext cx="6935410" cy="646331"/>
          </a:xfrm>
          <a:prstGeom prst="rect">
            <a:avLst/>
          </a:prstGeom>
          <a:solidFill>
            <a:schemeClr val="bg1"/>
          </a:solidFill>
          <a:ln w="25400">
            <a:solidFill>
              <a:srgbClr val="FF0000"/>
            </a:solidFill>
          </a:ln>
        </p:spPr>
        <p:txBody>
          <a:bodyPr wrap="square" rtlCol="0">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Ground temperature under snow not linked to air temperature when snow greater than 1 meter</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55478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91680" y="116632"/>
            <a:ext cx="7200800" cy="461665"/>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Snow fence experimental design</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5300"/>
          <a:stretch/>
        </p:blipFill>
        <p:spPr>
          <a:xfrm>
            <a:off x="2339752" y="717878"/>
            <a:ext cx="5747458" cy="5075823"/>
          </a:xfrm>
          <a:prstGeom prst="rect">
            <a:avLst/>
          </a:prstGeom>
        </p:spPr>
      </p:pic>
      <p:sp>
        <p:nvSpPr>
          <p:cNvPr id="11" name="Text Box 9"/>
          <p:cNvSpPr txBox="1">
            <a:spLocks noChangeArrowheads="1"/>
          </p:cNvSpPr>
          <p:nvPr/>
        </p:nvSpPr>
        <p:spPr bwMode="auto">
          <a:xfrm>
            <a:off x="1691680" y="6411517"/>
            <a:ext cx="1720343" cy="246221"/>
          </a:xfrm>
          <a:prstGeom prst="rect">
            <a:avLst/>
          </a:prstGeom>
          <a:solidFill>
            <a:schemeClr val="bg1">
              <a:alpha val="60000"/>
            </a:schemeClr>
          </a:solidFill>
          <a:ln w="9525">
            <a:noFill/>
            <a:miter lim="800000"/>
            <a:headEnd/>
            <a:tailEnd/>
          </a:ln>
          <a:effectLst/>
        </p:spPr>
        <p:txBody>
          <a:bodyPr wrap="none">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Johansson et </a:t>
            </a:r>
            <a:r>
              <a:rPr lang="en-GB" sz="1000" dirty="0">
                <a:latin typeface="Verdana" panose="020B0604030504040204" pitchFamily="34" charset="0"/>
                <a:ea typeface="Verdana" panose="020B0604030504040204" pitchFamily="34" charset="0"/>
                <a:cs typeface="Verdana" panose="020B0604030504040204" pitchFamily="34" charset="0"/>
              </a:rPr>
              <a:t>al. </a:t>
            </a:r>
            <a:r>
              <a:rPr lang="en-GB" sz="1000" dirty="0" smtClean="0">
                <a:latin typeface="Verdana" panose="020B0604030504040204" pitchFamily="34" charset="0"/>
                <a:ea typeface="Verdana" panose="020B0604030504040204" pitchFamily="34" charset="0"/>
                <a:cs typeface="Verdana" panose="020B0604030504040204" pitchFamily="34" charset="0"/>
              </a:rPr>
              <a:t>(2013)</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descr="DSC_0539.JPG"/>
          <p:cNvPicPr>
            <a:picLocks noChangeAspect="1"/>
          </p:cNvPicPr>
          <p:nvPr/>
        </p:nvPicPr>
        <p:blipFill rotWithShape="1">
          <a:blip r:embed="rId4" cstate="print">
            <a:extLst>
              <a:ext uri="{28A0092B-C50C-407E-A947-70E740481C1C}">
                <a14:useLocalDpi xmlns:a14="http://schemas.microsoft.com/office/drawing/2010/main"/>
              </a:ext>
            </a:extLst>
          </a:blip>
          <a:srcRect l="-149" t="-760" r="10953" b="760"/>
          <a:stretch/>
        </p:blipFill>
        <p:spPr>
          <a:xfrm>
            <a:off x="5201920" y="3028103"/>
            <a:ext cx="2878515" cy="2738004"/>
          </a:xfrm>
          <a:prstGeom prst="rect">
            <a:avLst/>
          </a:prstGeom>
        </p:spPr>
      </p:pic>
    </p:spTree>
    <p:extLst>
      <p:ext uri="{BB962C8B-B14F-4D97-AF65-F5344CB8AC3E}">
        <p14:creationId xmlns:p14="http://schemas.microsoft.com/office/powerpoint/2010/main" val="129569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SCN0298"/>
          <p:cNvPicPr>
            <a:picLocks noChangeAspect="1" noChangeArrowheads="1"/>
          </p:cNvPicPr>
          <p:nvPr/>
        </p:nvPicPr>
        <p:blipFill rotWithShape="1">
          <a:blip r:embed="rId3" cstate="print"/>
          <a:srcRect l="18500"/>
          <a:stretch/>
        </p:blipFill>
        <p:spPr bwMode="auto">
          <a:xfrm>
            <a:off x="1691680" y="0"/>
            <a:ext cx="7452320" cy="6873875"/>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10" y="694929"/>
            <a:ext cx="4568398" cy="2520000"/>
          </a:xfrm>
          <a:prstGeom prst="rect">
            <a:avLst/>
          </a:prstGeom>
        </p:spPr>
      </p:pic>
      <p:sp>
        <p:nvSpPr>
          <p:cNvPr id="17" name="Text Box 9"/>
          <p:cNvSpPr txBox="1">
            <a:spLocks noChangeArrowheads="1"/>
          </p:cNvSpPr>
          <p:nvPr/>
        </p:nvSpPr>
        <p:spPr bwMode="auto">
          <a:xfrm>
            <a:off x="1779843" y="6535817"/>
            <a:ext cx="1720343" cy="246221"/>
          </a:xfrm>
          <a:prstGeom prst="rect">
            <a:avLst/>
          </a:prstGeom>
          <a:solidFill>
            <a:schemeClr val="bg1">
              <a:alpha val="60000"/>
            </a:schemeClr>
          </a:solidFill>
          <a:ln w="9525">
            <a:noFill/>
            <a:miter lim="800000"/>
            <a:headEnd/>
            <a:tailEnd/>
          </a:ln>
          <a:effectLst/>
        </p:spPr>
        <p:txBody>
          <a:bodyPr wrap="none">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Johansson et </a:t>
            </a:r>
            <a:r>
              <a:rPr lang="en-GB" sz="1000" dirty="0">
                <a:latin typeface="Verdana" panose="020B0604030504040204" pitchFamily="34" charset="0"/>
                <a:ea typeface="Verdana" panose="020B0604030504040204" pitchFamily="34" charset="0"/>
                <a:cs typeface="Verdana" panose="020B0604030504040204" pitchFamily="34" charset="0"/>
              </a:rPr>
              <a:t>al. </a:t>
            </a:r>
            <a:r>
              <a:rPr lang="en-GB" sz="1000" dirty="0" smtClean="0">
                <a:latin typeface="Verdana" panose="020B0604030504040204" pitchFamily="34" charset="0"/>
                <a:ea typeface="Verdana" panose="020B0604030504040204" pitchFamily="34" charset="0"/>
                <a:cs typeface="Verdana" panose="020B0604030504040204" pitchFamily="34" charset="0"/>
              </a:rPr>
              <a:t>(2013)</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1691680" y="116632"/>
            <a:ext cx="7235328" cy="461665"/>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Snow depth increases</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DSC_0539.JPG"/>
          <p:cNvPicPr>
            <a:picLocks noChangeAspect="1"/>
          </p:cNvPicPr>
          <p:nvPr/>
        </p:nvPicPr>
        <p:blipFill rotWithShape="1">
          <a:blip r:embed="rId5" cstate="print">
            <a:extLst>
              <a:ext uri="{28A0092B-C50C-407E-A947-70E740481C1C}">
                <a14:useLocalDpi xmlns:a14="http://schemas.microsoft.com/office/drawing/2010/main"/>
              </a:ext>
            </a:extLst>
          </a:blip>
          <a:srcRect l="-149" t="-760" r="10953" b="760"/>
          <a:stretch/>
        </p:blipFill>
        <p:spPr>
          <a:xfrm>
            <a:off x="1979712" y="3501008"/>
            <a:ext cx="2878515" cy="2738004"/>
          </a:xfrm>
          <a:prstGeom prst="rect">
            <a:avLst/>
          </a:prstGeom>
        </p:spPr>
      </p:pic>
    </p:spTree>
    <p:extLst>
      <p:ext uri="{BB962C8B-B14F-4D97-AF65-F5344CB8AC3E}">
        <p14:creationId xmlns:p14="http://schemas.microsoft.com/office/powerpoint/2010/main" val="2195501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91680" y="2060848"/>
            <a:ext cx="7021908" cy="4710717"/>
            <a:chOff x="1691680" y="1796906"/>
            <a:chExt cx="7021908" cy="4710717"/>
          </a:xfrm>
        </p:grpSpPr>
        <p:pic>
          <p:nvPicPr>
            <p:cNvPr id="5" name="Picture 2" descr="P0002845"/>
            <p:cNvPicPr>
              <a:picLocks noChangeAspect="1" noChangeArrowheads="1"/>
            </p:cNvPicPr>
            <p:nvPr/>
          </p:nvPicPr>
          <p:blipFill rotWithShape="1">
            <a:blip r:embed="rId3">
              <a:extLst>
                <a:ext uri="{28A0092B-C50C-407E-A947-70E740481C1C}">
                  <a14:useLocalDpi xmlns:a14="http://schemas.microsoft.com/office/drawing/2010/main" val="0"/>
                </a:ext>
              </a:extLst>
            </a:blip>
            <a:srcRect b="10595"/>
            <a:stretch/>
          </p:blipFill>
          <p:spPr bwMode="auto">
            <a:xfrm>
              <a:off x="1867756" y="1796906"/>
              <a:ext cx="6845832" cy="408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91680" y="6261402"/>
              <a:ext cx="3863558" cy="246221"/>
            </a:xfrm>
            <a:prstGeom prst="rect">
              <a:avLst/>
            </a:prstGeom>
            <a:noFill/>
          </p:spPr>
          <p:txBody>
            <a:bodyPr wrap="none" rtlCol="0">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Aerial Photo: Nils Åke Andersson, others by Keith Larson</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grpSp>
      <p:sp>
        <p:nvSpPr>
          <p:cNvPr id="12293" name="Text Box 5"/>
          <p:cNvSpPr txBox="1">
            <a:spLocks noChangeArrowheads="1"/>
          </p:cNvSpPr>
          <p:nvPr/>
        </p:nvSpPr>
        <p:spPr bwMode="auto">
          <a:xfrm>
            <a:off x="1691680" y="116632"/>
            <a:ext cx="7197985" cy="1154162"/>
          </a:xfrm>
          <a:prstGeom prst="rect">
            <a:avLst/>
          </a:prstGeom>
          <a:solidFill>
            <a:schemeClr val="bg1">
              <a:alpha val="40000"/>
            </a:schemeClr>
          </a:solidFill>
          <a:ln w="9525">
            <a:noFill/>
            <a:miter lim="800000"/>
            <a:headEnd/>
            <a:tailEnd/>
          </a:ln>
        </p:spPr>
        <p:txBody>
          <a:bodyPr wrap="square">
            <a:spAutoFit/>
          </a:bodyPr>
          <a:lstStyle/>
          <a:p>
            <a:pPr eaLnBrk="1" hangingPunct="1">
              <a:spcBef>
                <a:spcPct val="50000"/>
              </a:spcBef>
            </a:pPr>
            <a:r>
              <a:rPr lang="en-GB" sz="2400" dirty="0">
                <a:latin typeface="Verdana" panose="020B0604030504040204" pitchFamily="34" charset="0"/>
                <a:ea typeface="Verdana" panose="020B0604030504040204" pitchFamily="34" charset="0"/>
                <a:cs typeface="Verdana" panose="020B0604030504040204" pitchFamily="34" charset="0"/>
              </a:rPr>
              <a:t>Abisko Scientific Research Station</a:t>
            </a:r>
          </a:p>
          <a:p>
            <a:pPr eaLnBrk="1" hangingPunct="1">
              <a:spcBef>
                <a:spcPct val="50000"/>
              </a:spcBef>
            </a:pPr>
            <a:r>
              <a:rPr lang="en-GB" dirty="0" smtClean="0">
                <a:latin typeface="Verdana" panose="020B0604030504040204" pitchFamily="34" charset="0"/>
                <a:ea typeface="Verdana" panose="020B0604030504040204" pitchFamily="34" charset="0"/>
                <a:cs typeface="Verdana" panose="020B0604030504040204" pitchFamily="34" charset="0"/>
              </a:rPr>
              <a:t>Unique environmental record-meteorological monitoring (1913 to present)</a:t>
            </a:r>
            <a:endParaRPr lang="en-GB"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oup 5"/>
          <p:cNvGrpSpPr/>
          <p:nvPr/>
        </p:nvGrpSpPr>
        <p:grpSpPr>
          <a:xfrm>
            <a:off x="4894628" y="4293096"/>
            <a:ext cx="2994824" cy="576064"/>
            <a:chOff x="4894628" y="4293096"/>
            <a:chExt cx="2994824" cy="576064"/>
          </a:xfrm>
        </p:grpSpPr>
        <p:sp>
          <p:nvSpPr>
            <p:cNvPr id="2" name="Oval 1"/>
            <p:cNvSpPr/>
            <p:nvPr/>
          </p:nvSpPr>
          <p:spPr>
            <a:xfrm>
              <a:off x="4894628" y="4293096"/>
              <a:ext cx="79208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5686716" y="4581128"/>
              <a:ext cx="541468"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33268" y="4396462"/>
              <a:ext cx="1656184" cy="369332"/>
            </a:xfrm>
            <a:prstGeom prst="rect">
              <a:avLst/>
            </a:prstGeom>
            <a:noFill/>
          </p:spPr>
          <p:txBody>
            <a:bodyPr wrap="square" rtlCol="0">
              <a:spAutoFit/>
            </a:bodyPr>
            <a:lstStyle/>
            <a:p>
              <a:r>
                <a:rPr lang="en-GB" dirty="0" smtClean="0">
                  <a:solidFill>
                    <a:srgbClr val="FF0000"/>
                  </a:solidFill>
                  <a:latin typeface="Verdana" panose="020B0604030504040204" pitchFamily="34" charset="0"/>
                  <a:ea typeface="Verdana" panose="020B0604030504040204" pitchFamily="34" charset="0"/>
                  <a:cs typeface="Verdana" panose="020B0604030504040204" pitchFamily="34" charset="0"/>
                </a:rPr>
                <a:t>Observatory</a:t>
              </a:r>
              <a:endParaRPr lang="en-GB"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1202841"/>
            <a:ext cx="2219739" cy="166480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75689" y="4401065"/>
            <a:ext cx="2208246" cy="1656184"/>
          </a:xfrm>
          <a:prstGeom prst="rect">
            <a:avLst/>
          </a:prstGeom>
        </p:spPr>
      </p:pic>
    </p:spTree>
    <p:extLst>
      <p:ext uri="{BB962C8B-B14F-4D97-AF65-F5344CB8AC3E}">
        <p14:creationId xmlns:p14="http://schemas.microsoft.com/office/powerpoint/2010/main" val="31887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SCN0298"/>
          <p:cNvPicPr>
            <a:picLocks noChangeAspect="1" noChangeArrowheads="1"/>
          </p:cNvPicPr>
          <p:nvPr/>
        </p:nvPicPr>
        <p:blipFill rotWithShape="1">
          <a:blip r:embed="rId3" cstate="print"/>
          <a:srcRect l="18500"/>
          <a:stretch/>
        </p:blipFill>
        <p:spPr bwMode="auto">
          <a:xfrm>
            <a:off x="1691680" y="0"/>
            <a:ext cx="7452320" cy="6873875"/>
          </a:xfrm>
          <a:prstGeom prst="rect">
            <a:avLst/>
          </a:prstGeom>
          <a:noFill/>
          <a:ln w="9525">
            <a:noFill/>
            <a:miter lim="800000"/>
            <a:headEnd/>
            <a:tailEnd/>
          </a:ln>
        </p:spPr>
      </p:pic>
      <p:sp>
        <p:nvSpPr>
          <p:cNvPr id="17" name="Text Box 9"/>
          <p:cNvSpPr txBox="1">
            <a:spLocks noChangeArrowheads="1"/>
          </p:cNvSpPr>
          <p:nvPr/>
        </p:nvSpPr>
        <p:spPr bwMode="auto">
          <a:xfrm>
            <a:off x="1779843" y="6535817"/>
            <a:ext cx="1720343" cy="246221"/>
          </a:xfrm>
          <a:prstGeom prst="rect">
            <a:avLst/>
          </a:prstGeom>
          <a:solidFill>
            <a:schemeClr val="bg1">
              <a:alpha val="60000"/>
            </a:schemeClr>
          </a:solidFill>
          <a:ln w="9525">
            <a:noFill/>
            <a:miter lim="800000"/>
            <a:headEnd/>
            <a:tailEnd/>
          </a:ln>
          <a:effectLst/>
        </p:spPr>
        <p:txBody>
          <a:bodyPr wrap="none">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Johansson et </a:t>
            </a:r>
            <a:r>
              <a:rPr lang="en-GB" sz="1000" dirty="0">
                <a:latin typeface="Verdana" panose="020B0604030504040204" pitchFamily="34" charset="0"/>
                <a:ea typeface="Verdana" panose="020B0604030504040204" pitchFamily="34" charset="0"/>
                <a:cs typeface="Verdana" panose="020B0604030504040204" pitchFamily="34" charset="0"/>
              </a:rPr>
              <a:t>al. </a:t>
            </a:r>
            <a:r>
              <a:rPr lang="en-GB" sz="1000" dirty="0" smtClean="0">
                <a:latin typeface="Verdana" panose="020B0604030504040204" pitchFamily="34" charset="0"/>
                <a:ea typeface="Verdana" panose="020B0604030504040204" pitchFamily="34" charset="0"/>
                <a:cs typeface="Verdana" panose="020B0604030504040204" pitchFamily="34" charset="0"/>
              </a:rPr>
              <a:t>(2013)</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480" y="694929"/>
            <a:ext cx="4660568" cy="2520000"/>
          </a:xfrm>
          <a:prstGeom prst="rect">
            <a:avLst/>
          </a:prstGeom>
        </p:spPr>
      </p:pic>
      <p:sp>
        <p:nvSpPr>
          <p:cNvPr id="6" name="TextBox 5"/>
          <p:cNvSpPr txBox="1"/>
          <p:nvPr/>
        </p:nvSpPr>
        <p:spPr>
          <a:xfrm>
            <a:off x="1691680" y="116632"/>
            <a:ext cx="7235328" cy="461665"/>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Below ground temperatures decreases</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a:xfrm>
            <a:off x="1907704" y="3933056"/>
            <a:ext cx="7019304" cy="369332"/>
          </a:xfrm>
          <a:prstGeom prst="rect">
            <a:avLst/>
          </a:prstGeom>
          <a:solidFill>
            <a:schemeClr val="lt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Below ground </a:t>
            </a:r>
            <a:r>
              <a:rPr lang="en-US" dirty="0">
                <a:latin typeface="Verdana" panose="020B0604030504040204" pitchFamily="34" charset="0"/>
                <a:ea typeface="Verdana" panose="020B0604030504040204" pitchFamily="34" charset="0"/>
                <a:cs typeface="Verdana" panose="020B0604030504040204" pitchFamily="34" charset="0"/>
              </a:rPr>
              <a:t>temperatures </a:t>
            </a:r>
            <a:r>
              <a:rPr lang="en-US" dirty="0" smtClean="0">
                <a:latin typeface="Verdana" panose="020B0604030504040204" pitchFamily="34" charset="0"/>
                <a:ea typeface="Verdana" panose="020B0604030504040204" pitchFamily="34" charset="0"/>
                <a:cs typeface="Verdana" panose="020B0604030504040204" pitchFamily="34" charset="0"/>
              </a:rPr>
              <a:t>increased 1.5 C</a:t>
            </a:r>
          </a:p>
        </p:txBody>
      </p:sp>
    </p:spTree>
    <p:extLst>
      <p:ext uri="{BB962C8B-B14F-4D97-AF65-F5344CB8AC3E}">
        <p14:creationId xmlns:p14="http://schemas.microsoft.com/office/powerpoint/2010/main" val="193210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SCN0298"/>
          <p:cNvPicPr>
            <a:picLocks noChangeAspect="1" noChangeArrowheads="1"/>
          </p:cNvPicPr>
          <p:nvPr/>
        </p:nvPicPr>
        <p:blipFill rotWithShape="1">
          <a:blip r:embed="rId3" cstate="print"/>
          <a:srcRect l="18500"/>
          <a:stretch/>
        </p:blipFill>
        <p:spPr bwMode="auto">
          <a:xfrm>
            <a:off x="1691680" y="0"/>
            <a:ext cx="7452320" cy="6873875"/>
          </a:xfrm>
          <a:prstGeom prst="rect">
            <a:avLst/>
          </a:prstGeom>
          <a:noFill/>
          <a:ln w="9525">
            <a:noFill/>
            <a:miter lim="800000"/>
            <a:headEnd/>
            <a:tailEnd/>
          </a:ln>
        </p:spPr>
      </p:pic>
      <p:sp>
        <p:nvSpPr>
          <p:cNvPr id="14" name="Text Box 9"/>
          <p:cNvSpPr txBox="1">
            <a:spLocks noChangeArrowheads="1"/>
          </p:cNvSpPr>
          <p:nvPr/>
        </p:nvSpPr>
        <p:spPr bwMode="auto">
          <a:xfrm>
            <a:off x="1785396" y="6525344"/>
            <a:ext cx="1720343" cy="246221"/>
          </a:xfrm>
          <a:prstGeom prst="rect">
            <a:avLst/>
          </a:prstGeom>
          <a:solidFill>
            <a:schemeClr val="bg1">
              <a:alpha val="60000"/>
            </a:schemeClr>
          </a:solidFill>
          <a:ln w="9525">
            <a:noFill/>
            <a:miter lim="800000"/>
            <a:headEnd/>
            <a:tailEnd/>
          </a:ln>
          <a:effectLst/>
        </p:spPr>
        <p:txBody>
          <a:bodyPr wrap="none">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Johansson et </a:t>
            </a:r>
            <a:r>
              <a:rPr lang="en-GB" sz="1000" dirty="0">
                <a:latin typeface="Verdana" panose="020B0604030504040204" pitchFamily="34" charset="0"/>
                <a:ea typeface="Verdana" panose="020B0604030504040204" pitchFamily="34" charset="0"/>
                <a:cs typeface="Verdana" panose="020B0604030504040204" pitchFamily="34" charset="0"/>
              </a:rPr>
              <a:t>al. </a:t>
            </a:r>
            <a:r>
              <a:rPr lang="en-GB" sz="1000" dirty="0" smtClean="0">
                <a:latin typeface="Verdana" panose="020B0604030504040204" pitchFamily="34" charset="0"/>
                <a:ea typeface="Verdana" panose="020B0604030504040204" pitchFamily="34" charset="0"/>
                <a:cs typeface="Verdana" panose="020B0604030504040204" pitchFamily="34" charset="0"/>
              </a:rPr>
              <a:t>(2013)</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814" y="578297"/>
            <a:ext cx="4904194" cy="2520000"/>
          </a:xfrm>
          <a:prstGeom prst="rect">
            <a:avLst/>
          </a:prstGeom>
        </p:spPr>
      </p:pic>
      <p:sp>
        <p:nvSpPr>
          <p:cNvPr id="7" name="TextBox 6"/>
          <p:cNvSpPr txBox="1"/>
          <p:nvPr/>
        </p:nvSpPr>
        <p:spPr>
          <a:xfrm>
            <a:off x="1691680" y="116632"/>
            <a:ext cx="7235328" cy="461665"/>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Active layer depth increases</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2669" y="3157620"/>
            <a:ext cx="2131259" cy="3196323"/>
          </a:xfrm>
          <a:prstGeom prst="rect">
            <a:avLst/>
          </a:prstGeom>
        </p:spPr>
      </p:pic>
      <p:sp>
        <p:nvSpPr>
          <p:cNvPr id="9" name="Rectangle 8"/>
          <p:cNvSpPr/>
          <p:nvPr/>
        </p:nvSpPr>
        <p:spPr>
          <a:xfrm>
            <a:off x="1907704" y="4283804"/>
            <a:ext cx="7019304" cy="369332"/>
          </a:xfrm>
          <a:prstGeom prst="rect">
            <a:avLst/>
          </a:prstGeom>
          <a:solidFill>
            <a:schemeClr val="lt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A</a:t>
            </a:r>
            <a:r>
              <a:rPr lang="en-US" dirty="0" smtClean="0">
                <a:latin typeface="Verdana" panose="020B0604030504040204" pitchFamily="34" charset="0"/>
                <a:ea typeface="Verdana" panose="020B0604030504040204" pitchFamily="34" charset="0"/>
                <a:cs typeface="Verdana" panose="020B0604030504040204" pitchFamily="34" charset="0"/>
              </a:rPr>
              <a:t>ctive </a:t>
            </a:r>
            <a:r>
              <a:rPr lang="en-US" dirty="0">
                <a:latin typeface="Verdana" panose="020B0604030504040204" pitchFamily="34" charset="0"/>
                <a:ea typeface="Verdana" panose="020B0604030504040204" pitchFamily="34" charset="0"/>
                <a:cs typeface="Verdana" panose="020B0604030504040204" pitchFamily="34" charset="0"/>
              </a:rPr>
              <a:t>layer </a:t>
            </a:r>
            <a:r>
              <a:rPr lang="en-US" dirty="0" smtClean="0">
                <a:latin typeface="Verdana" panose="020B0604030504040204" pitchFamily="34" charset="0"/>
                <a:ea typeface="Verdana" panose="020B0604030504040204" pitchFamily="34" charset="0"/>
                <a:cs typeface="Verdana" panose="020B0604030504040204" pitchFamily="34" charset="0"/>
              </a:rPr>
              <a:t>depth increased 20%</a:t>
            </a:r>
          </a:p>
        </p:txBody>
      </p:sp>
    </p:spTree>
    <p:extLst>
      <p:ext uri="{BB962C8B-B14F-4D97-AF65-F5344CB8AC3E}">
        <p14:creationId xmlns:p14="http://schemas.microsoft.com/office/powerpoint/2010/main" val="1933503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SCN0298"/>
          <p:cNvPicPr>
            <a:picLocks noChangeAspect="1" noChangeArrowheads="1"/>
          </p:cNvPicPr>
          <p:nvPr/>
        </p:nvPicPr>
        <p:blipFill rotWithShape="1">
          <a:blip r:embed="rId3" cstate="print"/>
          <a:srcRect l="16526" r="1575"/>
          <a:stretch/>
        </p:blipFill>
        <p:spPr bwMode="auto">
          <a:xfrm>
            <a:off x="1691680" y="-16278"/>
            <a:ext cx="7488832" cy="6873875"/>
          </a:xfrm>
          <a:prstGeom prst="rect">
            <a:avLst/>
          </a:prstGeom>
          <a:noFill/>
          <a:ln w="9525">
            <a:noFill/>
            <a:miter lim="800000"/>
            <a:headEnd/>
            <a:tailEnd/>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341" y="737964"/>
            <a:ext cx="3791667" cy="2520000"/>
          </a:xfrm>
          <a:prstGeom prst="rect">
            <a:avLst/>
          </a:prstGeom>
        </p:spPr>
      </p:pic>
      <p:sp>
        <p:nvSpPr>
          <p:cNvPr id="6" name="TextBox 5"/>
          <p:cNvSpPr txBox="1"/>
          <p:nvPr/>
        </p:nvSpPr>
        <p:spPr>
          <a:xfrm>
            <a:off x="1691680" y="116632"/>
            <a:ext cx="7235328" cy="461665"/>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Increasing biological productivity</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 Box 9"/>
          <p:cNvSpPr txBox="1">
            <a:spLocks noChangeArrowheads="1"/>
          </p:cNvSpPr>
          <p:nvPr/>
        </p:nvSpPr>
        <p:spPr bwMode="auto">
          <a:xfrm>
            <a:off x="1785396" y="6525344"/>
            <a:ext cx="1720343" cy="246221"/>
          </a:xfrm>
          <a:prstGeom prst="rect">
            <a:avLst/>
          </a:prstGeom>
          <a:solidFill>
            <a:schemeClr val="bg1">
              <a:alpha val="60000"/>
            </a:schemeClr>
          </a:solidFill>
          <a:ln w="9525">
            <a:noFill/>
            <a:miter lim="800000"/>
            <a:headEnd/>
            <a:tailEnd/>
          </a:ln>
          <a:effectLst/>
        </p:spPr>
        <p:txBody>
          <a:bodyPr wrap="none">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Johansson et </a:t>
            </a:r>
            <a:r>
              <a:rPr lang="en-GB" sz="1000" dirty="0">
                <a:latin typeface="Verdana" panose="020B0604030504040204" pitchFamily="34" charset="0"/>
                <a:ea typeface="Verdana" panose="020B0604030504040204" pitchFamily="34" charset="0"/>
                <a:cs typeface="Verdana" panose="020B0604030504040204" pitchFamily="34" charset="0"/>
              </a:rPr>
              <a:t>al. </a:t>
            </a:r>
            <a:r>
              <a:rPr lang="en-GB" sz="1000" dirty="0" smtClean="0">
                <a:latin typeface="Verdana" panose="020B0604030504040204" pitchFamily="34" charset="0"/>
                <a:ea typeface="Verdana" panose="020B0604030504040204" pitchFamily="34" charset="0"/>
                <a:cs typeface="Verdana" panose="020B0604030504040204" pitchFamily="34" charset="0"/>
              </a:rPr>
              <a:t>(2013)</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96953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SCN0298"/>
          <p:cNvPicPr>
            <a:picLocks noChangeAspect="1" noChangeArrowheads="1"/>
          </p:cNvPicPr>
          <p:nvPr/>
        </p:nvPicPr>
        <p:blipFill rotWithShape="1">
          <a:blip r:embed="rId3" cstate="print"/>
          <a:srcRect l="18500"/>
          <a:stretch/>
        </p:blipFill>
        <p:spPr bwMode="auto">
          <a:xfrm>
            <a:off x="1691680" y="0"/>
            <a:ext cx="7452320" cy="6873875"/>
          </a:xfrm>
          <a:prstGeom prst="rect">
            <a:avLst/>
          </a:prstGeom>
          <a:noFill/>
          <a:ln w="9525">
            <a:noFill/>
            <a:miter lim="800000"/>
            <a:headEnd/>
            <a:tailEnd/>
          </a:ln>
        </p:spPr>
      </p:pic>
      <p:sp>
        <p:nvSpPr>
          <p:cNvPr id="14" name="Text Box 9"/>
          <p:cNvSpPr txBox="1">
            <a:spLocks noChangeArrowheads="1"/>
          </p:cNvSpPr>
          <p:nvPr/>
        </p:nvSpPr>
        <p:spPr bwMode="auto">
          <a:xfrm>
            <a:off x="1785396" y="6525344"/>
            <a:ext cx="1720343" cy="246221"/>
          </a:xfrm>
          <a:prstGeom prst="rect">
            <a:avLst/>
          </a:prstGeom>
          <a:solidFill>
            <a:schemeClr val="bg1">
              <a:alpha val="60000"/>
            </a:schemeClr>
          </a:solidFill>
          <a:ln w="9525">
            <a:noFill/>
            <a:miter lim="800000"/>
            <a:headEnd/>
            <a:tailEnd/>
          </a:ln>
          <a:effectLst/>
        </p:spPr>
        <p:txBody>
          <a:bodyPr wrap="none">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Johansson et </a:t>
            </a:r>
            <a:r>
              <a:rPr lang="en-GB" sz="1000" dirty="0">
                <a:latin typeface="Verdana" panose="020B0604030504040204" pitchFamily="34" charset="0"/>
                <a:ea typeface="Verdana" panose="020B0604030504040204" pitchFamily="34" charset="0"/>
                <a:cs typeface="Verdana" panose="020B0604030504040204" pitchFamily="34" charset="0"/>
              </a:rPr>
              <a:t>al. </a:t>
            </a:r>
            <a:r>
              <a:rPr lang="en-GB" sz="1000" dirty="0" smtClean="0">
                <a:latin typeface="Verdana" panose="020B0604030504040204" pitchFamily="34" charset="0"/>
                <a:ea typeface="Verdana" panose="020B0604030504040204" pitchFamily="34" charset="0"/>
                <a:cs typeface="Verdana" panose="020B0604030504040204" pitchFamily="34" charset="0"/>
              </a:rPr>
              <a:t>(2013)</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0990" b="-907"/>
          <a:stretch/>
        </p:blipFill>
        <p:spPr>
          <a:xfrm>
            <a:off x="2004881" y="764704"/>
            <a:ext cx="3147051" cy="1776324"/>
          </a:xfrm>
          <a:prstGeom prst="rect">
            <a:avLst/>
          </a:prstGeom>
        </p:spPr>
      </p:pic>
      <p:sp>
        <p:nvSpPr>
          <p:cNvPr id="7" name="TextBox 6"/>
          <p:cNvSpPr txBox="1"/>
          <p:nvPr/>
        </p:nvSpPr>
        <p:spPr>
          <a:xfrm>
            <a:off x="1691680" y="116632"/>
            <a:ext cx="7235328" cy="461665"/>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Surface subsidence leads to thaw ponds</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51436"/>
          <a:stretch/>
        </p:blipFill>
        <p:spPr>
          <a:xfrm>
            <a:off x="5619746" y="764704"/>
            <a:ext cx="3147051" cy="1728192"/>
          </a:xfrm>
          <a:prstGeom prst="rect">
            <a:avLst/>
          </a:prstGeom>
        </p:spPr>
      </p:pic>
      <p:sp>
        <p:nvSpPr>
          <p:cNvPr id="10" name="Rectangle 9"/>
          <p:cNvSpPr/>
          <p:nvPr/>
        </p:nvSpPr>
        <p:spPr>
          <a:xfrm>
            <a:off x="1835696" y="3861048"/>
            <a:ext cx="7091312" cy="369332"/>
          </a:xfrm>
          <a:prstGeom prst="rect">
            <a:avLst/>
          </a:prstGeom>
          <a:solidFill>
            <a:schemeClr val="lt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Surface </a:t>
            </a:r>
            <a:r>
              <a:rPr lang="en-US" dirty="0">
                <a:latin typeface="Verdana" panose="020B0604030504040204" pitchFamily="34" charset="0"/>
                <a:ea typeface="Verdana" panose="020B0604030504040204" pitchFamily="34" charset="0"/>
                <a:cs typeface="Verdana" panose="020B0604030504040204" pitchFamily="34" charset="0"/>
              </a:rPr>
              <a:t>subsidence </a:t>
            </a:r>
            <a:r>
              <a:rPr lang="en-US" dirty="0" smtClean="0">
                <a:latin typeface="Verdana" panose="020B0604030504040204" pitchFamily="34" charset="0"/>
                <a:ea typeface="Verdana" panose="020B0604030504040204" pitchFamily="34" charset="0"/>
                <a:cs typeface="Verdana" panose="020B0604030504040204" pitchFamily="34" charset="0"/>
              </a:rPr>
              <a:t>as </a:t>
            </a:r>
            <a:r>
              <a:rPr lang="en-US" dirty="0">
                <a:latin typeface="Verdana" panose="020B0604030504040204" pitchFamily="34" charset="0"/>
                <a:ea typeface="Verdana" panose="020B0604030504040204" pitchFamily="34" charset="0"/>
                <a:cs typeface="Verdana" panose="020B0604030504040204" pitchFamily="34" charset="0"/>
              </a:rPr>
              <a:t>much as 35 </a:t>
            </a:r>
            <a:r>
              <a:rPr lang="en-US" dirty="0" smtClean="0">
                <a:latin typeface="Verdana" panose="020B0604030504040204" pitchFamily="34" charset="0"/>
                <a:ea typeface="Verdana" panose="020B0604030504040204" pitchFamily="34" charset="0"/>
                <a:cs typeface="Verdana" panose="020B0604030504040204" pitchFamily="34" charset="0"/>
              </a:rPr>
              <a:t>cm</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70019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SCN0298"/>
          <p:cNvPicPr>
            <a:picLocks noChangeAspect="1" noChangeArrowheads="1"/>
          </p:cNvPicPr>
          <p:nvPr/>
        </p:nvPicPr>
        <p:blipFill rotWithShape="1">
          <a:blip r:embed="rId3" cstate="print"/>
          <a:srcRect l="18500"/>
          <a:stretch/>
        </p:blipFill>
        <p:spPr bwMode="auto">
          <a:xfrm>
            <a:off x="1691680" y="0"/>
            <a:ext cx="7452320" cy="6873875"/>
          </a:xfrm>
          <a:prstGeom prst="rect">
            <a:avLst/>
          </a:prstGeom>
          <a:noFill/>
          <a:ln w="9525">
            <a:noFill/>
            <a:miter lim="800000"/>
            <a:headEnd/>
            <a:tailEnd/>
          </a:ln>
        </p:spPr>
      </p:pic>
      <p:sp>
        <p:nvSpPr>
          <p:cNvPr id="14" name="Text Box 9"/>
          <p:cNvSpPr txBox="1">
            <a:spLocks noChangeArrowheads="1"/>
          </p:cNvSpPr>
          <p:nvPr/>
        </p:nvSpPr>
        <p:spPr bwMode="auto">
          <a:xfrm>
            <a:off x="1785396" y="6525344"/>
            <a:ext cx="1382110" cy="246221"/>
          </a:xfrm>
          <a:prstGeom prst="rect">
            <a:avLst/>
          </a:prstGeom>
          <a:solidFill>
            <a:schemeClr val="bg1">
              <a:alpha val="60000"/>
            </a:schemeClr>
          </a:solidFill>
          <a:ln w="9525">
            <a:noFill/>
            <a:miter lim="800000"/>
            <a:headEnd/>
            <a:tailEnd/>
          </a:ln>
          <a:effectLst/>
        </p:spPr>
        <p:txBody>
          <a:bodyPr wrap="none">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Kuhn et </a:t>
            </a:r>
            <a:r>
              <a:rPr lang="en-GB" sz="1000" dirty="0">
                <a:latin typeface="Verdana" panose="020B0604030504040204" pitchFamily="34" charset="0"/>
                <a:ea typeface="Verdana" panose="020B0604030504040204" pitchFamily="34" charset="0"/>
                <a:cs typeface="Verdana" panose="020B0604030504040204" pitchFamily="34" charset="0"/>
              </a:rPr>
              <a:t>al. </a:t>
            </a:r>
            <a:r>
              <a:rPr lang="en-GB" sz="1000" dirty="0" smtClean="0">
                <a:latin typeface="Verdana" panose="020B0604030504040204" pitchFamily="34" charset="0"/>
                <a:ea typeface="Verdana" panose="020B0604030504040204" pitchFamily="34" charset="0"/>
                <a:cs typeface="Verdana" panose="020B0604030504040204" pitchFamily="34" charset="0"/>
              </a:rPr>
              <a:t>(2018)</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691680" y="92410"/>
            <a:ext cx="7235328" cy="830997"/>
          </a:xfrm>
          <a:prstGeom prst="rect">
            <a:avLst/>
          </a:prstGeom>
          <a:noFill/>
        </p:spPr>
        <p:txBody>
          <a:bodyPr wrap="square" rtlCol="0">
            <a:spAutoFit/>
          </a:bodyPr>
          <a:lstStyle/>
          <a:p>
            <a:r>
              <a:rPr lang="en-GB" altLang="en-US" sz="2400" dirty="0" smtClean="0">
                <a:latin typeface="Verdana" panose="020B0604030504040204" pitchFamily="34" charset="0"/>
                <a:ea typeface="Verdana" panose="020B0604030504040204" pitchFamily="34" charset="0"/>
                <a:cs typeface="Verdana" panose="020B0604030504040204" pitchFamily="34" charset="0"/>
              </a:rPr>
              <a:t>Thaw ponds lead to significant changes in greenhouse gas emissions</a:t>
            </a:r>
            <a:endParaRPr lang="en-GB" alt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51436"/>
          <a:stretch/>
        </p:blipFill>
        <p:spPr>
          <a:xfrm>
            <a:off x="5745429" y="3095988"/>
            <a:ext cx="3147051" cy="1728192"/>
          </a:xfrm>
          <a:prstGeom prst="rect">
            <a:avLst/>
          </a:prstGeom>
        </p:spPr>
      </p:pic>
      <p:grpSp>
        <p:nvGrpSpPr>
          <p:cNvPr id="10" name="Group 9"/>
          <p:cNvGrpSpPr/>
          <p:nvPr/>
        </p:nvGrpSpPr>
        <p:grpSpPr>
          <a:xfrm>
            <a:off x="5292080" y="476672"/>
            <a:ext cx="3147051" cy="2576087"/>
            <a:chOff x="5220071" y="476672"/>
            <a:chExt cx="3147051" cy="2576087"/>
          </a:xfrm>
        </p:grpSpPr>
        <p:grpSp>
          <p:nvGrpSpPr>
            <p:cNvPr id="6" name="Group 5"/>
            <p:cNvGrpSpPr/>
            <p:nvPr/>
          </p:nvGrpSpPr>
          <p:grpSpPr>
            <a:xfrm>
              <a:off x="6588223" y="1243266"/>
              <a:ext cx="1260000" cy="1809491"/>
              <a:chOff x="6588223" y="2512382"/>
              <a:chExt cx="1260000" cy="1809491"/>
            </a:xfrm>
          </p:grpSpPr>
          <p:sp>
            <p:nvSpPr>
              <p:cNvPr id="15" name="Down Arrow 14"/>
              <p:cNvSpPr/>
              <p:nvPr/>
            </p:nvSpPr>
            <p:spPr>
              <a:xfrm rot="10800000">
                <a:off x="6588223" y="2512382"/>
                <a:ext cx="1260000" cy="1809491"/>
              </a:xfrm>
              <a:prstGeom prst="down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31441" y="2697049"/>
                <a:ext cx="624992" cy="369332"/>
              </a:xfrm>
              <a:prstGeom prst="rect">
                <a:avLst/>
              </a:prstGeom>
              <a:noFill/>
            </p:spPr>
            <p:txBody>
              <a:bodyPr wrap="square" rtlCol="0">
                <a:spAutoFit/>
              </a:bodyPr>
              <a:lstStyle/>
              <a:p>
                <a:r>
                  <a:rPr lang="en-US" dirty="0" smtClean="0"/>
                  <a:t>CH</a:t>
                </a:r>
                <a:r>
                  <a:rPr lang="en-US" baseline="-25000" dirty="0" smtClean="0"/>
                  <a:t>4</a:t>
                </a:r>
                <a:endParaRPr lang="en-US" baseline="-25000" dirty="0"/>
              </a:p>
            </p:txBody>
          </p:sp>
        </p:grpSp>
        <p:grpSp>
          <p:nvGrpSpPr>
            <p:cNvPr id="5" name="Group 4"/>
            <p:cNvGrpSpPr/>
            <p:nvPr/>
          </p:nvGrpSpPr>
          <p:grpSpPr>
            <a:xfrm>
              <a:off x="5508104" y="1036535"/>
              <a:ext cx="1260000" cy="2016224"/>
              <a:chOff x="5861082" y="2305651"/>
              <a:chExt cx="1260000" cy="2016224"/>
            </a:xfrm>
          </p:grpSpPr>
          <p:sp>
            <p:nvSpPr>
              <p:cNvPr id="12" name="Down Arrow 11"/>
              <p:cNvSpPr/>
              <p:nvPr/>
            </p:nvSpPr>
            <p:spPr>
              <a:xfrm rot="10800000">
                <a:off x="5861082" y="2305651"/>
                <a:ext cx="1260000" cy="2016224"/>
              </a:xfrm>
              <a:prstGeom prst="down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178585" y="2512383"/>
                <a:ext cx="624992" cy="369332"/>
              </a:xfrm>
              <a:prstGeom prst="rect">
                <a:avLst/>
              </a:prstGeom>
              <a:noFill/>
            </p:spPr>
            <p:txBody>
              <a:bodyPr wrap="square" rtlCol="0">
                <a:spAutoFit/>
              </a:bodyPr>
              <a:lstStyle/>
              <a:p>
                <a:r>
                  <a:rPr lang="en-US" dirty="0" smtClean="0"/>
                  <a:t>CO</a:t>
                </a:r>
                <a:r>
                  <a:rPr lang="en-US" baseline="-25000" dirty="0" smtClean="0"/>
                  <a:t>2</a:t>
                </a:r>
                <a:endParaRPr lang="en-US" baseline="-25000" dirty="0"/>
              </a:p>
            </p:txBody>
          </p:sp>
        </p:grpSp>
        <p:sp>
          <p:nvSpPr>
            <p:cNvPr id="19" name="TextBox 18"/>
            <p:cNvSpPr txBox="1"/>
            <p:nvPr/>
          </p:nvSpPr>
          <p:spPr>
            <a:xfrm>
              <a:off x="5220071" y="476672"/>
              <a:ext cx="3147051" cy="369332"/>
            </a:xfrm>
            <a:prstGeom prst="rect">
              <a:avLst/>
            </a:prstGeom>
            <a:noFill/>
          </p:spPr>
          <p:txBody>
            <a:bodyPr wrap="square" rtlCol="0">
              <a:spAutoFit/>
            </a:bodyPr>
            <a:lstStyle/>
            <a:p>
              <a:pPr algn="ctr"/>
              <a:r>
                <a:rPr lang="en-US" b="1" dirty="0" smtClean="0">
                  <a:solidFill>
                    <a:schemeClr val="bg1"/>
                  </a:solidFill>
                  <a:latin typeface="Verdana" panose="020B0604030504040204" pitchFamily="34" charset="0"/>
                  <a:ea typeface="Verdana" panose="020B0604030504040204" pitchFamily="34" charset="0"/>
                </a:rPr>
                <a:t>Source</a:t>
              </a:r>
              <a:endParaRPr lang="en-US" b="1" dirty="0">
                <a:solidFill>
                  <a:schemeClr val="bg1"/>
                </a:solidFill>
                <a:latin typeface="Verdana" panose="020B0604030504040204" pitchFamily="34" charset="0"/>
                <a:ea typeface="Verdana" panose="020B0604030504040204" pitchFamily="34" charset="0"/>
              </a:endParaRPr>
            </a:p>
          </p:txBody>
        </p:sp>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0990" b="-907"/>
          <a:stretch/>
        </p:blipFill>
        <p:spPr>
          <a:xfrm>
            <a:off x="1932213" y="3095988"/>
            <a:ext cx="3147051" cy="1776324"/>
          </a:xfrm>
          <a:prstGeom prst="rect">
            <a:avLst/>
          </a:prstGeom>
        </p:spPr>
      </p:pic>
      <p:sp>
        <p:nvSpPr>
          <p:cNvPr id="22" name="Down Arrow 21"/>
          <p:cNvSpPr/>
          <p:nvPr/>
        </p:nvSpPr>
        <p:spPr>
          <a:xfrm rot="16200000">
            <a:off x="5023721" y="2976038"/>
            <a:ext cx="777252" cy="2016224"/>
          </a:xfrm>
          <a:prstGeom prst="down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b="1" dirty="0" smtClean="0">
                <a:latin typeface="Verdana" panose="020B0604030504040204" pitchFamily="34" charset="0"/>
                <a:ea typeface="Verdana" panose="020B0604030504040204" pitchFamily="34" charset="0"/>
              </a:rPr>
              <a:t>Permafrost Thaw</a:t>
            </a:r>
            <a:endParaRPr lang="en-US" sz="1400" b="1" dirty="0">
              <a:latin typeface="Verdana" panose="020B0604030504040204" pitchFamily="34" charset="0"/>
              <a:ea typeface="Verdana" panose="020B0604030504040204" pitchFamily="34" charset="0"/>
            </a:endParaRPr>
          </a:p>
        </p:txBody>
      </p:sp>
      <p:grpSp>
        <p:nvGrpSpPr>
          <p:cNvPr id="28" name="Group 27"/>
          <p:cNvGrpSpPr/>
          <p:nvPr/>
        </p:nvGrpSpPr>
        <p:grpSpPr>
          <a:xfrm>
            <a:off x="7860921" y="748732"/>
            <a:ext cx="1260000" cy="2319283"/>
            <a:chOff x="7860921" y="724510"/>
            <a:chExt cx="1260000" cy="2319283"/>
          </a:xfrm>
        </p:grpSpPr>
        <p:sp>
          <p:nvSpPr>
            <p:cNvPr id="24" name="Down Arrow 23"/>
            <p:cNvSpPr/>
            <p:nvPr/>
          </p:nvSpPr>
          <p:spPr>
            <a:xfrm rot="10800000">
              <a:off x="7860921" y="724510"/>
              <a:ext cx="1260000" cy="2319283"/>
            </a:xfrm>
            <a:prstGeom prst="downArrow">
              <a:avLst/>
            </a:prstGeom>
            <a:solidFill>
              <a:srgbClr val="FF0000">
                <a:alpha val="4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2470" y="984003"/>
              <a:ext cx="796212" cy="369332"/>
            </a:xfrm>
            <a:prstGeom prst="rect">
              <a:avLst/>
            </a:prstGeom>
            <a:noFill/>
          </p:spPr>
          <p:txBody>
            <a:bodyPr wrap="square" rtlCol="0">
              <a:spAutoFit/>
            </a:bodyPr>
            <a:lstStyle/>
            <a:p>
              <a:r>
                <a:rPr lang="en-US" dirty="0" err="1" smtClean="0">
                  <a:solidFill>
                    <a:schemeClr val="bg1"/>
                  </a:solidFill>
                </a:rPr>
                <a:t>MeHg</a:t>
              </a:r>
              <a:endParaRPr lang="en-US" baseline="-25000" dirty="0">
                <a:solidFill>
                  <a:schemeClr val="bg1"/>
                </a:solidFill>
              </a:endParaRPr>
            </a:p>
          </p:txBody>
        </p:sp>
      </p:grpSp>
      <p:sp>
        <p:nvSpPr>
          <p:cNvPr id="30" name="Text Box 9"/>
          <p:cNvSpPr txBox="1">
            <a:spLocks noChangeArrowheads="1"/>
          </p:cNvSpPr>
          <p:nvPr/>
        </p:nvSpPr>
        <p:spPr bwMode="auto">
          <a:xfrm>
            <a:off x="7315946" y="6522731"/>
            <a:ext cx="1779654" cy="246221"/>
          </a:xfrm>
          <a:prstGeom prst="rect">
            <a:avLst/>
          </a:prstGeom>
          <a:solidFill>
            <a:schemeClr val="bg1">
              <a:alpha val="60000"/>
            </a:schemeClr>
          </a:solidFill>
          <a:ln w="9525">
            <a:noFill/>
            <a:miter lim="800000"/>
            <a:headEnd/>
            <a:tailEnd/>
          </a:ln>
          <a:effectLst/>
        </p:spPr>
        <p:txBody>
          <a:bodyPr wrap="none">
            <a:spAutoFit/>
          </a:bodyPr>
          <a:lstStyle/>
          <a:p>
            <a:r>
              <a:rPr lang="en-GB" sz="1000" dirty="0" err="1" smtClean="0">
                <a:latin typeface="Verdana" panose="020B0604030504040204" pitchFamily="34" charset="0"/>
                <a:ea typeface="Verdana" panose="020B0604030504040204" pitchFamily="34" charset="0"/>
                <a:cs typeface="Verdana" panose="020B0604030504040204" pitchFamily="34" charset="0"/>
              </a:rPr>
              <a:t>Fahnestock</a:t>
            </a:r>
            <a:r>
              <a:rPr lang="en-GB" sz="1000" dirty="0" smtClean="0">
                <a:latin typeface="Verdana" panose="020B0604030504040204" pitchFamily="34" charset="0"/>
                <a:ea typeface="Verdana" panose="020B0604030504040204" pitchFamily="34" charset="0"/>
                <a:cs typeface="Verdana" panose="020B0604030504040204" pitchFamily="34" charset="0"/>
              </a:rPr>
              <a:t> et </a:t>
            </a:r>
            <a:r>
              <a:rPr lang="en-GB" sz="1000" dirty="0">
                <a:latin typeface="Verdana" panose="020B0604030504040204" pitchFamily="34" charset="0"/>
                <a:ea typeface="Verdana" panose="020B0604030504040204" pitchFamily="34" charset="0"/>
                <a:cs typeface="Verdana" panose="020B0604030504040204" pitchFamily="34" charset="0"/>
              </a:rPr>
              <a:t>al. </a:t>
            </a:r>
            <a:r>
              <a:rPr lang="en-GB" sz="1000" dirty="0" smtClean="0">
                <a:latin typeface="Verdana" panose="020B0604030504040204" pitchFamily="34" charset="0"/>
                <a:ea typeface="Verdana" panose="020B0604030504040204" pitchFamily="34" charset="0"/>
                <a:cs typeface="Verdana" panose="020B0604030504040204" pitchFamily="34" charset="0"/>
              </a:rPr>
              <a:t>(2019)</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grpSp>
        <p:nvGrpSpPr>
          <p:cNvPr id="27" name="Group 26"/>
          <p:cNvGrpSpPr/>
          <p:nvPr/>
        </p:nvGrpSpPr>
        <p:grpSpPr>
          <a:xfrm>
            <a:off x="1932214" y="1657083"/>
            <a:ext cx="7183348" cy="2947642"/>
            <a:chOff x="1932215" y="1649617"/>
            <a:chExt cx="7183348" cy="2947642"/>
          </a:xfrm>
        </p:grpSpPr>
        <p:grpSp>
          <p:nvGrpSpPr>
            <p:cNvPr id="46" name="Group 45"/>
            <p:cNvGrpSpPr/>
            <p:nvPr/>
          </p:nvGrpSpPr>
          <p:grpSpPr>
            <a:xfrm>
              <a:off x="1932215" y="1943860"/>
              <a:ext cx="3147051" cy="2653399"/>
              <a:chOff x="1932213" y="1943860"/>
              <a:chExt cx="3147051" cy="2653399"/>
            </a:xfrm>
          </p:grpSpPr>
          <p:sp>
            <p:nvSpPr>
              <p:cNvPr id="47" name="Down Arrow 46"/>
              <p:cNvSpPr/>
              <p:nvPr/>
            </p:nvSpPr>
            <p:spPr>
              <a:xfrm>
                <a:off x="2205128" y="2581035"/>
                <a:ext cx="1260000" cy="2016224"/>
              </a:xfrm>
              <a:prstGeom prst="down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rot="10800000">
                <a:off x="3207606" y="2622488"/>
                <a:ext cx="1260000" cy="432048"/>
              </a:xfrm>
              <a:prstGeom prst="downArrow">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542514" y="3961178"/>
                <a:ext cx="624992" cy="369332"/>
              </a:xfrm>
              <a:prstGeom prst="rect">
                <a:avLst/>
              </a:prstGeom>
              <a:noFill/>
            </p:spPr>
            <p:txBody>
              <a:bodyPr wrap="square" rtlCol="0">
                <a:spAutoFit/>
              </a:bodyPr>
              <a:lstStyle/>
              <a:p>
                <a:r>
                  <a:rPr lang="en-US" dirty="0" smtClean="0"/>
                  <a:t>CO</a:t>
                </a:r>
                <a:r>
                  <a:rPr lang="en-US" baseline="-25000" dirty="0" smtClean="0"/>
                  <a:t>2</a:t>
                </a:r>
                <a:endParaRPr lang="en-US" baseline="-25000" dirty="0"/>
              </a:p>
            </p:txBody>
          </p:sp>
          <p:sp>
            <p:nvSpPr>
              <p:cNvPr id="50" name="TextBox 49"/>
              <p:cNvSpPr txBox="1"/>
              <p:nvPr/>
            </p:nvSpPr>
            <p:spPr>
              <a:xfrm>
                <a:off x="3580124" y="2683427"/>
                <a:ext cx="624992" cy="369332"/>
              </a:xfrm>
              <a:prstGeom prst="rect">
                <a:avLst/>
              </a:prstGeom>
              <a:noFill/>
            </p:spPr>
            <p:txBody>
              <a:bodyPr wrap="square" rtlCol="0">
                <a:spAutoFit/>
              </a:bodyPr>
              <a:lstStyle/>
              <a:p>
                <a:r>
                  <a:rPr lang="en-US" dirty="0" smtClean="0"/>
                  <a:t>CH</a:t>
                </a:r>
                <a:r>
                  <a:rPr lang="en-US" baseline="-25000" dirty="0" smtClean="0"/>
                  <a:t>4</a:t>
                </a:r>
                <a:endParaRPr lang="en-US" baseline="-25000" dirty="0"/>
              </a:p>
            </p:txBody>
          </p:sp>
          <p:sp>
            <p:nvSpPr>
              <p:cNvPr id="51" name="TextBox 50"/>
              <p:cNvSpPr txBox="1"/>
              <p:nvPr/>
            </p:nvSpPr>
            <p:spPr>
              <a:xfrm>
                <a:off x="1932213" y="1943860"/>
                <a:ext cx="3147051" cy="369332"/>
              </a:xfrm>
              <a:prstGeom prst="rect">
                <a:avLst/>
              </a:prstGeom>
              <a:noFill/>
            </p:spPr>
            <p:txBody>
              <a:bodyPr wrap="square" rtlCol="0">
                <a:spAutoFit/>
              </a:bodyPr>
              <a:lstStyle/>
              <a:p>
                <a:pPr algn="ctr"/>
                <a:r>
                  <a:rPr lang="en-US" b="1" dirty="0" smtClean="0">
                    <a:solidFill>
                      <a:schemeClr val="bg1"/>
                    </a:solidFill>
                    <a:latin typeface="Verdana" panose="020B0604030504040204" pitchFamily="34" charset="0"/>
                    <a:ea typeface="Verdana" panose="020B0604030504040204" pitchFamily="34" charset="0"/>
                  </a:rPr>
                  <a:t>Sink</a:t>
                </a:r>
                <a:endParaRPr lang="en-US" b="1" dirty="0">
                  <a:solidFill>
                    <a:schemeClr val="bg1"/>
                  </a:solidFill>
                  <a:latin typeface="Verdana" panose="020B0604030504040204" pitchFamily="34" charset="0"/>
                  <a:ea typeface="Verdana" panose="020B0604030504040204" pitchFamily="34" charset="0"/>
                </a:endParaRPr>
              </a:p>
            </p:txBody>
          </p:sp>
          <p:sp>
            <p:nvSpPr>
              <p:cNvPr id="52" name="Down Arrow 51"/>
              <p:cNvSpPr/>
              <p:nvPr/>
            </p:nvSpPr>
            <p:spPr>
              <a:xfrm>
                <a:off x="2199858" y="2601396"/>
                <a:ext cx="1260000" cy="490776"/>
              </a:xfrm>
              <a:prstGeom prst="downArrow">
                <a:avLst/>
              </a:prstGeom>
              <a:noFill/>
            </p:spPr>
            <p:txBody>
              <a:bodyPr wrap="square" rtlCol="0">
                <a:spAutoFit/>
              </a:bodyPr>
              <a:lstStyle/>
              <a:p>
                <a:endParaRPr lang="en-US">
                  <a:solidFill>
                    <a:schemeClr val="tx1"/>
                  </a:solidFill>
                  <a:latin typeface="Arial" charset="0"/>
                  <a:cs typeface="Arial" charset="0"/>
                </a:endParaRPr>
              </a:p>
            </p:txBody>
          </p:sp>
        </p:grpSp>
        <p:sp>
          <p:nvSpPr>
            <p:cNvPr id="53" name="TextBox 52"/>
            <p:cNvSpPr txBox="1"/>
            <p:nvPr/>
          </p:nvSpPr>
          <p:spPr>
            <a:xfrm rot="16200000">
              <a:off x="8319512" y="2137891"/>
              <a:ext cx="1284326" cy="307777"/>
            </a:xfrm>
            <a:prstGeom prst="rect">
              <a:avLst/>
            </a:prstGeom>
            <a:noFill/>
          </p:spPr>
          <p:txBody>
            <a:bodyPr wrap="none" rtlCol="0">
              <a:spAutoFit/>
            </a:bodyPr>
            <a:lstStyle/>
            <a:p>
              <a:r>
                <a:rPr lang="en-US" sz="1400" dirty="0" smtClean="0">
                  <a:latin typeface="Verdana" panose="020B0604030504040204" pitchFamily="34" charset="0"/>
                  <a:ea typeface="Verdana" panose="020B0604030504040204" pitchFamily="34" charset="0"/>
                </a:rPr>
                <a:t>Not to Scale</a:t>
              </a:r>
              <a:endParaRPr lang="en-US" sz="14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424676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3" descr="permafrost_map_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325" y="1052736"/>
            <a:ext cx="4663886" cy="466388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295989" y="4047057"/>
            <a:ext cx="1284123" cy="534071"/>
            <a:chOff x="2396885" y="2246857"/>
            <a:chExt cx="1284123" cy="534071"/>
          </a:xfrm>
        </p:grpSpPr>
        <p:cxnSp>
          <p:nvCxnSpPr>
            <p:cNvPr id="13" name="Straight Arrow Connector 12"/>
            <p:cNvCxnSpPr/>
            <p:nvPr/>
          </p:nvCxnSpPr>
          <p:spPr>
            <a:xfrm>
              <a:off x="3248960" y="2502188"/>
              <a:ext cx="432048" cy="278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96885" y="2246857"/>
              <a:ext cx="917780" cy="369332"/>
            </a:xfrm>
            <a:prstGeom prst="rect">
              <a:avLst/>
            </a:prstGeom>
            <a:noFill/>
          </p:spPr>
          <p:txBody>
            <a:bodyPr wrap="square" rtlCol="0">
              <a:spAutoFit/>
            </a:bodyPr>
            <a:lstStyle/>
            <a:p>
              <a:r>
                <a:rPr lang="en-GB" dirty="0" smtClean="0">
                  <a:solidFill>
                    <a:srgbClr val="FF0000"/>
                  </a:solidFill>
                </a:rPr>
                <a:t>Abisko</a:t>
              </a:r>
              <a:endParaRPr lang="en-GB" dirty="0">
                <a:solidFill>
                  <a:srgbClr val="FF0000"/>
                </a:solidFill>
              </a:endParaRPr>
            </a:p>
          </p:txBody>
        </p:sp>
      </p:grpSp>
      <p:sp>
        <p:nvSpPr>
          <p:cNvPr id="8" name="TextBox 7"/>
          <p:cNvSpPr txBox="1"/>
          <p:nvPr/>
        </p:nvSpPr>
        <p:spPr>
          <a:xfrm>
            <a:off x="1684462" y="116632"/>
            <a:ext cx="7200800" cy="461665"/>
          </a:xfrm>
          <a:prstGeom prst="rect">
            <a:avLst/>
          </a:prstGeom>
          <a:noFill/>
        </p:spPr>
        <p:txBody>
          <a:bodyPr wrap="square" rtlCol="0">
            <a:spAutoFit/>
          </a:bodyPr>
          <a:lstStyle/>
          <a:p>
            <a:r>
              <a:rPr lang="nl-NL" sz="2400" dirty="0" smtClean="0">
                <a:latin typeface="Verdana" panose="020B0604030504040204" pitchFamily="34" charset="0"/>
                <a:ea typeface="Verdana" panose="020B0604030504040204" pitchFamily="34" charset="0"/>
                <a:cs typeface="Verdana" panose="020B0604030504040204" pitchFamily="34" charset="0"/>
              </a:rPr>
              <a:t>Feedbacks from the Arctic: Permafrost</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1763688" y="2520563"/>
            <a:ext cx="7121574" cy="646331"/>
          </a:xfrm>
          <a:prstGeom prst="rect">
            <a:avLst/>
          </a:prstGeom>
          <a:solidFill>
            <a:schemeClr val="lt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solidFill>
                  <a:schemeClr val="dk1"/>
                </a:solidFill>
                <a:latin typeface="Verdana" panose="020B0604030504040204" pitchFamily="34" charset="0"/>
                <a:ea typeface="Verdana" panose="020B0604030504040204" pitchFamily="34" charset="0"/>
                <a:cs typeface="Verdana" panose="020B0604030504040204" pitchFamily="34" charset="0"/>
              </a:rPr>
              <a:t>24% of the terrestrial soils in the Northern </a:t>
            </a:r>
            <a:r>
              <a:rPr lang="en-US" dirty="0" smtClean="0">
                <a:solidFill>
                  <a:schemeClr val="dk1"/>
                </a:solidFill>
                <a:latin typeface="Verdana" panose="020B0604030504040204" pitchFamily="34" charset="0"/>
                <a:ea typeface="Verdana" panose="020B0604030504040204" pitchFamily="34" charset="0"/>
                <a:cs typeface="Verdana" panose="020B0604030504040204" pitchFamily="34" charset="0"/>
              </a:rPr>
              <a:t>Hemisphere</a:t>
            </a:r>
            <a:br>
              <a:rPr lang="en-US" dirty="0" smtClean="0">
                <a:solidFill>
                  <a:schemeClr val="dk1"/>
                </a:solidFill>
                <a:latin typeface="Verdana" panose="020B0604030504040204" pitchFamily="34" charset="0"/>
                <a:ea typeface="Verdana" panose="020B0604030504040204" pitchFamily="34" charset="0"/>
                <a:cs typeface="Verdana" panose="020B0604030504040204" pitchFamily="34" charset="0"/>
              </a:rPr>
            </a:br>
            <a:r>
              <a:rPr lang="en-US" dirty="0" smtClean="0">
                <a:solidFill>
                  <a:schemeClr val="dk1"/>
                </a:solidFill>
                <a:latin typeface="Verdana" panose="020B0604030504040204" pitchFamily="34" charset="0"/>
                <a:ea typeface="Verdana" panose="020B0604030504040204" pitchFamily="34" charset="0"/>
                <a:cs typeface="Verdana" panose="020B0604030504040204" pitchFamily="34" charset="0"/>
              </a:rPr>
              <a:t>or </a:t>
            </a:r>
            <a:r>
              <a:rPr lang="en-US" dirty="0">
                <a:solidFill>
                  <a:schemeClr val="dk1"/>
                </a:solidFill>
                <a:latin typeface="Verdana" panose="020B0604030504040204" pitchFamily="34" charset="0"/>
                <a:ea typeface="Verdana" panose="020B0604030504040204" pitchFamily="34" charset="0"/>
                <a:cs typeface="Verdana" panose="020B0604030504040204" pitchFamily="34" charset="0"/>
              </a:rPr>
              <a:t>12% globally</a:t>
            </a:r>
          </a:p>
        </p:txBody>
      </p:sp>
    </p:spTree>
    <p:extLst>
      <p:ext uri="{BB962C8B-B14F-4D97-AF65-F5344CB8AC3E}">
        <p14:creationId xmlns:p14="http://schemas.microsoft.com/office/powerpoint/2010/main" val="390990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rotWithShape="1">
          <a:blip r:embed="rId3" cstate="print"/>
          <a:srcRect l="2601" r="16034" b="7991"/>
          <a:stretch/>
        </p:blipFill>
        <p:spPr bwMode="auto">
          <a:xfrm>
            <a:off x="1698108" y="438043"/>
            <a:ext cx="7439945" cy="6317258"/>
          </a:xfrm>
          <a:prstGeom prst="rect">
            <a:avLst/>
          </a:prstGeom>
          <a:noFill/>
          <a:ln w="9525">
            <a:noFill/>
            <a:round/>
            <a:headEnd/>
            <a:tailEnd/>
          </a:ln>
        </p:spPr>
      </p:pic>
      <p:sp>
        <p:nvSpPr>
          <p:cNvPr id="58371" name="TextBox 2"/>
          <p:cNvSpPr txBox="1">
            <a:spLocks noChangeArrowheads="1"/>
          </p:cNvSpPr>
          <p:nvPr/>
        </p:nvSpPr>
        <p:spPr bwMode="auto">
          <a:xfrm>
            <a:off x="1698108" y="6495147"/>
            <a:ext cx="1793770" cy="246221"/>
          </a:xfrm>
          <a:prstGeom prst="rect">
            <a:avLst/>
          </a:prstGeom>
          <a:noFill/>
          <a:ln w="9525">
            <a:noFill/>
            <a:miter lim="800000"/>
            <a:headEnd/>
            <a:tailEnd/>
          </a:ln>
        </p:spPr>
        <p:txBody>
          <a:bodyPr wrap="square">
            <a:spAutoFit/>
          </a:bodyPr>
          <a:lstStyle/>
          <a:p>
            <a:r>
              <a:rPr lang="en-US"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Photo: Megan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Thompson</a:t>
            </a:r>
            <a:endParaRPr lang="sv-SE"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698110" y="116632"/>
            <a:ext cx="7200800" cy="830997"/>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Total amount of </a:t>
            </a:r>
            <a:r>
              <a:rPr lang="en-US" sz="2400" dirty="0" smtClean="0">
                <a:latin typeface="Verdana" panose="020B0604030504040204" pitchFamily="34" charset="0"/>
                <a:ea typeface="Verdana" panose="020B0604030504040204" pitchFamily="34" charset="0"/>
                <a:cs typeface="Verdana" panose="020B0604030504040204" pitchFamily="34" charset="0"/>
              </a:rPr>
              <a:t>soil carbon in </a:t>
            </a:r>
            <a:r>
              <a:rPr lang="en-US" sz="2400" dirty="0">
                <a:latin typeface="Verdana" panose="020B0604030504040204" pitchFamily="34" charset="0"/>
                <a:ea typeface="Verdana" panose="020B0604030504040204" pitchFamily="34" charset="0"/>
                <a:cs typeface="Verdana" panose="020B0604030504040204" pitchFamily="34" charset="0"/>
              </a:rPr>
              <a:t>permafrost </a:t>
            </a:r>
            <a:r>
              <a:rPr lang="en-US" sz="2400" dirty="0" smtClean="0">
                <a:latin typeface="Verdana" panose="020B0604030504040204" pitchFamily="34" charset="0"/>
                <a:ea typeface="Verdana" panose="020B0604030504040204" pitchFamily="34" charset="0"/>
                <a:cs typeface="Verdana" panose="020B0604030504040204" pitchFamily="34" charset="0"/>
              </a:rPr>
              <a:t>regions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817680" y="2492896"/>
            <a:ext cx="7200800" cy="2862322"/>
          </a:xfrm>
          <a:prstGeom prst="rect">
            <a:avLst/>
          </a:prstGeom>
          <a:solidFill>
            <a:schemeClr val="bg1">
              <a:alpha val="60000"/>
            </a:schemeClr>
          </a:solidFill>
        </p:spPr>
        <p:txBody>
          <a:bodyPr wrap="square" rtlCol="0">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Approx. </a:t>
            </a:r>
            <a:r>
              <a:rPr lang="en-US" b="1" i="1" dirty="0">
                <a:latin typeface="Verdana" panose="020B0604030504040204" pitchFamily="34" charset="0"/>
                <a:ea typeface="Verdana" panose="020B0604030504040204" pitchFamily="34" charset="0"/>
                <a:cs typeface="Verdana" panose="020B0604030504040204" pitchFamily="34" charset="0"/>
              </a:rPr>
              <a:t>1,035 billion tons </a:t>
            </a:r>
            <a:r>
              <a:rPr lang="en-US" dirty="0">
                <a:latin typeface="Verdana" panose="020B0604030504040204" pitchFamily="34" charset="0"/>
                <a:ea typeface="Verdana" panose="020B0604030504040204" pitchFamily="34" charset="0"/>
                <a:cs typeface="Verdana" panose="020B0604030504040204" pitchFamily="34" charset="0"/>
              </a:rPr>
              <a:t>in </a:t>
            </a:r>
            <a:r>
              <a:rPr lang="en-US" dirty="0" smtClean="0">
                <a:latin typeface="Verdana" panose="020B0604030504040204" pitchFamily="34" charset="0"/>
                <a:ea typeface="Verdana" panose="020B0604030504040204" pitchFamily="34" charset="0"/>
                <a:cs typeface="Verdana" panose="020B0604030504040204" pitchFamily="34" charset="0"/>
              </a:rPr>
              <a:t>top 3 m</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b="1" i="1" dirty="0" smtClean="0">
                <a:latin typeface="Verdana" panose="020B0604030504040204" pitchFamily="34" charset="0"/>
                <a:ea typeface="Verdana" panose="020B0604030504040204" pitchFamily="34" charset="0"/>
                <a:cs typeface="Verdana" panose="020B0604030504040204" pitchFamily="34" charset="0"/>
              </a:rPr>
              <a:t>50</a:t>
            </a:r>
            <a:r>
              <a:rPr lang="en-US" b="1" i="1"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of global soil organic C pool</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Approx. </a:t>
            </a:r>
            <a:r>
              <a:rPr lang="en-US" b="1" i="1" dirty="0">
                <a:latin typeface="Verdana" panose="020B0604030504040204" pitchFamily="34" charset="0"/>
                <a:ea typeface="Verdana" panose="020B0604030504040204" pitchFamily="34" charset="0"/>
                <a:cs typeface="Verdana" panose="020B0604030504040204" pitchFamily="34" charset="0"/>
              </a:rPr>
              <a:t>twice</a:t>
            </a:r>
            <a:r>
              <a:rPr lang="en-US" dirty="0">
                <a:latin typeface="Verdana" panose="020B0604030504040204" pitchFamily="34" charset="0"/>
                <a:ea typeface="Verdana" panose="020B0604030504040204" pitchFamily="34" charset="0"/>
                <a:cs typeface="Verdana" panose="020B0604030504040204" pitchFamily="34" charset="0"/>
              </a:rPr>
              <a:t> the amount of C in atmosphere</a:t>
            </a:r>
          </a:p>
          <a:p>
            <a:pPr marL="285750" indent="-285750">
              <a:buFont typeface="Arial" panose="020B0604020202020204" pitchFamily="34" charset="0"/>
              <a:buChar char="•"/>
            </a:pPr>
            <a:endParaRPr lang="en-GB"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Forecast: </a:t>
            </a:r>
            <a:r>
              <a:rPr lang="en-GB" b="1" i="1" dirty="0" smtClean="0">
                <a:latin typeface="Verdana" panose="020B0604030504040204" pitchFamily="34" charset="0"/>
                <a:ea typeface="Verdana" panose="020B0604030504040204" pitchFamily="34" charset="0"/>
                <a:cs typeface="Verdana" panose="020B0604030504040204" pitchFamily="34" charset="0"/>
              </a:rPr>
              <a:t>13-28%</a:t>
            </a:r>
            <a:r>
              <a:rPr lang="en-GB" dirty="0" smtClean="0">
                <a:latin typeface="Verdana" panose="020B0604030504040204" pitchFamily="34" charset="0"/>
                <a:ea typeface="Verdana" panose="020B0604030504040204" pitchFamily="34" charset="0"/>
                <a:cs typeface="Verdana" panose="020B0604030504040204" pitchFamily="34" charset="0"/>
              </a:rPr>
              <a:t> will thaw in Arctic by 2050</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Slow climate feedbacks </a:t>
            </a:r>
            <a:r>
              <a:rPr lang="en-GB" b="1" i="1" dirty="0" smtClean="0">
                <a:latin typeface="Verdana" panose="020B0604030504040204" pitchFamily="34" charset="0"/>
                <a:ea typeface="Verdana" panose="020B0604030504040204" pitchFamily="34" charset="0"/>
                <a:cs typeface="Verdana" panose="020B0604030504040204" pitchFamily="34" charset="0"/>
              </a:rPr>
              <a:t>not</a:t>
            </a:r>
            <a:r>
              <a:rPr lang="en-GB" dirty="0" smtClean="0">
                <a:latin typeface="Verdana" panose="020B0604030504040204" pitchFamily="34" charset="0"/>
                <a:ea typeface="Verdana" panose="020B0604030504040204" pitchFamily="34" charset="0"/>
                <a:cs typeface="Verdana" panose="020B0604030504040204" pitchFamily="34" charset="0"/>
              </a:rPr>
              <a:t> incorporated in the global climate models</a:t>
            </a:r>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259894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081" y="1916832"/>
            <a:ext cx="7200000" cy="4050000"/>
          </a:xfrm>
          <a:prstGeom prst="rect">
            <a:avLst/>
          </a:prstGeom>
        </p:spPr>
      </p:pic>
      <p:sp>
        <p:nvSpPr>
          <p:cNvPr id="2" name="TextBox 1"/>
          <p:cNvSpPr txBox="1"/>
          <p:nvPr/>
        </p:nvSpPr>
        <p:spPr>
          <a:xfrm>
            <a:off x="1692081" y="188640"/>
            <a:ext cx="7200000" cy="461665"/>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Permafrost crater in Siberia</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1724914" y="1988840"/>
            <a:ext cx="2091406" cy="369332"/>
          </a:xfrm>
          <a:prstGeom prst="rect">
            <a:avLst/>
          </a:prstGeom>
        </p:spPr>
        <p:txBody>
          <a:bodyPr wrap="none">
            <a:spAutoFit/>
          </a:bodyPr>
          <a:lstStyle/>
          <a:p>
            <a:r>
              <a:rPr lang="en-GB" dirty="0" err="1">
                <a:solidFill>
                  <a:schemeClr val="bg1"/>
                </a:solidFill>
                <a:latin typeface="Verdana" panose="020B0604030504040204" pitchFamily="34" charset="0"/>
                <a:ea typeface="Verdana" panose="020B0604030504040204" pitchFamily="34" charset="0"/>
                <a:cs typeface="Verdana" panose="020B0604030504040204" pitchFamily="34" charset="0"/>
              </a:rPr>
              <a:t>Batagaika</a:t>
            </a:r>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 crater</a:t>
            </a:r>
          </a:p>
        </p:txBody>
      </p:sp>
    </p:spTree>
    <p:extLst>
      <p:ext uri="{BB962C8B-B14F-4D97-AF65-F5344CB8AC3E}">
        <p14:creationId xmlns:p14="http://schemas.microsoft.com/office/powerpoint/2010/main" val="1008477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081" y="1251208"/>
            <a:ext cx="7200000" cy="4050000"/>
          </a:xfrm>
          <a:prstGeom prst="rect">
            <a:avLst/>
          </a:prstGeom>
        </p:spPr>
      </p:pic>
      <p:sp>
        <p:nvSpPr>
          <p:cNvPr id="2" name="TextBox 1"/>
          <p:cNvSpPr txBox="1"/>
          <p:nvPr/>
        </p:nvSpPr>
        <p:spPr>
          <a:xfrm>
            <a:off x="1692081" y="188640"/>
            <a:ext cx="7200000" cy="461665"/>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Permafrost crater in Siberia</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1724914" y="1988840"/>
            <a:ext cx="2091406" cy="369332"/>
          </a:xfrm>
          <a:prstGeom prst="rect">
            <a:avLst/>
          </a:prstGeom>
        </p:spPr>
        <p:txBody>
          <a:bodyPr wrap="none">
            <a:spAutoFit/>
          </a:bodyPr>
          <a:lstStyle/>
          <a:p>
            <a:r>
              <a:rPr lang="en-GB" dirty="0" err="1">
                <a:solidFill>
                  <a:schemeClr val="bg1"/>
                </a:solidFill>
                <a:latin typeface="Verdana" panose="020B0604030504040204" pitchFamily="34" charset="0"/>
                <a:ea typeface="Verdana" panose="020B0604030504040204" pitchFamily="34" charset="0"/>
                <a:cs typeface="Verdana" panose="020B0604030504040204" pitchFamily="34" charset="0"/>
              </a:rPr>
              <a:t>Batagaika</a:t>
            </a:r>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 crater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4636570"/>
            <a:ext cx="3960440" cy="2136156"/>
          </a:xfrm>
          <a:prstGeom prst="rect">
            <a:avLst/>
          </a:prstGeom>
        </p:spPr>
      </p:pic>
      <p:sp>
        <p:nvSpPr>
          <p:cNvPr id="7" name="Oval 6"/>
          <p:cNvSpPr/>
          <p:nvPr/>
        </p:nvSpPr>
        <p:spPr>
          <a:xfrm>
            <a:off x="4499991" y="5373216"/>
            <a:ext cx="96231" cy="768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82203" y="5550759"/>
            <a:ext cx="811441" cy="307777"/>
          </a:xfrm>
          <a:prstGeom prst="rect">
            <a:avLst/>
          </a:prstGeom>
          <a:noFill/>
        </p:spPr>
        <p:txBody>
          <a:bodyPr wrap="none" rtlCol="0">
            <a:spAutoFit/>
          </a:bodyPr>
          <a:lstStyle/>
          <a:p>
            <a:r>
              <a:rPr lang="en-GB" sz="1400" dirty="0" smtClean="0">
                <a:latin typeface="Verdana" panose="020B0604030504040204" pitchFamily="34" charset="0"/>
                <a:ea typeface="Verdana" panose="020B0604030504040204" pitchFamily="34" charset="0"/>
              </a:rPr>
              <a:t>Siberia</a:t>
            </a:r>
            <a:endParaRPr lang="en-GB"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32696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7697" t="2750" r="898" b="1701"/>
          <a:stretch/>
        </p:blipFill>
        <p:spPr>
          <a:xfrm>
            <a:off x="1691680" y="188640"/>
            <a:ext cx="7344816" cy="6552728"/>
          </a:xfrm>
          <a:prstGeom prst="rect">
            <a:avLst/>
          </a:prstGeom>
        </p:spPr>
      </p:pic>
      <p:sp>
        <p:nvSpPr>
          <p:cNvPr id="7" name="TextBox 6"/>
          <p:cNvSpPr txBox="1"/>
          <p:nvPr/>
        </p:nvSpPr>
        <p:spPr>
          <a:xfrm>
            <a:off x="1835696" y="404664"/>
            <a:ext cx="7056784" cy="4031873"/>
          </a:xfrm>
          <a:prstGeom prst="rect">
            <a:avLst/>
          </a:prstGeom>
          <a:noFill/>
        </p:spPr>
        <p:txBody>
          <a:bodyPr wrap="square" rtlCol="0">
            <a:spAutoFit/>
          </a:bodyPr>
          <a:lstStyle/>
          <a:p>
            <a:pPr algn="ctr"/>
            <a:r>
              <a:rPr lang="en-US" sz="28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The </a:t>
            </a:r>
            <a:r>
              <a:rPr lang="en-US"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Arctic region gives off more heat to space than it absorbs from outside, which helps cool the planet</a:t>
            </a:r>
            <a:r>
              <a:rPr lang="en-US" sz="28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ct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The Arctic functions as the </a:t>
            </a:r>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earth’s </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cooling system</a:t>
            </a:r>
          </a:p>
          <a:p>
            <a:endParaRPr lang="en-US" sz="28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C</a:t>
            </a:r>
            <a:r>
              <a:rPr lang="en-US" sz="28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hanges </a:t>
            </a:r>
            <a:r>
              <a:rPr lang="en-US" sz="2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 the Arctic climate </a:t>
            </a:r>
            <a:r>
              <a:rPr lang="en-US" sz="28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are </a:t>
            </a:r>
            <a:r>
              <a:rPr lang="en-US" sz="2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significant </a:t>
            </a:r>
            <a:r>
              <a:rPr lang="en-US" sz="28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globally</a:t>
            </a:r>
            <a:r>
              <a:rPr lang="en-US" sz="3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endParaRPr lang="en-GB" sz="3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5164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7713"/>
          <a:stretch/>
        </p:blipFill>
        <p:spPr>
          <a:xfrm>
            <a:off x="1691680" y="1285612"/>
            <a:ext cx="7524328" cy="5143500"/>
          </a:xfrm>
          <a:prstGeom prst="rect">
            <a:avLst/>
          </a:prstGeom>
        </p:spPr>
      </p:pic>
      <p:sp>
        <p:nvSpPr>
          <p:cNvPr id="4" name="Text Box 5"/>
          <p:cNvSpPr txBox="1">
            <a:spLocks noChangeArrowheads="1"/>
          </p:cNvSpPr>
          <p:nvPr/>
        </p:nvSpPr>
        <p:spPr bwMode="auto">
          <a:xfrm>
            <a:off x="1691680" y="116632"/>
            <a:ext cx="7197985" cy="830997"/>
          </a:xfrm>
          <a:prstGeom prst="rect">
            <a:avLst/>
          </a:prstGeom>
          <a:solidFill>
            <a:schemeClr val="bg1">
              <a:alpha val="40000"/>
            </a:schemeClr>
          </a:solidFill>
          <a:ln w="9525">
            <a:noFill/>
            <a:miter lim="800000"/>
            <a:headEnd/>
            <a:tailEnd/>
          </a:ln>
        </p:spPr>
        <p:txBody>
          <a:bodyPr wrap="square">
            <a:spAutoFit/>
          </a:bodyPr>
          <a:lstStyle/>
          <a:p>
            <a:pPr eaLnBrk="1" hangingPunct="1">
              <a:spcBef>
                <a:spcPct val="50000"/>
              </a:spcBef>
            </a:pPr>
            <a:r>
              <a:rPr lang="en-GB" sz="2400" dirty="0" smtClean="0">
                <a:latin typeface="Verdana" panose="020B0604030504040204" pitchFamily="34" charset="0"/>
                <a:ea typeface="Verdana" panose="020B0604030504040204" pitchFamily="34" charset="0"/>
                <a:cs typeface="Verdana" panose="020B0604030504040204" pitchFamily="34" charset="0"/>
              </a:rPr>
              <a:t>How do we know about the past climate before we built weather stations?</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1691680" y="6525344"/>
            <a:ext cx="1460656" cy="246221"/>
          </a:xfrm>
          <a:prstGeom prst="rect">
            <a:avLst/>
          </a:prstGeom>
          <a:noFill/>
        </p:spPr>
        <p:txBody>
          <a:bodyPr wrap="none" rtlCol="0">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Photo: Scott Wilson</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80094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print"/>
          <a:srcRect l="-580" t="387" r="580" b="2658"/>
          <a:stretch/>
        </p:blipFill>
        <p:spPr bwMode="auto">
          <a:xfrm>
            <a:off x="1668654" y="297291"/>
            <a:ext cx="7223825" cy="6198136"/>
          </a:xfrm>
          <a:prstGeom prst="rect">
            <a:avLst/>
          </a:prstGeom>
          <a:noFill/>
          <a:ln w="9525">
            <a:noFill/>
            <a:round/>
            <a:headEnd/>
            <a:tailEnd/>
          </a:ln>
        </p:spPr>
      </p:pic>
      <p:grpSp>
        <p:nvGrpSpPr>
          <p:cNvPr id="10" name="Group 9"/>
          <p:cNvGrpSpPr/>
          <p:nvPr/>
        </p:nvGrpSpPr>
        <p:grpSpPr>
          <a:xfrm>
            <a:off x="0" y="5589240"/>
            <a:ext cx="9134527" cy="1268760"/>
            <a:chOff x="0" y="5577780"/>
            <a:chExt cx="9134527" cy="1268760"/>
          </a:xfrm>
        </p:grpSpPr>
        <p:sp>
          <p:nvSpPr>
            <p:cNvPr id="9" name="Rectangle 8"/>
            <p:cNvSpPr/>
            <p:nvPr/>
          </p:nvSpPr>
          <p:spPr>
            <a:xfrm>
              <a:off x="0" y="5577780"/>
              <a:ext cx="1430951" cy="1268760"/>
            </a:xfrm>
            <a:prstGeom prst="rect">
              <a:avLst/>
            </a:prstGeom>
            <a:solidFill>
              <a:schemeClr val="tx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Carbon Dioxide</a:t>
              </a:r>
            </a:p>
            <a:p>
              <a:pPr algn="ctr"/>
              <a:r>
                <a:rPr lang="en-US" sz="3600" b="1" dirty="0" smtClean="0">
                  <a:solidFill>
                    <a:srgbClr val="FF0000"/>
                  </a:solidFill>
                </a:rPr>
                <a:t>↑</a:t>
              </a:r>
              <a:r>
                <a:rPr lang="en-US" sz="2800" dirty="0" smtClean="0"/>
                <a:t>411.6</a:t>
              </a:r>
            </a:p>
            <a:p>
              <a:pPr algn="ctr"/>
              <a:r>
                <a:rPr lang="en-US" sz="1000" dirty="0" smtClean="0"/>
                <a:t>Parts per million</a:t>
              </a:r>
              <a:endParaRPr lang="en-US" sz="1000" dirty="0"/>
            </a:p>
          </p:txBody>
        </p:sp>
        <p:sp>
          <p:nvSpPr>
            <p:cNvPr id="14" name="Rectangle 13"/>
            <p:cNvSpPr/>
            <p:nvPr/>
          </p:nvSpPr>
          <p:spPr>
            <a:xfrm>
              <a:off x="1430951" y="5577780"/>
              <a:ext cx="1618323" cy="1268760"/>
            </a:xfrm>
            <a:prstGeom prst="rect">
              <a:avLst/>
            </a:prstGeom>
            <a:solidFill>
              <a:schemeClr val="tx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Global Temperature</a:t>
              </a:r>
            </a:p>
            <a:p>
              <a:pPr algn="ctr"/>
              <a:r>
                <a:rPr lang="en-US" sz="3600" b="1" dirty="0" smtClean="0">
                  <a:solidFill>
                    <a:srgbClr val="FF0000"/>
                  </a:solidFill>
                </a:rPr>
                <a:t>↑</a:t>
              </a:r>
              <a:r>
                <a:rPr lang="en-US" sz="2800" dirty="0" smtClean="0"/>
                <a:t>1.1 °C</a:t>
              </a:r>
            </a:p>
            <a:p>
              <a:pPr algn="ctr"/>
              <a:r>
                <a:rPr lang="en-US" sz="1000" dirty="0" smtClean="0"/>
                <a:t>Since 1880</a:t>
              </a:r>
              <a:endParaRPr lang="en-US" sz="1000" dirty="0"/>
            </a:p>
          </p:txBody>
        </p:sp>
        <p:sp>
          <p:nvSpPr>
            <p:cNvPr id="15" name="Rectangle 14"/>
            <p:cNvSpPr/>
            <p:nvPr/>
          </p:nvSpPr>
          <p:spPr>
            <a:xfrm>
              <a:off x="3049274" y="5577780"/>
              <a:ext cx="1563652" cy="1268760"/>
            </a:xfrm>
            <a:prstGeom prst="rect">
              <a:avLst/>
            </a:prstGeom>
            <a:solidFill>
              <a:schemeClr val="tx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Arctic Temperature</a:t>
              </a:r>
            </a:p>
            <a:p>
              <a:pPr algn="ctr"/>
              <a:r>
                <a:rPr lang="en-US" sz="3600" b="1" dirty="0" smtClean="0">
                  <a:solidFill>
                    <a:srgbClr val="FF0000"/>
                  </a:solidFill>
                </a:rPr>
                <a:t>↑</a:t>
              </a:r>
              <a:r>
                <a:rPr lang="en-US" sz="2800" dirty="0" smtClean="0"/>
                <a:t>1.8°C</a:t>
              </a:r>
            </a:p>
            <a:p>
              <a:pPr algn="ctr"/>
              <a:r>
                <a:rPr lang="en-US" sz="1000" dirty="0" smtClean="0"/>
                <a:t>Last 30 years</a:t>
              </a:r>
              <a:endParaRPr lang="en-US" sz="1000" dirty="0"/>
            </a:p>
          </p:txBody>
        </p:sp>
        <p:sp>
          <p:nvSpPr>
            <p:cNvPr id="16" name="Rectangle 15"/>
            <p:cNvSpPr/>
            <p:nvPr/>
          </p:nvSpPr>
          <p:spPr>
            <a:xfrm>
              <a:off x="4612926" y="5577780"/>
              <a:ext cx="1590988" cy="1268760"/>
            </a:xfrm>
            <a:prstGeom prst="rect">
              <a:avLst/>
            </a:prstGeom>
            <a:solidFill>
              <a:schemeClr val="tx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Arctic Ice Minimum</a:t>
              </a:r>
            </a:p>
            <a:p>
              <a:pPr algn="ctr"/>
              <a:r>
                <a:rPr lang="en-US" sz="3600" b="1" dirty="0" smtClean="0">
                  <a:solidFill>
                    <a:srgbClr val="FF0000"/>
                  </a:solidFill>
                </a:rPr>
                <a:t>↓</a:t>
              </a:r>
              <a:r>
                <a:rPr lang="en-US" sz="2800" dirty="0" smtClean="0"/>
                <a:t>12.8</a:t>
              </a:r>
            </a:p>
            <a:p>
              <a:pPr algn="ctr"/>
              <a:r>
                <a:rPr lang="en-US" sz="1000" dirty="0" smtClean="0"/>
                <a:t>Percent per decade</a:t>
              </a:r>
              <a:endParaRPr lang="en-US" sz="1000" dirty="0"/>
            </a:p>
          </p:txBody>
        </p:sp>
        <p:sp>
          <p:nvSpPr>
            <p:cNvPr id="17" name="Rectangle 16"/>
            <p:cNvSpPr/>
            <p:nvPr/>
          </p:nvSpPr>
          <p:spPr>
            <a:xfrm>
              <a:off x="6203914" y="5577780"/>
              <a:ext cx="1563652" cy="1268760"/>
            </a:xfrm>
            <a:prstGeom prst="rect">
              <a:avLst/>
            </a:prstGeom>
            <a:solidFill>
              <a:schemeClr val="tx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Ice Sheets</a:t>
              </a:r>
            </a:p>
            <a:p>
              <a:pPr algn="ctr"/>
              <a:r>
                <a:rPr lang="en-US" sz="3600" b="1" dirty="0" smtClean="0">
                  <a:solidFill>
                    <a:srgbClr val="FF0000"/>
                  </a:solidFill>
                </a:rPr>
                <a:t>↓</a:t>
              </a:r>
              <a:r>
                <a:rPr lang="en-US" sz="2800" dirty="0" smtClean="0"/>
                <a:t>413.0</a:t>
              </a:r>
            </a:p>
            <a:p>
              <a:pPr algn="ctr"/>
              <a:r>
                <a:rPr lang="en-US" sz="1000" dirty="0" err="1" smtClean="0"/>
                <a:t>Gigetonnes</a:t>
              </a:r>
              <a:r>
                <a:rPr lang="en-US" sz="1000" dirty="0" smtClean="0"/>
                <a:t> per year</a:t>
              </a:r>
              <a:endParaRPr lang="en-US" sz="1000" dirty="0"/>
            </a:p>
          </p:txBody>
        </p:sp>
        <p:sp>
          <p:nvSpPr>
            <p:cNvPr id="18" name="Rectangle 17"/>
            <p:cNvSpPr/>
            <p:nvPr/>
          </p:nvSpPr>
          <p:spPr>
            <a:xfrm>
              <a:off x="7767566" y="5577780"/>
              <a:ext cx="1366961" cy="1268760"/>
            </a:xfrm>
            <a:prstGeom prst="rect">
              <a:avLst/>
            </a:prstGeom>
            <a:solidFill>
              <a:schemeClr val="tx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Sea Level</a:t>
              </a:r>
            </a:p>
            <a:p>
              <a:pPr algn="ctr"/>
              <a:r>
                <a:rPr lang="en-US" sz="3600" b="1" dirty="0" smtClean="0">
                  <a:solidFill>
                    <a:srgbClr val="FF0000"/>
                  </a:solidFill>
                </a:rPr>
                <a:t>↑</a:t>
              </a:r>
              <a:r>
                <a:rPr lang="en-US" sz="2800" dirty="0" smtClean="0"/>
                <a:t>3.3</a:t>
              </a:r>
            </a:p>
            <a:p>
              <a:pPr algn="ctr"/>
              <a:r>
                <a:rPr lang="en-US" sz="1000" dirty="0" smtClean="0"/>
                <a:t>mm per year</a:t>
              </a:r>
              <a:endParaRPr lang="en-US" sz="1000" dirty="0"/>
            </a:p>
          </p:txBody>
        </p:sp>
      </p:grpSp>
      <p:sp>
        <p:nvSpPr>
          <p:cNvPr id="2" name="TextBox 1"/>
          <p:cNvSpPr txBox="1"/>
          <p:nvPr/>
        </p:nvSpPr>
        <p:spPr>
          <a:xfrm>
            <a:off x="1835696" y="2348880"/>
            <a:ext cx="6912768" cy="1508105"/>
          </a:xfrm>
          <a:prstGeom prst="rect">
            <a:avLst/>
          </a:prstGeom>
          <a:solidFill>
            <a:schemeClr val="bg1">
              <a:alpha val="40000"/>
            </a:schemeClr>
          </a:solidFill>
          <a:ln>
            <a:solidFill>
              <a:schemeClr val="tx1"/>
            </a:solidFill>
          </a:ln>
        </p:spPr>
        <p:txBody>
          <a:bodyPr wrap="square" rtlCol="0">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Scientific evidence for warming of the climate system is unequivocal. </a:t>
            </a:r>
          </a:p>
          <a:p>
            <a:pPr algn="ctr"/>
            <a:r>
              <a:rPr lang="en-US" sz="2000" i="1" dirty="0">
                <a:latin typeface="Verdana" panose="020B0604030504040204" pitchFamily="34" charset="0"/>
                <a:ea typeface="Verdana" panose="020B0604030504040204" pitchFamily="34" charset="0"/>
                <a:cs typeface="Verdana" panose="020B0604030504040204" pitchFamily="34" charset="0"/>
              </a:rPr>
              <a:t>- Intergovernmental Panel on Climate </a:t>
            </a:r>
            <a:r>
              <a:rPr lang="en-US" sz="2000" i="1" dirty="0" smtClean="0">
                <a:latin typeface="Verdana" panose="020B0604030504040204" pitchFamily="34" charset="0"/>
                <a:ea typeface="Verdana" panose="020B0604030504040204" pitchFamily="34" charset="0"/>
                <a:cs typeface="Verdana" panose="020B0604030504040204" pitchFamily="34" charset="0"/>
              </a:rPr>
              <a:t>Change (2013)</a:t>
            </a:r>
            <a:r>
              <a:rPr lang="en-US" sz="2400" dirty="0" smtClean="0">
                <a:latin typeface="Verdana" panose="020B0604030504040204" pitchFamily="34" charset="0"/>
                <a:ea typeface="Verdana" panose="020B0604030504040204" pitchFamily="34" charset="0"/>
                <a:cs typeface="Verdana" panose="020B0604030504040204" pitchFamily="34" charset="0"/>
              </a:rPr>
              <a:t> </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1689063" y="183036"/>
            <a:ext cx="7203416" cy="830997"/>
          </a:xfrm>
          <a:prstGeom prst="rect">
            <a:avLst/>
          </a:prstGeom>
          <a:solidFill>
            <a:schemeClr val="bg1">
              <a:alpha val="60000"/>
            </a:schemeClr>
          </a:solidFill>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Connecting the Arctic and the global climate system</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384357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7394700302_debd66638a_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16632"/>
            <a:ext cx="6624736" cy="66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07705" y="2060848"/>
            <a:ext cx="6696744" cy="2677656"/>
          </a:xfrm>
          <a:prstGeom prst="rect">
            <a:avLst/>
          </a:prstGeom>
          <a:solidFill>
            <a:schemeClr val="bg1">
              <a:alpha val="60000"/>
            </a:schemeClr>
          </a:solidFill>
        </p:spPr>
        <p:txBody>
          <a:bodyPr wrap="square" rtlCol="0">
            <a:spAutoFit/>
          </a:bodyPr>
          <a:lstStyle/>
          <a:p>
            <a:pPr marL="342900" indent="-3429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Greenhouse gases </a:t>
            </a:r>
            <a:r>
              <a:rPr lang="en-US" sz="2400" dirty="0" smtClean="0">
                <a:latin typeface="Verdana" panose="020B0604030504040204" pitchFamily="34" charset="0"/>
                <a:ea typeface="Verdana" panose="020B0604030504040204" pitchFamily="34" charset="0"/>
                <a:cs typeface="Verdana" panose="020B0604030504040204" pitchFamily="34" charset="0"/>
              </a:rPr>
              <a:t>effect global </a:t>
            </a:r>
            <a:r>
              <a:rPr lang="en-US" sz="2400" dirty="0">
                <a:latin typeface="Verdana" panose="020B0604030504040204" pitchFamily="34" charset="0"/>
                <a:ea typeface="Verdana" panose="020B0604030504040204" pitchFamily="34" charset="0"/>
                <a:cs typeface="Verdana" panose="020B0604030504040204" pitchFamily="34" charset="0"/>
              </a:rPr>
              <a:t>temperatures!</a:t>
            </a:r>
          </a:p>
          <a:p>
            <a:pPr marL="342900" indent="-342900">
              <a:buFont typeface="Arial" panose="020B0604020202020204" pitchFamily="34" charset="0"/>
              <a:buChar char="•"/>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Average temperature on earth </a:t>
            </a:r>
            <a:r>
              <a:rPr lang="en-US" sz="2400" dirty="0" smtClean="0">
                <a:latin typeface="Verdana" panose="020B0604030504040204" pitchFamily="34" charset="0"/>
                <a:ea typeface="Verdana" panose="020B0604030504040204" pitchFamily="34" charset="0"/>
                <a:cs typeface="Verdana" panose="020B0604030504040204" pitchFamily="34" charset="0"/>
              </a:rPr>
              <a:t>is</a:t>
            </a:r>
            <a:br>
              <a:rPr lang="en-US" sz="2400" dirty="0" smtClean="0">
                <a:latin typeface="Verdana" panose="020B0604030504040204" pitchFamily="34" charset="0"/>
                <a:ea typeface="Verdana" panose="020B0604030504040204" pitchFamily="34" charset="0"/>
                <a:cs typeface="Verdana" panose="020B0604030504040204" pitchFamily="34" charset="0"/>
              </a:rPr>
            </a:br>
            <a:r>
              <a:rPr lang="en-US"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a:latin typeface="Verdana" panose="020B0604030504040204" pitchFamily="34" charset="0"/>
                <a:ea typeface="Verdana" panose="020B0604030504040204" pitchFamily="34" charset="0"/>
                <a:cs typeface="Verdana" panose="020B0604030504040204" pitchFamily="34" charset="0"/>
              </a:rPr>
              <a:t>15°C</a:t>
            </a:r>
          </a:p>
          <a:p>
            <a:pPr marL="342900" indent="-342900">
              <a:buFont typeface="Arial" panose="020B0604020202020204" pitchFamily="34" charset="0"/>
              <a:buChar char="•"/>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Without greenhouse </a:t>
            </a:r>
            <a:r>
              <a:rPr lang="en-US" sz="2400" dirty="0">
                <a:latin typeface="Verdana" panose="020B0604030504040204" pitchFamily="34" charset="0"/>
                <a:ea typeface="Verdana" panose="020B0604030504040204" pitchFamily="34" charset="0"/>
                <a:cs typeface="Verdana" panose="020B0604030504040204" pitchFamily="34" charset="0"/>
              </a:rPr>
              <a:t>gases </a:t>
            </a:r>
            <a:r>
              <a:rPr lang="en-US" sz="2400" dirty="0" smtClean="0">
                <a:latin typeface="Verdana" panose="020B0604030504040204" pitchFamily="34" charset="0"/>
                <a:ea typeface="Verdana" panose="020B0604030504040204" pitchFamily="34" charset="0"/>
                <a:cs typeface="Verdana" panose="020B0604030504040204" pitchFamily="34" charset="0"/>
              </a:rPr>
              <a:t>-18°C</a:t>
            </a:r>
            <a:endParaRPr lang="sv-SE"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835696" y="116631"/>
            <a:ext cx="6830317" cy="461665"/>
          </a:xfrm>
          <a:prstGeom prst="rect">
            <a:avLst/>
          </a:prstGeom>
          <a:noFill/>
        </p:spPr>
        <p:txBody>
          <a:bodyPr wrap="square" rtlCol="0">
            <a:spAutoFit/>
          </a:bodyPr>
          <a:lstStyle/>
          <a:p>
            <a:r>
              <a:rPr lang="en-US"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Our Global </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Climate</a:t>
            </a:r>
          </a:p>
        </p:txBody>
      </p:sp>
    </p:spTree>
    <p:extLst>
      <p:ext uri="{BB962C8B-B14F-4D97-AF65-F5344CB8AC3E}">
        <p14:creationId xmlns:p14="http://schemas.microsoft.com/office/powerpoint/2010/main" val="2689523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91680" y="116632"/>
            <a:ext cx="7446656" cy="461665"/>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How do we understand past climate changes?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263" y="4876486"/>
            <a:ext cx="1890074" cy="1883251"/>
          </a:xfrm>
          <a:prstGeom prst="rect">
            <a:avLst/>
          </a:prstGeom>
          <a:ln w="22225">
            <a:solidFill>
              <a:schemeClr val="tx1"/>
            </a:solidFill>
          </a:ln>
        </p:spPr>
      </p:pic>
      <p:sp>
        <p:nvSpPr>
          <p:cNvPr id="6" name="TextBox 5"/>
          <p:cNvSpPr txBox="1"/>
          <p:nvPr/>
        </p:nvSpPr>
        <p:spPr>
          <a:xfrm>
            <a:off x="7098263" y="3890235"/>
            <a:ext cx="1890074" cy="954107"/>
          </a:xfrm>
          <a:prstGeom prst="rect">
            <a:avLst/>
          </a:prstGeom>
          <a:noFill/>
        </p:spPr>
        <p:txBody>
          <a:bodyPr wrap="square" rtlCol="0">
            <a:spAutoFit/>
          </a:bodyPr>
          <a:lstStyle/>
          <a:p>
            <a:r>
              <a:rPr lang="pt-BR" sz="1400" dirty="0">
                <a:latin typeface="Verdana" panose="020B0604030504040204" pitchFamily="34" charset="0"/>
                <a:ea typeface="Verdana" panose="020B0604030504040204" pitchFamily="34" charset="0"/>
                <a:cs typeface="Verdana" panose="020B0604030504040204" pitchFamily="34" charset="0"/>
              </a:rPr>
              <a:t>Vostok, Antarctica </a:t>
            </a:r>
            <a:br>
              <a:rPr lang="pt-BR" sz="1400" dirty="0">
                <a:latin typeface="Verdana" panose="020B0604030504040204" pitchFamily="34" charset="0"/>
                <a:ea typeface="Verdana" panose="020B0604030504040204" pitchFamily="34" charset="0"/>
                <a:cs typeface="Verdana" panose="020B0604030504040204" pitchFamily="34" charset="0"/>
              </a:rPr>
            </a:br>
            <a:r>
              <a:rPr lang="pt-BR" sz="1400" dirty="0">
                <a:latin typeface="Verdana" panose="020B0604030504040204" pitchFamily="34" charset="0"/>
                <a:ea typeface="Verdana" panose="020B0604030504040204" pitchFamily="34" charset="0"/>
                <a:cs typeface="Verdana" panose="020B0604030504040204" pitchFamily="34" charset="0"/>
              </a:rPr>
              <a:t>78°28' S, 106°48'E </a:t>
            </a:r>
            <a:br>
              <a:rPr lang="pt-BR" sz="1400" dirty="0">
                <a:latin typeface="Verdana" panose="020B0604030504040204" pitchFamily="34" charset="0"/>
                <a:ea typeface="Verdana" panose="020B0604030504040204" pitchFamily="34" charset="0"/>
                <a:cs typeface="Verdana" panose="020B0604030504040204" pitchFamily="34" charset="0"/>
              </a:rPr>
            </a:br>
            <a:r>
              <a:rPr lang="pt-BR" sz="1400" dirty="0">
                <a:latin typeface="Verdana" panose="020B0604030504040204" pitchFamily="34" charset="0"/>
                <a:ea typeface="Verdana" panose="020B0604030504040204" pitchFamily="34" charset="0"/>
                <a:cs typeface="Verdana" panose="020B0604030504040204" pitchFamily="34" charset="0"/>
              </a:rPr>
              <a:t>3488 m </a:t>
            </a:r>
            <a:r>
              <a:rPr lang="pt-BR" sz="1400" dirty="0" smtClean="0">
                <a:latin typeface="Verdana" panose="020B0604030504040204" pitchFamily="34" charset="0"/>
                <a:ea typeface="Verdana" panose="020B0604030504040204" pitchFamily="34" charset="0"/>
                <a:cs typeface="Verdana" panose="020B0604030504040204" pitchFamily="34" charset="0"/>
              </a:rPr>
              <a:t>amsl</a:t>
            </a:r>
            <a:endParaRPr lang="en-GB" sz="14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013" y="1316581"/>
            <a:ext cx="2741754" cy="5436641"/>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r="27951"/>
          <a:stretch/>
        </p:blipFill>
        <p:spPr>
          <a:xfrm rot="16200000">
            <a:off x="199439" y="2935796"/>
            <a:ext cx="5436261" cy="2198589"/>
          </a:xfrm>
          <a:prstGeom prst="rect">
            <a:avLst/>
          </a:prstGeom>
        </p:spPr>
      </p:pic>
    </p:spTree>
    <p:extLst>
      <p:ext uri="{BB962C8B-B14F-4D97-AF65-F5344CB8AC3E}">
        <p14:creationId xmlns:p14="http://schemas.microsoft.com/office/powerpoint/2010/main" val="1096579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917" y="1265162"/>
            <a:ext cx="5400000" cy="34945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97344" y="116632"/>
            <a:ext cx="7304429" cy="830997"/>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What does history tell us using the </a:t>
            </a:r>
            <a:r>
              <a:rPr lang="en-US" sz="2400" dirty="0" err="1" smtClean="0">
                <a:latin typeface="Verdana" panose="020B0604030504040204" pitchFamily="34" charset="0"/>
                <a:ea typeface="Verdana" panose="020B0604030504040204" pitchFamily="34" charset="0"/>
                <a:cs typeface="Verdana" panose="020B0604030504040204" pitchFamily="34" charset="0"/>
              </a:rPr>
              <a:t>Vostok</a:t>
            </a:r>
            <a:r>
              <a:rPr lang="en-US" sz="2400" dirty="0" smtClean="0">
                <a:latin typeface="Verdana" panose="020B0604030504040204" pitchFamily="34" charset="0"/>
                <a:ea typeface="Verdana" panose="020B0604030504040204" pitchFamily="34" charset="0"/>
                <a:cs typeface="Verdana" panose="020B0604030504040204" pitchFamily="34" charset="0"/>
              </a:rPr>
              <a:t> Ice Core?</a:t>
            </a:r>
          </a:p>
        </p:txBody>
      </p:sp>
      <p:sp>
        <p:nvSpPr>
          <p:cNvPr id="9" name="TextBox 8"/>
          <p:cNvSpPr txBox="1"/>
          <p:nvPr/>
        </p:nvSpPr>
        <p:spPr>
          <a:xfrm>
            <a:off x="7740352" y="1276614"/>
            <a:ext cx="1296143" cy="307777"/>
          </a:xfrm>
          <a:prstGeom prst="rect">
            <a:avLst/>
          </a:prstGeom>
          <a:noFill/>
        </p:spPr>
        <p:txBody>
          <a:bodyPr wrap="square" rtlCol="0">
            <a:spAutoFit/>
          </a:bodyPr>
          <a:lstStyle/>
          <a:p>
            <a:pPr algn="ctr"/>
            <a:r>
              <a:rPr lang="en-US" sz="14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411.6 ppm</a:t>
            </a:r>
            <a:endParaRPr lang="en-US" sz="14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p:cNvGrpSpPr/>
          <p:nvPr/>
        </p:nvGrpSpPr>
        <p:grpSpPr>
          <a:xfrm>
            <a:off x="129192" y="116632"/>
            <a:ext cx="1430679" cy="6647112"/>
            <a:chOff x="129192" y="116632"/>
            <a:chExt cx="1430679" cy="6647112"/>
          </a:xfrm>
        </p:grpSpPr>
        <p:sp>
          <p:nvSpPr>
            <p:cNvPr id="11" name="Rectangle 10"/>
            <p:cNvSpPr/>
            <p:nvPr/>
          </p:nvSpPr>
          <p:spPr>
            <a:xfrm>
              <a:off x="129192" y="116632"/>
              <a:ext cx="1430679" cy="6647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Verdana" panose="020B0604030504040204" pitchFamily="34" charset="0"/>
                <a:ea typeface="Verdana" panose="020B0604030504040204" pitchFamily="34" charset="0"/>
                <a:cs typeface="Verdana" panose="020B0604030504040204" pitchFamily="34" charset="0"/>
              </a:endParaRPr>
            </a:p>
          </p:txBody>
        </p:sp>
        <p:grpSp>
          <p:nvGrpSpPr>
            <p:cNvPr id="12" name="Group 11"/>
            <p:cNvGrpSpPr/>
            <p:nvPr/>
          </p:nvGrpSpPr>
          <p:grpSpPr>
            <a:xfrm>
              <a:off x="226576" y="5863444"/>
              <a:ext cx="1235909" cy="814464"/>
              <a:chOff x="0" y="549131"/>
              <a:chExt cx="1433294" cy="944541"/>
            </a:xfrm>
          </p:grpSpPr>
          <p:pic>
            <p:nvPicPr>
              <p:cNvPr id="13" name="Picture 12" descr="Screen Shot 2013-02-06 at 8.11.01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6" y="1125912"/>
                <a:ext cx="1430678" cy="367760"/>
              </a:xfrm>
              <a:prstGeom prst="rect">
                <a:avLst/>
              </a:prstGeom>
              <a:ln>
                <a:no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9131"/>
                <a:ext cx="1430678" cy="476893"/>
              </a:xfrm>
              <a:prstGeom prst="rect">
                <a:avLst/>
              </a:prstGeom>
              <a:ln>
                <a:noFill/>
              </a:ln>
            </p:spPr>
          </p:pic>
        </p:grpSp>
      </p:grpSp>
      <p:sp>
        <p:nvSpPr>
          <p:cNvPr id="3" name="TextBox 2"/>
          <p:cNvSpPr txBox="1"/>
          <p:nvPr/>
        </p:nvSpPr>
        <p:spPr>
          <a:xfrm>
            <a:off x="1697344" y="6479528"/>
            <a:ext cx="1582484" cy="246221"/>
          </a:xfrm>
          <a:prstGeom prst="rect">
            <a:avLst/>
          </a:prstGeom>
          <a:noFill/>
        </p:spPr>
        <p:txBody>
          <a:bodyPr wrap="none" rtlCol="0">
            <a:spAutoFit/>
          </a:bodyPr>
          <a:lstStyle/>
          <a:p>
            <a:r>
              <a:rPr lang="en-GB" sz="1000" dirty="0" smtClean="0">
                <a:latin typeface="Verdana" panose="020B0604030504040204" pitchFamily="34" charset="0"/>
                <a:ea typeface="Verdana" panose="020B0604030504040204" pitchFamily="34" charset="0"/>
                <a:cs typeface="Verdana" panose="020B0604030504040204" pitchFamily="34" charset="0"/>
              </a:rPr>
              <a:t>Source: NASA (2016)</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3892" y="4842498"/>
            <a:ext cx="1890074" cy="1883251"/>
          </a:xfrm>
          <a:prstGeom prst="rect">
            <a:avLst/>
          </a:prstGeom>
          <a:ln w="22225">
            <a:solidFill>
              <a:schemeClr val="tx1"/>
            </a:solidFill>
          </a:ln>
        </p:spPr>
      </p:pic>
      <p:sp>
        <p:nvSpPr>
          <p:cNvPr id="15" name="TextBox 14"/>
          <p:cNvSpPr txBox="1"/>
          <p:nvPr/>
        </p:nvSpPr>
        <p:spPr>
          <a:xfrm>
            <a:off x="5133917" y="5771642"/>
            <a:ext cx="1890074" cy="954107"/>
          </a:xfrm>
          <a:prstGeom prst="rect">
            <a:avLst/>
          </a:prstGeom>
          <a:noFill/>
        </p:spPr>
        <p:txBody>
          <a:bodyPr wrap="square" rtlCol="0">
            <a:spAutoFit/>
          </a:bodyPr>
          <a:lstStyle/>
          <a:p>
            <a:r>
              <a:rPr lang="pt-BR" sz="1400" dirty="0">
                <a:latin typeface="Verdana" panose="020B0604030504040204" pitchFamily="34" charset="0"/>
                <a:ea typeface="Verdana" panose="020B0604030504040204" pitchFamily="34" charset="0"/>
                <a:cs typeface="Verdana" panose="020B0604030504040204" pitchFamily="34" charset="0"/>
              </a:rPr>
              <a:t>Vostok, Antarctica </a:t>
            </a:r>
            <a:br>
              <a:rPr lang="pt-BR" sz="1400" dirty="0">
                <a:latin typeface="Verdana" panose="020B0604030504040204" pitchFamily="34" charset="0"/>
                <a:ea typeface="Verdana" panose="020B0604030504040204" pitchFamily="34" charset="0"/>
                <a:cs typeface="Verdana" panose="020B0604030504040204" pitchFamily="34" charset="0"/>
              </a:rPr>
            </a:br>
            <a:r>
              <a:rPr lang="pt-BR" sz="1400" dirty="0">
                <a:latin typeface="Verdana" panose="020B0604030504040204" pitchFamily="34" charset="0"/>
                <a:ea typeface="Verdana" panose="020B0604030504040204" pitchFamily="34" charset="0"/>
                <a:cs typeface="Verdana" panose="020B0604030504040204" pitchFamily="34" charset="0"/>
              </a:rPr>
              <a:t>78°28' S, 106°48'E </a:t>
            </a:r>
            <a:br>
              <a:rPr lang="pt-BR" sz="1400" dirty="0">
                <a:latin typeface="Verdana" panose="020B0604030504040204" pitchFamily="34" charset="0"/>
                <a:ea typeface="Verdana" panose="020B0604030504040204" pitchFamily="34" charset="0"/>
                <a:cs typeface="Verdana" panose="020B0604030504040204" pitchFamily="34" charset="0"/>
              </a:rPr>
            </a:br>
            <a:r>
              <a:rPr lang="pt-BR" sz="1400" dirty="0">
                <a:latin typeface="Verdana" panose="020B0604030504040204" pitchFamily="34" charset="0"/>
                <a:ea typeface="Verdana" panose="020B0604030504040204" pitchFamily="34" charset="0"/>
                <a:cs typeface="Verdana" panose="020B0604030504040204" pitchFamily="34" charset="0"/>
              </a:rPr>
              <a:t>3488 m </a:t>
            </a:r>
            <a:r>
              <a:rPr lang="pt-BR" sz="1400" dirty="0" smtClean="0">
                <a:latin typeface="Verdana" panose="020B0604030504040204" pitchFamily="34" charset="0"/>
                <a:ea typeface="Verdana" panose="020B0604030504040204" pitchFamily="34" charset="0"/>
                <a:cs typeface="Verdana" panose="020B0604030504040204" pitchFamily="34" charset="0"/>
              </a:rPr>
              <a:t>amsl</a:t>
            </a:r>
            <a:endParaRPr lang="en-GB"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76638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91680" y="116632"/>
            <a:ext cx="7200800" cy="1143001"/>
          </a:xfrm>
        </p:spPr>
        <p:txBody>
          <a:bodyPr anchor="t">
            <a:normAutofit/>
          </a:bodyPr>
          <a:lstStyle/>
          <a:p>
            <a:pPr algn="l"/>
            <a:r>
              <a:rPr lang="en-US" sz="2400" dirty="0" smtClean="0">
                <a:latin typeface="Verdana" panose="020B0604030504040204" pitchFamily="34" charset="0"/>
                <a:ea typeface="Verdana" panose="020B0604030504040204" pitchFamily="34" charset="0"/>
                <a:cs typeface="Verdana" panose="020B0604030504040204" pitchFamily="34" charset="0"/>
              </a:rPr>
              <a:t>Why does temperature lag CO</a:t>
            </a:r>
            <a:r>
              <a:rPr lang="en-US" sz="2400" baseline="-25000" dirty="0" smtClean="0">
                <a:latin typeface="Verdana" panose="020B0604030504040204" pitchFamily="34" charset="0"/>
                <a:ea typeface="Verdana" panose="020B0604030504040204" pitchFamily="34" charset="0"/>
                <a:cs typeface="Verdana" panose="020B0604030504040204" pitchFamily="34" charset="0"/>
              </a:rPr>
              <a:t>2</a:t>
            </a:r>
            <a:r>
              <a:rPr lang="en-US" sz="2400" dirty="0" smtClean="0">
                <a:latin typeface="Verdana" panose="020B0604030504040204" pitchFamily="34" charset="0"/>
                <a:ea typeface="Verdana" panose="020B0604030504040204" pitchFamily="34" charset="0"/>
                <a:cs typeface="Verdana" panose="020B0604030504040204" pitchFamily="34" charset="0"/>
              </a:rPr>
              <a:t> atmospheric concentrations?</a:t>
            </a:r>
            <a:endParaRPr lang="sv-SE" sz="2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4098" name="Picture 2" descr="Image result for milankovitch cycles climate 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366066"/>
            <a:ext cx="47625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ilankovitch cycles: CO2 vs Temperature over past 400,000 ye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225353"/>
            <a:ext cx="4762500" cy="21050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23473" y="5440305"/>
            <a:ext cx="7486745"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Verdana" panose="020B0604030504040204" pitchFamily="34" charset="0"/>
                <a:ea typeface="Verdana" panose="020B0604030504040204" pitchFamily="34" charset="0"/>
                <a:cs typeface="Verdana" panose="020B0604030504040204" pitchFamily="34" charset="0"/>
              </a:rPr>
              <a:t>Deglaciation (warming) </a:t>
            </a:r>
            <a:r>
              <a:rPr lang="en-GB" sz="1600" dirty="0">
                <a:latin typeface="Verdana" panose="020B0604030504040204" pitchFamily="34" charset="0"/>
                <a:ea typeface="Verdana" panose="020B0604030504040204" pitchFamily="34" charset="0"/>
                <a:cs typeface="Verdana" panose="020B0604030504040204" pitchFamily="34" charset="0"/>
              </a:rPr>
              <a:t>is not initiated by CO</a:t>
            </a:r>
            <a:r>
              <a:rPr lang="en-GB" sz="1600" baseline="-25000" dirty="0">
                <a:latin typeface="Verdana" panose="020B0604030504040204" pitchFamily="34" charset="0"/>
                <a:ea typeface="Verdana" panose="020B0604030504040204" pitchFamily="34" charset="0"/>
                <a:cs typeface="Verdana" panose="020B0604030504040204" pitchFamily="34" charset="0"/>
              </a:rPr>
              <a:t>2</a:t>
            </a:r>
            <a:r>
              <a:rPr lang="en-GB" sz="1600" dirty="0">
                <a:latin typeface="Verdana" panose="020B0604030504040204" pitchFamily="34" charset="0"/>
                <a:ea typeface="Verdana" panose="020B0604030504040204" pitchFamily="34" charset="0"/>
                <a:cs typeface="Verdana" panose="020B0604030504040204" pitchFamily="34" charset="0"/>
              </a:rPr>
              <a:t> but by orbital </a:t>
            </a:r>
            <a:r>
              <a:rPr lang="en-GB" sz="1600" dirty="0" smtClean="0">
                <a:latin typeface="Verdana" panose="020B0604030504040204" pitchFamily="34" charset="0"/>
                <a:ea typeface="Verdana" panose="020B0604030504040204" pitchFamily="34" charset="0"/>
                <a:cs typeface="Verdana" panose="020B0604030504040204" pitchFamily="34" charset="0"/>
              </a:rPr>
              <a:t>cycles</a:t>
            </a:r>
          </a:p>
          <a:p>
            <a:pPr marL="285750" indent="-285750">
              <a:buFont typeface="Arial" panose="020B0604020202020204" pitchFamily="34" charset="0"/>
              <a:buChar char="•"/>
            </a:pPr>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600" dirty="0">
                <a:latin typeface="Verdana" panose="020B0604030504040204" pitchFamily="34" charset="0"/>
                <a:ea typeface="Verdana" panose="020B0604030504040204" pitchFamily="34" charset="0"/>
                <a:cs typeface="Verdana" panose="020B0604030504040204" pitchFamily="34" charset="0"/>
              </a:rPr>
              <a:t>CO</a:t>
            </a:r>
            <a:r>
              <a:rPr lang="en-GB" sz="1600" baseline="-25000" dirty="0">
                <a:latin typeface="Verdana" panose="020B0604030504040204" pitchFamily="34" charset="0"/>
                <a:ea typeface="Verdana" panose="020B0604030504040204" pitchFamily="34" charset="0"/>
                <a:cs typeface="Verdana" panose="020B0604030504040204" pitchFamily="34" charset="0"/>
              </a:rPr>
              <a:t>2</a:t>
            </a:r>
            <a:r>
              <a:rPr lang="en-GB" sz="1600" dirty="0">
                <a:latin typeface="Verdana" panose="020B0604030504040204" pitchFamily="34" charset="0"/>
                <a:ea typeface="Verdana" panose="020B0604030504040204" pitchFamily="34" charset="0"/>
                <a:cs typeface="Verdana" panose="020B0604030504040204" pitchFamily="34" charset="0"/>
              </a:rPr>
              <a:t> amplifies </a:t>
            </a:r>
            <a:r>
              <a:rPr lang="en-GB" sz="1600" dirty="0" smtClean="0">
                <a:latin typeface="Verdana" panose="020B0604030504040204" pitchFamily="34" charset="0"/>
                <a:ea typeface="Verdana" panose="020B0604030504040204" pitchFamily="34" charset="0"/>
                <a:cs typeface="Verdana" panose="020B0604030504040204" pitchFamily="34" charset="0"/>
              </a:rPr>
              <a:t>warming </a:t>
            </a:r>
            <a:r>
              <a:rPr lang="en-GB" sz="1600" dirty="0">
                <a:latin typeface="Verdana" panose="020B0604030504040204" pitchFamily="34" charset="0"/>
                <a:ea typeface="Verdana" panose="020B0604030504040204" pitchFamily="34" charset="0"/>
                <a:cs typeface="Verdana" panose="020B0604030504040204" pitchFamily="34" charset="0"/>
              </a:rPr>
              <a:t>which </a:t>
            </a:r>
            <a:r>
              <a:rPr lang="en-GB" sz="1600" dirty="0" smtClean="0">
                <a:latin typeface="Verdana" panose="020B0604030504040204" pitchFamily="34" charset="0"/>
                <a:ea typeface="Verdana" panose="020B0604030504040204" pitchFamily="34" charset="0"/>
                <a:cs typeface="Verdana" panose="020B0604030504040204" pitchFamily="34" charset="0"/>
              </a:rPr>
              <a:t>is not </a:t>
            </a:r>
            <a:r>
              <a:rPr lang="en-GB" sz="1600" dirty="0">
                <a:latin typeface="Verdana" panose="020B0604030504040204" pitchFamily="34" charset="0"/>
                <a:ea typeface="Verdana" panose="020B0604030504040204" pitchFamily="34" charset="0"/>
                <a:cs typeface="Verdana" panose="020B0604030504040204" pitchFamily="34" charset="0"/>
              </a:rPr>
              <a:t>explained </a:t>
            </a:r>
            <a:r>
              <a:rPr lang="en-GB" sz="1600" dirty="0" smtClean="0">
                <a:latin typeface="Verdana" panose="020B0604030504040204" pitchFamily="34" charset="0"/>
                <a:ea typeface="Verdana" panose="020B0604030504040204" pitchFamily="34" charset="0"/>
                <a:cs typeface="Verdana" panose="020B0604030504040204" pitchFamily="34" charset="0"/>
              </a:rPr>
              <a:t>only by </a:t>
            </a:r>
            <a:r>
              <a:rPr lang="en-GB" sz="1600" dirty="0">
                <a:latin typeface="Verdana" panose="020B0604030504040204" pitchFamily="34" charset="0"/>
                <a:ea typeface="Verdana" panose="020B0604030504040204" pitchFamily="34" charset="0"/>
                <a:cs typeface="Verdana" panose="020B0604030504040204" pitchFamily="34" charset="0"/>
              </a:rPr>
              <a:t>orbital </a:t>
            </a:r>
            <a:r>
              <a:rPr lang="en-GB" sz="1600" dirty="0" smtClean="0">
                <a:latin typeface="Verdana" panose="020B0604030504040204" pitchFamily="34" charset="0"/>
                <a:ea typeface="Verdana" panose="020B0604030504040204" pitchFamily="34" charset="0"/>
                <a:cs typeface="Verdana" panose="020B0604030504040204" pitchFamily="34" charset="0"/>
              </a:rPr>
              <a:t>cycles</a:t>
            </a:r>
          </a:p>
          <a:p>
            <a:pPr marL="285750" indent="-285750">
              <a:buFont typeface="Arial" panose="020B0604020202020204" pitchFamily="34" charset="0"/>
              <a:buChar char="•"/>
            </a:pPr>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600" dirty="0">
                <a:latin typeface="Verdana" panose="020B0604030504040204" pitchFamily="34" charset="0"/>
                <a:ea typeface="Verdana" panose="020B0604030504040204" pitchFamily="34" charset="0"/>
                <a:cs typeface="Verdana" panose="020B0604030504040204" pitchFamily="34" charset="0"/>
              </a:rPr>
              <a:t>CO</a:t>
            </a:r>
            <a:r>
              <a:rPr lang="en-GB" sz="1600" baseline="-25000" dirty="0">
                <a:latin typeface="Verdana" panose="020B0604030504040204" pitchFamily="34" charset="0"/>
                <a:ea typeface="Verdana" panose="020B0604030504040204" pitchFamily="34" charset="0"/>
                <a:cs typeface="Verdana" panose="020B0604030504040204" pitchFamily="34" charset="0"/>
              </a:rPr>
              <a:t>2</a:t>
            </a:r>
            <a:r>
              <a:rPr lang="en-GB" sz="1600" dirty="0">
                <a:latin typeface="Verdana" panose="020B0604030504040204" pitchFamily="34" charset="0"/>
                <a:ea typeface="Verdana" panose="020B0604030504040204" pitchFamily="34" charset="0"/>
                <a:cs typeface="Verdana" panose="020B0604030504040204" pitchFamily="34" charset="0"/>
              </a:rPr>
              <a:t> spreads warming throughout the </a:t>
            </a:r>
            <a:r>
              <a:rPr lang="en-GB" sz="1600" dirty="0" smtClean="0">
                <a:latin typeface="Verdana" panose="020B0604030504040204" pitchFamily="34" charset="0"/>
                <a:ea typeface="Verdana" panose="020B0604030504040204" pitchFamily="34" charset="0"/>
                <a:cs typeface="Verdana" panose="020B0604030504040204" pitchFamily="34" charset="0"/>
              </a:rPr>
              <a:t>planet</a:t>
            </a:r>
            <a:endParaRPr lang="en-GB"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342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928" y="1286928"/>
            <a:ext cx="7200000" cy="4320000"/>
          </a:xfrm>
          <a:prstGeom prst="rect">
            <a:avLst/>
          </a:prstGeom>
        </p:spPr>
      </p:pic>
      <p:sp>
        <p:nvSpPr>
          <p:cNvPr id="6145" name="Title 1"/>
          <p:cNvSpPr>
            <a:spLocks noGrp="1"/>
          </p:cNvSpPr>
          <p:nvPr>
            <p:ph type="title"/>
          </p:nvPr>
        </p:nvSpPr>
        <p:spPr>
          <a:xfrm>
            <a:off x="1691680" y="161813"/>
            <a:ext cx="7200000" cy="566737"/>
          </a:xfrm>
        </p:spPr>
        <p:txBody>
          <a:bodyPr anchor="t"/>
          <a:lstStyle/>
          <a:p>
            <a:r>
              <a:rPr lang="en-US" altLang="en-US" sz="2400" b="0" dirty="0" smtClean="0">
                <a:latin typeface="Verdana" panose="020B0604030504040204" pitchFamily="34" charset="0"/>
                <a:ea typeface="Verdana" panose="020B0604030504040204" pitchFamily="34" charset="0"/>
                <a:cs typeface="Verdana" panose="020B0604030504040204" pitchFamily="34" charset="0"/>
              </a:rPr>
              <a:t>Current Atmospheric </a:t>
            </a:r>
            <a:r>
              <a:rPr lang="en-US" altLang="en-US" sz="2400" b="0" dirty="0">
                <a:latin typeface="Verdana" panose="020B0604030504040204" pitchFamily="34" charset="0"/>
                <a:ea typeface="Verdana" panose="020B0604030504040204" pitchFamily="34" charset="0"/>
                <a:cs typeface="Verdana" panose="020B0604030504040204" pitchFamily="34" charset="0"/>
              </a:rPr>
              <a:t>CO</a:t>
            </a:r>
            <a:r>
              <a:rPr lang="en-US" altLang="en-US" sz="2400" b="0" baseline="-25000" dirty="0">
                <a:latin typeface="Verdana" panose="020B0604030504040204" pitchFamily="34" charset="0"/>
                <a:ea typeface="Verdana" panose="020B0604030504040204" pitchFamily="34" charset="0"/>
                <a:cs typeface="Verdana" panose="020B0604030504040204" pitchFamily="34" charset="0"/>
              </a:rPr>
              <a:t>2</a:t>
            </a:r>
            <a:endParaRPr lang="en-US" altLang="en-US" sz="2400" b="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1702857" y="5661248"/>
            <a:ext cx="7200000" cy="1138773"/>
          </a:xfrm>
          <a:prstGeom prst="rect">
            <a:avLst/>
          </a:prstGeom>
          <a:noFill/>
        </p:spPr>
        <p:txBody>
          <a:bodyPr wrap="square" rtlCol="0">
            <a:spAutoFit/>
          </a:bodyPr>
          <a:lstStyle/>
          <a:p>
            <a:r>
              <a:rPr lang="en-GB" dirty="0" smtClean="0">
                <a:latin typeface="Verdana" panose="020B0604030504040204" pitchFamily="34" charset="0"/>
                <a:ea typeface="Verdana" panose="020B0604030504040204" pitchFamily="34" charset="0"/>
                <a:cs typeface="Verdana" panose="020B0604030504040204" pitchFamily="34" charset="0"/>
              </a:rPr>
              <a:t>“We were </a:t>
            </a:r>
            <a:r>
              <a:rPr lang="en-GB" dirty="0">
                <a:latin typeface="Verdana" panose="020B0604030504040204" pitchFamily="34" charset="0"/>
                <a:ea typeface="Verdana" panose="020B0604030504040204" pitchFamily="34" charset="0"/>
                <a:cs typeface="Verdana" panose="020B0604030504040204" pitchFamily="34" charset="0"/>
              </a:rPr>
              <a:t>witnessing for the first time nature’s withdrawing CO</a:t>
            </a:r>
            <a:r>
              <a:rPr lang="en-GB" baseline="-25000" dirty="0">
                <a:latin typeface="Verdana" panose="020B0604030504040204" pitchFamily="34" charset="0"/>
                <a:ea typeface="Verdana" panose="020B0604030504040204" pitchFamily="34" charset="0"/>
                <a:cs typeface="Verdana" panose="020B0604030504040204" pitchFamily="34" charset="0"/>
              </a:rPr>
              <a:t>2</a:t>
            </a:r>
            <a:r>
              <a:rPr lang="en-GB" dirty="0">
                <a:latin typeface="Verdana" panose="020B0604030504040204" pitchFamily="34" charset="0"/>
                <a:ea typeface="Verdana" panose="020B0604030504040204" pitchFamily="34" charset="0"/>
                <a:cs typeface="Verdana" panose="020B0604030504040204" pitchFamily="34" charset="0"/>
              </a:rPr>
              <a:t> from the air </a:t>
            </a:r>
            <a:r>
              <a:rPr lang="en-GB" dirty="0" smtClean="0">
                <a:latin typeface="Verdana" panose="020B0604030504040204" pitchFamily="34" charset="0"/>
                <a:ea typeface="Verdana" panose="020B0604030504040204" pitchFamily="34" charset="0"/>
                <a:cs typeface="Verdana" panose="020B0604030504040204" pitchFamily="34" charset="0"/>
              </a:rPr>
              <a:t>for plant </a:t>
            </a:r>
            <a:r>
              <a:rPr lang="en-GB" dirty="0">
                <a:latin typeface="Verdana" panose="020B0604030504040204" pitchFamily="34" charset="0"/>
                <a:ea typeface="Verdana" panose="020B0604030504040204" pitchFamily="34" charset="0"/>
                <a:cs typeface="Verdana" panose="020B0604030504040204" pitchFamily="34" charset="0"/>
              </a:rPr>
              <a:t>growth during the summer and returning it each succeeding winter</a:t>
            </a:r>
            <a:r>
              <a:rPr lang="en-GB" dirty="0" smtClean="0">
                <a:latin typeface="Verdana" panose="020B0604030504040204" pitchFamily="34" charset="0"/>
                <a:ea typeface="Verdana" panose="020B0604030504040204" pitchFamily="34" charset="0"/>
                <a:cs typeface="Verdana" panose="020B0604030504040204" pitchFamily="34" charset="0"/>
              </a:rPr>
              <a:t>.”</a:t>
            </a:r>
          </a:p>
          <a:p>
            <a:r>
              <a:rPr lang="en-GB" sz="1400" i="1" dirty="0" smtClean="0">
                <a:latin typeface="Verdana" panose="020B0604030504040204" pitchFamily="34" charset="0"/>
                <a:ea typeface="Verdana" panose="020B0604030504040204" pitchFamily="34" charset="0"/>
                <a:cs typeface="Verdana" panose="020B0604030504040204" pitchFamily="34" charset="0"/>
              </a:rPr>
              <a:t>- Charles David Keeling (1998)</a:t>
            </a:r>
            <a:endParaRPr lang="en-GB" sz="1400" i="1"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4572000" y="1556792"/>
            <a:ext cx="1257588" cy="369332"/>
          </a:xfrm>
          <a:prstGeom prst="rect">
            <a:avLst/>
          </a:prstGeom>
          <a:noFill/>
        </p:spPr>
        <p:txBody>
          <a:bodyPr wrap="none" rtlCol="0">
            <a:spAutoFit/>
          </a:bodyPr>
          <a:lstStyle/>
          <a:p>
            <a:r>
              <a:rPr lang="en-GB" dirty="0" smtClean="0">
                <a:solidFill>
                  <a:srgbClr val="FF0000"/>
                </a:solidFill>
              </a:rPr>
              <a:t>411.6 ppm</a:t>
            </a:r>
            <a:endParaRPr lang="en-GB" dirty="0">
              <a:solidFill>
                <a:srgbClr val="FF0000"/>
              </a:solidFill>
            </a:endParaRPr>
          </a:p>
        </p:txBody>
      </p:sp>
    </p:spTree>
    <p:extLst>
      <p:ext uri="{BB962C8B-B14F-4D97-AF65-F5344CB8AC3E}">
        <p14:creationId xmlns:p14="http://schemas.microsoft.com/office/powerpoint/2010/main" val="4211022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928" y="1281112"/>
            <a:ext cx="7200000" cy="4320000"/>
          </a:xfrm>
          <a:prstGeom prst="rect">
            <a:avLst/>
          </a:prstGeom>
        </p:spPr>
      </p:pic>
      <p:sp>
        <p:nvSpPr>
          <p:cNvPr id="10" name="Title 1"/>
          <p:cNvSpPr>
            <a:spLocks noGrp="1"/>
          </p:cNvSpPr>
          <p:nvPr>
            <p:ph type="title"/>
          </p:nvPr>
        </p:nvSpPr>
        <p:spPr>
          <a:xfrm>
            <a:off x="1619672" y="161813"/>
            <a:ext cx="7416824" cy="566737"/>
          </a:xfrm>
        </p:spPr>
        <p:txBody>
          <a:bodyPr anchor="t"/>
          <a:lstStyle/>
          <a:p>
            <a:r>
              <a:rPr lang="en-US" altLang="en-US" sz="2400" b="0" dirty="0" smtClean="0">
                <a:latin typeface="Verdana" panose="020B0604030504040204" pitchFamily="34" charset="0"/>
                <a:ea typeface="Verdana" panose="020B0604030504040204" pitchFamily="34" charset="0"/>
                <a:cs typeface="Verdana" panose="020B0604030504040204" pitchFamily="34" charset="0"/>
              </a:rPr>
              <a:t>Recent Atmospheric </a:t>
            </a:r>
            <a:r>
              <a:rPr lang="en-US" altLang="en-US" sz="2400" b="0" dirty="0">
                <a:latin typeface="Verdana" panose="020B0604030504040204" pitchFamily="34" charset="0"/>
                <a:ea typeface="Verdana" panose="020B0604030504040204" pitchFamily="34" charset="0"/>
                <a:cs typeface="Verdana" panose="020B0604030504040204" pitchFamily="34" charset="0"/>
              </a:rPr>
              <a:t>CO</a:t>
            </a:r>
            <a:r>
              <a:rPr lang="en-US" altLang="en-US" sz="2400" b="0" baseline="-25000" dirty="0">
                <a:latin typeface="Verdana" panose="020B0604030504040204" pitchFamily="34" charset="0"/>
                <a:ea typeface="Verdana" panose="020B0604030504040204" pitchFamily="34" charset="0"/>
                <a:cs typeface="Verdana" panose="020B0604030504040204" pitchFamily="34" charset="0"/>
              </a:rPr>
              <a:t>2</a:t>
            </a:r>
            <a:endParaRPr lang="en-US" altLang="en-US" sz="2400" b="0" dirty="0" smtClean="0">
              <a:latin typeface="Verdana" panose="020B0604030504040204" pitchFamily="34" charset="0"/>
              <a:ea typeface="Verdana" panose="020B0604030504040204" pitchFamily="34" charset="0"/>
              <a:cs typeface="Verdana" panose="020B0604030504040204" pitchFamily="34" charset="0"/>
            </a:endParaRPr>
          </a:p>
        </p:txBody>
      </p:sp>
      <p:grpSp>
        <p:nvGrpSpPr>
          <p:cNvPr id="11" name="Group 10"/>
          <p:cNvGrpSpPr/>
          <p:nvPr/>
        </p:nvGrpSpPr>
        <p:grpSpPr>
          <a:xfrm>
            <a:off x="2771800" y="2526266"/>
            <a:ext cx="5249910" cy="523924"/>
            <a:chOff x="2771800" y="2526266"/>
            <a:chExt cx="5249910" cy="523924"/>
          </a:xfrm>
          <a:solidFill>
            <a:schemeClr val="bg1"/>
          </a:solidFill>
        </p:grpSpPr>
        <p:sp>
          <p:nvSpPr>
            <p:cNvPr id="6" name="Oval 5"/>
            <p:cNvSpPr/>
            <p:nvPr/>
          </p:nvSpPr>
          <p:spPr>
            <a:xfrm>
              <a:off x="7805686" y="2526266"/>
              <a:ext cx="216024" cy="216024"/>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Verdana" panose="020B0604030504040204" pitchFamily="34" charset="0"/>
                <a:ea typeface="Verdana" panose="020B0604030504040204" pitchFamily="34" charset="0"/>
              </a:endParaRPr>
            </a:p>
          </p:txBody>
        </p:sp>
        <p:cxnSp>
          <p:nvCxnSpPr>
            <p:cNvPr id="8" name="Straight Connector 7"/>
            <p:cNvCxnSpPr/>
            <p:nvPr/>
          </p:nvCxnSpPr>
          <p:spPr>
            <a:xfrm flipH="1">
              <a:off x="7696546" y="2636912"/>
              <a:ext cx="115814" cy="105378"/>
            </a:xfrm>
            <a:prstGeom prst="line">
              <a:avLst/>
            </a:prstGeom>
            <a:grpFill/>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71800" y="2742413"/>
              <a:ext cx="4924746" cy="307777"/>
            </a:xfrm>
            <a:prstGeom prst="rect">
              <a:avLst/>
            </a:prstGeom>
            <a:grpFill/>
            <a:ln w="28575">
              <a:solidFill>
                <a:srgbClr val="FF3300"/>
              </a:solidFill>
            </a:ln>
          </p:spPr>
          <p:txBody>
            <a:bodyPr wrap="none" rtlCol="0">
              <a:spAutoFit/>
            </a:bodyPr>
            <a:lstStyle/>
            <a:p>
              <a:r>
                <a:rPr lang="en-GB" sz="1400" dirty="0" smtClean="0">
                  <a:latin typeface="Verdana" panose="020B0604030504040204" pitchFamily="34" charset="0"/>
                  <a:ea typeface="Verdana" panose="020B0604030504040204" pitchFamily="34" charset="0"/>
                  <a:cs typeface="Verdana" panose="020B0604030504040204" pitchFamily="34" charset="0"/>
                </a:rPr>
                <a:t>2013: </a:t>
              </a:r>
              <a:r>
                <a:rPr lang="en-GB" sz="1400" dirty="0">
                  <a:latin typeface="Verdana" panose="020B0604030504040204" pitchFamily="34" charset="0"/>
                  <a:ea typeface="Verdana" panose="020B0604030504040204" pitchFamily="34" charset="0"/>
                  <a:cs typeface="Verdana" panose="020B0604030504040204" pitchFamily="34" charset="0"/>
                </a:rPr>
                <a:t>400 </a:t>
              </a:r>
              <a:r>
                <a:rPr lang="en-GB" sz="1400" dirty="0" smtClean="0">
                  <a:latin typeface="Verdana" panose="020B0604030504040204" pitchFamily="34" charset="0"/>
                  <a:ea typeface="Verdana" panose="020B0604030504040204" pitchFamily="34" charset="0"/>
                  <a:cs typeface="Verdana" panose="020B0604030504040204" pitchFamily="34" charset="0"/>
                </a:rPr>
                <a:t>ppm first time passed in human history</a:t>
              </a:r>
              <a:endParaRPr lang="en-GB" sz="1400"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Group 3"/>
          <p:cNvGrpSpPr/>
          <p:nvPr/>
        </p:nvGrpSpPr>
        <p:grpSpPr>
          <a:xfrm>
            <a:off x="3473712" y="4380836"/>
            <a:ext cx="2482412" cy="596004"/>
            <a:chOff x="3473712" y="4380836"/>
            <a:chExt cx="2482412" cy="596004"/>
          </a:xfrm>
        </p:grpSpPr>
        <p:sp>
          <p:nvSpPr>
            <p:cNvPr id="12" name="Oval 11"/>
            <p:cNvSpPr/>
            <p:nvPr/>
          </p:nvSpPr>
          <p:spPr>
            <a:xfrm>
              <a:off x="3473712" y="4760816"/>
              <a:ext cx="216024" cy="216024"/>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Verdana" panose="020B0604030504040204" pitchFamily="34" charset="0"/>
                <a:ea typeface="Verdana" panose="020B0604030504040204" pitchFamily="34" charset="0"/>
              </a:endParaRPr>
            </a:p>
          </p:txBody>
        </p:sp>
        <p:grpSp>
          <p:nvGrpSpPr>
            <p:cNvPr id="13" name="Group 12"/>
            <p:cNvGrpSpPr/>
            <p:nvPr/>
          </p:nvGrpSpPr>
          <p:grpSpPr>
            <a:xfrm>
              <a:off x="3654396" y="4380836"/>
              <a:ext cx="2301728" cy="416121"/>
              <a:chOff x="2658492" y="2742413"/>
              <a:chExt cx="2301728" cy="416121"/>
            </a:xfrm>
            <a:solidFill>
              <a:schemeClr val="bg1"/>
            </a:solidFill>
          </p:grpSpPr>
          <p:cxnSp>
            <p:nvCxnSpPr>
              <p:cNvPr id="15" name="Straight Connector 14"/>
              <p:cNvCxnSpPr/>
              <p:nvPr/>
            </p:nvCxnSpPr>
            <p:spPr>
              <a:xfrm flipH="1">
                <a:off x="2658492" y="3053156"/>
                <a:ext cx="115814" cy="105378"/>
              </a:xfrm>
              <a:prstGeom prst="line">
                <a:avLst/>
              </a:prstGeom>
              <a:grpFill/>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771800" y="2742413"/>
                <a:ext cx="2188420" cy="307777"/>
              </a:xfrm>
              <a:prstGeom prst="rect">
                <a:avLst/>
              </a:prstGeom>
              <a:grpFill/>
              <a:ln w="28575">
                <a:solidFill>
                  <a:srgbClr val="FF3300"/>
                </a:solidFill>
              </a:ln>
            </p:spPr>
            <p:txBody>
              <a:bodyPr wrap="none" rtlCol="0">
                <a:spAutoFit/>
              </a:bodyPr>
              <a:lstStyle/>
              <a:p>
                <a:r>
                  <a:rPr lang="en-GB" sz="1400" dirty="0" smtClean="0">
                    <a:latin typeface="Verdana" panose="020B0604030504040204" pitchFamily="34" charset="0"/>
                    <a:ea typeface="Verdana" panose="020B0604030504040204" pitchFamily="34" charset="0"/>
                    <a:cs typeface="Verdana" panose="020B0604030504040204" pitchFamily="34" charset="0"/>
                  </a:rPr>
                  <a:t>12 June 1968: 325.42</a:t>
                </a:r>
                <a:endParaRPr lang="en-GB" sz="1400" dirty="0">
                  <a:latin typeface="Verdana" panose="020B0604030504040204" pitchFamily="34" charset="0"/>
                  <a:ea typeface="Verdana" panose="020B0604030504040204" pitchFamily="34" charset="0"/>
                  <a:cs typeface="Verdana" panose="020B0604030504040204" pitchFamily="34" charset="0"/>
                </a:endParaRPr>
              </a:p>
            </p:txBody>
          </p:sp>
        </p:grpSp>
      </p:grpSp>
      <p:sp>
        <p:nvSpPr>
          <p:cNvPr id="14" name="TextBox 13"/>
          <p:cNvSpPr txBox="1"/>
          <p:nvPr/>
        </p:nvSpPr>
        <p:spPr>
          <a:xfrm>
            <a:off x="4572000" y="1556792"/>
            <a:ext cx="1257588" cy="369332"/>
          </a:xfrm>
          <a:prstGeom prst="rect">
            <a:avLst/>
          </a:prstGeom>
          <a:noFill/>
        </p:spPr>
        <p:txBody>
          <a:bodyPr wrap="none" rtlCol="0">
            <a:spAutoFit/>
          </a:bodyPr>
          <a:lstStyle/>
          <a:p>
            <a:r>
              <a:rPr lang="en-GB" dirty="0" smtClean="0">
                <a:solidFill>
                  <a:srgbClr val="FF0000"/>
                </a:solidFill>
              </a:rPr>
              <a:t>411.6 ppm</a:t>
            </a:r>
            <a:endParaRPr lang="en-GB" dirty="0">
              <a:solidFill>
                <a:srgbClr val="FF0000"/>
              </a:solidFill>
            </a:endParaRPr>
          </a:p>
        </p:txBody>
      </p:sp>
    </p:spTree>
    <p:extLst>
      <p:ext uri="{BB962C8B-B14F-4D97-AF65-F5344CB8AC3E}">
        <p14:creationId xmlns:p14="http://schemas.microsoft.com/office/powerpoint/2010/main" val="315845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867114"/>
            <a:ext cx="5223460" cy="2808312"/>
          </a:xfrm>
          <a:prstGeom prst="rect">
            <a:avLst/>
          </a:prstGeom>
        </p:spPr>
      </p:pic>
      <p:sp>
        <p:nvSpPr>
          <p:cNvPr id="2049" name="Title 6"/>
          <p:cNvSpPr>
            <a:spLocks noGrp="1"/>
          </p:cNvSpPr>
          <p:nvPr>
            <p:ph type="title"/>
          </p:nvPr>
        </p:nvSpPr>
        <p:spPr>
          <a:xfrm>
            <a:off x="1741799" y="177478"/>
            <a:ext cx="7150241" cy="742404"/>
          </a:xfrm>
        </p:spPr>
        <p:txBody>
          <a:bodyPr anchor="t"/>
          <a:lstStyle/>
          <a:p>
            <a:r>
              <a:rPr lang="en-US" altLang="en-US" sz="2400" b="0" dirty="0" smtClean="0">
                <a:latin typeface="Verdana" panose="020B0604030504040204" pitchFamily="34" charset="0"/>
                <a:ea typeface="Verdana" panose="020B0604030504040204" pitchFamily="34" charset="0"/>
                <a:cs typeface="Verdana" panose="020B0604030504040204" pitchFamily="34" charset="0"/>
              </a:rPr>
              <a:t>NASA’s global temperature record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3667120"/>
            <a:ext cx="4762500" cy="2971800"/>
          </a:xfrm>
          <a:prstGeom prst="rect">
            <a:avLst/>
          </a:prstGeom>
        </p:spPr>
      </p:pic>
      <p:sp>
        <p:nvSpPr>
          <p:cNvPr id="2" name="TextBox 1"/>
          <p:cNvSpPr txBox="1"/>
          <p:nvPr/>
        </p:nvSpPr>
        <p:spPr>
          <a:xfrm>
            <a:off x="3526799" y="1124744"/>
            <a:ext cx="3595215" cy="369332"/>
          </a:xfrm>
          <a:prstGeom prst="rect">
            <a:avLst/>
          </a:prstGeom>
          <a:solidFill>
            <a:schemeClr val="lt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ctr">
              <a:defRPr>
                <a:solidFill>
                  <a:schemeClr val="dk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smtClean="0"/>
              <a:t>1.1° </a:t>
            </a:r>
            <a:r>
              <a:rPr lang="en-GB" dirty="0"/>
              <a:t>C warming since 1880!</a:t>
            </a:r>
          </a:p>
        </p:txBody>
      </p:sp>
      <p:sp>
        <p:nvSpPr>
          <p:cNvPr id="4" name="Oval 3"/>
          <p:cNvSpPr/>
          <p:nvPr/>
        </p:nvSpPr>
        <p:spPr>
          <a:xfrm>
            <a:off x="7452320" y="1052736"/>
            <a:ext cx="72008" cy="72008"/>
          </a:xfrm>
          <a:prstGeom prst="ellipse">
            <a:avLst/>
          </a:prstGeom>
          <a:solidFill>
            <a:srgbClr val="FF0000"/>
          </a:solid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689998" y="2780928"/>
            <a:ext cx="7195665" cy="923330"/>
          </a:xfrm>
          <a:prstGeom prst="rect">
            <a:avLst/>
          </a:prstGeom>
          <a:solidFill>
            <a:schemeClr val="lt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ctr">
              <a:defRPr>
                <a:solidFill>
                  <a:schemeClr val="dk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smtClean="0"/>
              <a:t>The oceans have taken up over 90% of the warming and approximately 1/3 of carbon dioxide released since the pre-industrial period</a:t>
            </a:r>
            <a:endParaRPr lang="en-GB" dirty="0"/>
          </a:p>
        </p:txBody>
      </p:sp>
    </p:spTree>
    <p:extLst>
      <p:ext uri="{BB962C8B-B14F-4D97-AF65-F5344CB8AC3E}">
        <p14:creationId xmlns:p14="http://schemas.microsoft.com/office/powerpoint/2010/main" val="2896905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495" y="1284115"/>
            <a:ext cx="7118977" cy="5025160"/>
          </a:xfrm>
          <a:prstGeom prst="rect">
            <a:avLst/>
          </a:prstGeom>
        </p:spPr>
      </p:pic>
      <p:sp>
        <p:nvSpPr>
          <p:cNvPr id="12" name="Title 1"/>
          <p:cNvSpPr>
            <a:spLocks noGrp="1"/>
          </p:cNvSpPr>
          <p:nvPr>
            <p:ph type="title"/>
          </p:nvPr>
        </p:nvSpPr>
        <p:spPr>
          <a:xfrm>
            <a:off x="1692275" y="228798"/>
            <a:ext cx="7128197" cy="461665"/>
          </a:xfrm>
          <a:solidFill>
            <a:schemeClr val="bg1">
              <a:alpha val="50000"/>
            </a:schemeClr>
          </a:solidFill>
        </p:spPr>
        <p:txBody>
          <a:bodyPr wrap="square" rtlCol="0">
            <a:spAutoFit/>
          </a:bodyPr>
          <a:lstStyle/>
          <a:p>
            <a:pPr algn="l"/>
            <a:r>
              <a:rPr lang="en-US" altLang="en-US" sz="2400" kern="1200" dirty="0">
                <a:solidFill>
                  <a:schemeClr val="tx1"/>
                </a:solidFill>
                <a:latin typeface="Verdana" panose="020B0604030504040204" pitchFamily="34" charset="0"/>
                <a:ea typeface="Verdana" panose="020B0604030504040204" pitchFamily="34" charset="0"/>
                <a:cs typeface="Verdana" panose="020B0604030504040204" pitchFamily="34" charset="0"/>
              </a:rPr>
              <a:t>How do we tackle big problems?</a:t>
            </a:r>
          </a:p>
        </p:txBody>
      </p:sp>
      <p:sp>
        <p:nvSpPr>
          <p:cNvPr id="15" name="TextBox 14"/>
          <p:cNvSpPr txBox="1"/>
          <p:nvPr/>
        </p:nvSpPr>
        <p:spPr>
          <a:xfrm>
            <a:off x="3009888" y="899081"/>
            <a:ext cx="4565673" cy="369332"/>
          </a:xfrm>
          <a:prstGeom prst="rect">
            <a:avLst/>
          </a:prstGeom>
          <a:noFill/>
        </p:spPr>
        <p:txBody>
          <a:bodyPr wrap="none" rtlCol="0">
            <a:spAutoFit/>
          </a:bodyPr>
          <a:lstStyle/>
          <a:p>
            <a:r>
              <a:rPr lang="en-US" dirty="0" smtClean="0"/>
              <a:t>Scientific Evidence </a:t>
            </a:r>
            <a:r>
              <a:rPr lang="en-US" dirty="0" smtClean="0">
                <a:sym typeface="Wingdings" panose="05000000000000000000" pitchFamily="2" charset="2"/>
              </a:rPr>
              <a:t> Global Collaboration</a:t>
            </a:r>
            <a:endParaRPr lang="en-US" dirty="0"/>
          </a:p>
        </p:txBody>
      </p:sp>
      <p:sp>
        <p:nvSpPr>
          <p:cNvPr id="2" name="TextBox 1"/>
          <p:cNvSpPr txBox="1"/>
          <p:nvPr/>
        </p:nvSpPr>
        <p:spPr>
          <a:xfrm>
            <a:off x="1701495" y="6002704"/>
            <a:ext cx="7190985" cy="73866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400" dirty="0" smtClean="0">
                <a:latin typeface="Verdana" panose="020B0604030504040204" pitchFamily="34" charset="0"/>
                <a:ea typeface="Verdana" panose="020B0604030504040204" pitchFamily="34" charset="0"/>
              </a:rPr>
              <a:t>The </a:t>
            </a:r>
            <a:r>
              <a:rPr lang="en-GB" sz="1400" dirty="0">
                <a:latin typeface="Verdana" panose="020B0604030504040204" pitchFamily="34" charset="0"/>
                <a:ea typeface="Verdana" panose="020B0604030504040204" pitchFamily="34" charset="0"/>
              </a:rPr>
              <a:t>first successful vaccine to be developed, </a:t>
            </a:r>
            <a:r>
              <a:rPr lang="en-GB" sz="1400" dirty="0" smtClean="0">
                <a:latin typeface="Verdana" panose="020B0604030504040204" pitchFamily="34" charset="0"/>
                <a:ea typeface="Verdana" panose="020B0604030504040204" pitchFamily="34" charset="0"/>
              </a:rPr>
              <a:t>Edward </a:t>
            </a:r>
            <a:r>
              <a:rPr lang="en-GB" sz="1400" dirty="0">
                <a:latin typeface="Verdana" panose="020B0604030504040204" pitchFamily="34" charset="0"/>
                <a:ea typeface="Verdana" panose="020B0604030504040204" pitchFamily="34" charset="0"/>
              </a:rPr>
              <a:t>Jenner in </a:t>
            </a:r>
            <a:r>
              <a:rPr lang="en-GB" sz="1400" dirty="0" smtClean="0">
                <a:latin typeface="Verdana" panose="020B0604030504040204" pitchFamily="34" charset="0"/>
                <a:ea typeface="Verdana" panose="020B0604030504040204" pitchFamily="34" charset="0"/>
              </a:rPr>
              <a:t>1796</a:t>
            </a:r>
          </a:p>
          <a:p>
            <a:endParaRPr lang="en-GB" sz="1400" dirty="0" smtClean="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sz="1400" dirty="0" smtClean="0">
                <a:latin typeface="Verdana" panose="020B0604030504040204" pitchFamily="34" charset="0"/>
                <a:ea typeface="Verdana" panose="020B0604030504040204" pitchFamily="34" charset="0"/>
              </a:rPr>
              <a:t>192 years between first vaccination and eradication (1988)</a:t>
            </a:r>
            <a:endParaRPr lang="en-GB"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2165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9888" y="899081"/>
            <a:ext cx="4565673" cy="369332"/>
          </a:xfrm>
          <a:prstGeom prst="rect">
            <a:avLst/>
          </a:prstGeom>
          <a:noFill/>
        </p:spPr>
        <p:txBody>
          <a:bodyPr wrap="none" rtlCol="0">
            <a:spAutoFit/>
          </a:bodyPr>
          <a:lstStyle/>
          <a:p>
            <a:r>
              <a:rPr lang="en-US" dirty="0" smtClean="0"/>
              <a:t>Scientific Evidence </a:t>
            </a:r>
            <a:r>
              <a:rPr lang="en-US" dirty="0" smtClean="0">
                <a:sym typeface="Wingdings" panose="05000000000000000000" pitchFamily="2" charset="2"/>
              </a:rPr>
              <a:t> Global Collaboration</a:t>
            </a:r>
            <a:endParaRPr lang="en-US" dirty="0"/>
          </a:p>
        </p:txBody>
      </p:sp>
      <p:sp>
        <p:nvSpPr>
          <p:cNvPr id="6" name="Title 1"/>
          <p:cNvSpPr txBox="1">
            <a:spLocks/>
          </p:cNvSpPr>
          <p:nvPr/>
        </p:nvSpPr>
        <p:spPr bwMode="auto">
          <a:xfrm>
            <a:off x="1692275" y="228798"/>
            <a:ext cx="7128197" cy="461665"/>
          </a:xfrm>
          <a:prstGeom prst="rect">
            <a:avLst/>
          </a:prstGeom>
          <a:solidFill>
            <a:schemeClr val="bg1">
              <a:alpha val="50000"/>
            </a:schemeClr>
          </a:solidFill>
          <a:ln w="9525">
            <a:noFill/>
            <a:miter lim="800000"/>
            <a:headEnd/>
            <a:tailEnd/>
          </a:ln>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altLang="en-US" sz="2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How do we tackle big problems?</a:t>
            </a:r>
            <a:endParaRPr lang="en-US" altLang="en-US" sz="2400"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2516964" y="3244334"/>
            <a:ext cx="5551520" cy="369332"/>
          </a:xfrm>
          <a:prstGeom prst="rect">
            <a:avLst/>
          </a:prstGeom>
          <a:solidFill>
            <a:schemeClr val="lt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ctr">
              <a:defRPr>
                <a:solidFill>
                  <a:schemeClr val="dk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a:t>Montreal Protocol signed: 16 September 1987</a:t>
            </a:r>
          </a:p>
        </p:txBody>
      </p:sp>
      <p:grpSp>
        <p:nvGrpSpPr>
          <p:cNvPr id="7" name="Group 6"/>
          <p:cNvGrpSpPr/>
          <p:nvPr/>
        </p:nvGrpSpPr>
        <p:grpSpPr>
          <a:xfrm>
            <a:off x="1682880" y="1644443"/>
            <a:ext cx="7167533" cy="4031737"/>
            <a:chOff x="1682880" y="1644443"/>
            <a:chExt cx="7167533" cy="403173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880" y="1644443"/>
              <a:ext cx="7167533" cy="40317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4670833"/>
              <a:ext cx="1728192" cy="970598"/>
            </a:xfrm>
            <a:prstGeom prst="rect">
              <a:avLst/>
            </a:prstGeom>
          </p:spPr>
        </p:pic>
      </p:grpSp>
      <p:sp>
        <p:nvSpPr>
          <p:cNvPr id="9" name="TextBox 8"/>
          <p:cNvSpPr txBox="1"/>
          <p:nvPr/>
        </p:nvSpPr>
        <p:spPr>
          <a:xfrm>
            <a:off x="1701048" y="5951021"/>
            <a:ext cx="7167533" cy="646331"/>
          </a:xfrm>
          <a:prstGeom prst="rect">
            <a:avLst/>
          </a:prstGeom>
          <a:noFill/>
        </p:spPr>
        <p:txBody>
          <a:bodyPr wrap="square" rtlCol="0">
            <a:spAutoFit/>
          </a:bodyPr>
          <a:lstStyle/>
          <a:p>
            <a:pPr marL="171450" indent="-171450">
              <a:buFont typeface="Arial" panose="020B0604020202020204" pitchFamily="34" charset="0"/>
              <a:buChar char="•"/>
            </a:pPr>
            <a:r>
              <a:rPr lang="en-GB" sz="1200" dirty="0" smtClean="0">
                <a:latin typeface="Verdana" panose="020B0604030504040204" pitchFamily="34" charset="0"/>
                <a:ea typeface="Verdana" panose="020B0604030504040204" pitchFamily="34" charset="0"/>
              </a:rPr>
              <a:t>The </a:t>
            </a:r>
            <a:r>
              <a:rPr lang="en-GB" sz="1200" dirty="0">
                <a:latin typeface="Verdana" panose="020B0604030504040204" pitchFamily="34" charset="0"/>
                <a:ea typeface="Verdana" panose="020B0604030504040204" pitchFamily="34" charset="0"/>
              </a:rPr>
              <a:t>first universally ratified treaties in United Nations history</a:t>
            </a:r>
            <a:r>
              <a:rPr lang="en-GB" sz="1200" dirty="0" smtClean="0">
                <a:latin typeface="Verdana" panose="020B0604030504040204" pitchFamily="34" charset="0"/>
                <a:ea typeface="Verdana" panose="020B0604030504040204" pitchFamily="34" charset="0"/>
              </a:rPr>
              <a:t>.</a:t>
            </a:r>
          </a:p>
          <a:p>
            <a:pPr marL="171450" indent="-171450">
              <a:buFont typeface="Arial" panose="020B0604020202020204" pitchFamily="34" charset="0"/>
              <a:buChar char="•"/>
            </a:pPr>
            <a:endParaRPr lang="en-GB" sz="1200" dirty="0">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dirty="0" smtClean="0">
                <a:latin typeface="Verdana" panose="020B0604030504040204" pitchFamily="34" charset="0"/>
                <a:ea typeface="Verdana" panose="020B0604030504040204" pitchFamily="34" charset="0"/>
              </a:rPr>
              <a:t>14 years between research </a:t>
            </a:r>
            <a:r>
              <a:rPr lang="en-GB" sz="1200" dirty="0">
                <a:latin typeface="Verdana" panose="020B0604030504040204" pitchFamily="34" charset="0"/>
                <a:ea typeface="Verdana" panose="020B0604030504040204" pitchFamily="34" charset="0"/>
              </a:rPr>
              <a:t>discovery </a:t>
            </a:r>
            <a:r>
              <a:rPr lang="en-GB" sz="1200" dirty="0" smtClean="0">
                <a:latin typeface="Verdana" panose="020B0604030504040204" pitchFamily="34" charset="0"/>
                <a:ea typeface="Verdana" panose="020B0604030504040204" pitchFamily="34" charset="0"/>
              </a:rPr>
              <a:t>in 1973 </a:t>
            </a:r>
            <a:r>
              <a:rPr lang="en-GB" sz="1200" dirty="0">
                <a:latin typeface="Verdana" panose="020B0604030504040204" pitchFamily="34" charset="0"/>
                <a:ea typeface="Verdana" panose="020B0604030504040204" pitchFamily="34" charset="0"/>
              </a:rPr>
              <a:t>and the international agreement </a:t>
            </a:r>
            <a:r>
              <a:rPr lang="en-GB" sz="1200" dirty="0" smtClean="0">
                <a:latin typeface="Verdana" panose="020B0604030504040204" pitchFamily="34" charset="0"/>
                <a:ea typeface="Verdana" panose="020B0604030504040204" pitchFamily="34" charset="0"/>
              </a:rPr>
              <a:t>in 1987.</a:t>
            </a:r>
            <a:endParaRPr lang="en-GB"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1889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TM-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7736" y="1286264"/>
            <a:ext cx="7136606" cy="50208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1697736" y="6307130"/>
            <a:ext cx="2088232" cy="2417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000" dirty="0" smtClean="0">
                <a:latin typeface="Verdana" panose="020B0604030504040204" pitchFamily="34" charset="0"/>
                <a:ea typeface="Verdana" panose="020B0604030504040204" pitchFamily="34" charset="0"/>
              </a:rPr>
              <a:t>Photo</a:t>
            </a:r>
            <a:r>
              <a:rPr lang="en-CA" sz="1000" dirty="0">
                <a:latin typeface="Verdana" panose="020B0604030504040204" pitchFamily="34" charset="0"/>
                <a:ea typeface="Verdana" panose="020B0604030504040204" pitchFamily="34" charset="0"/>
              </a:rPr>
              <a:t>: Håkan Grudd</a:t>
            </a:r>
            <a:endParaRPr lang="en-US" sz="1000" dirty="0">
              <a:latin typeface="Verdana" panose="020B0604030504040204" pitchFamily="34" charset="0"/>
              <a:ea typeface="Verdana" panose="020B0604030504040204" pitchFamily="34" charset="0"/>
            </a:endParaRPr>
          </a:p>
        </p:txBody>
      </p:sp>
      <p:sp>
        <p:nvSpPr>
          <p:cNvPr id="4" name="Text Box 5"/>
          <p:cNvSpPr txBox="1">
            <a:spLocks noChangeArrowheads="1"/>
          </p:cNvSpPr>
          <p:nvPr/>
        </p:nvSpPr>
        <p:spPr bwMode="auto">
          <a:xfrm>
            <a:off x="1691680" y="116632"/>
            <a:ext cx="7197985" cy="461665"/>
          </a:xfrm>
          <a:prstGeom prst="rect">
            <a:avLst/>
          </a:prstGeom>
          <a:solidFill>
            <a:schemeClr val="bg1">
              <a:alpha val="40000"/>
            </a:schemeClr>
          </a:solidFill>
          <a:ln w="9525">
            <a:noFill/>
            <a:miter lim="800000"/>
            <a:headEnd/>
            <a:tailEnd/>
          </a:ln>
        </p:spPr>
        <p:txBody>
          <a:bodyPr wrap="square">
            <a:spAutoFit/>
          </a:bodyPr>
          <a:lstStyle/>
          <a:p>
            <a:pPr eaLnBrk="1" hangingPunct="1">
              <a:spcBef>
                <a:spcPct val="50000"/>
              </a:spcBef>
            </a:pPr>
            <a:r>
              <a:rPr lang="en-GB" sz="2400" dirty="0" smtClean="0">
                <a:latin typeface="Verdana" panose="020B0604030504040204" pitchFamily="34" charset="0"/>
                <a:ea typeface="Verdana" panose="020B0604030504040204" pitchFamily="34" charset="0"/>
                <a:cs typeface="Verdana" panose="020B0604030504040204" pitchFamily="34" charset="0"/>
              </a:rPr>
              <a:t>Weather and climate is written is wood</a:t>
            </a:r>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968843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03923" y="256292"/>
            <a:ext cx="7200900" cy="461665"/>
          </a:xfrm>
          <a:prstGeom prst="rect">
            <a:avLst/>
          </a:prstGeom>
          <a:solidFill>
            <a:schemeClr val="bg1">
              <a:alpha val="50000"/>
            </a:schemeClr>
          </a:solidFill>
          <a:ln w="9525">
            <a:noFill/>
            <a:miter lim="800000"/>
            <a:headEnd/>
            <a:tailEnd/>
          </a:ln>
        </p:spPr>
        <p:txBody>
          <a:bodyPr vert="horz" wrap="square" lIns="91440" tIns="45720" rIns="91440" bIns="45720" numCol="1" rtlCol="0" anchor="ctr" anchorCtr="0" compatLnSpc="1">
            <a:prstTxWarp prst="textNoShape">
              <a:avLst/>
            </a:prstTxWarp>
            <a:spAutoFit/>
          </a:bodyPr>
          <a:lstStyle>
            <a:defPPr>
              <a:defRPr lang="en-US"/>
            </a:defPPr>
            <a:lvl1pPr eaLnBrk="0" hangingPunct="0">
              <a:defRPr sz="3200">
                <a:latin typeface="Verdana" panose="020B0604030504040204" pitchFamily="34" charset="0"/>
                <a:ea typeface="Verdana" panose="020B0604030504040204" pitchFamily="34" charset="0"/>
                <a:cs typeface="Verdana" panose="020B0604030504040204" pitchFamily="34" charset="0"/>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sz="2400" dirty="0"/>
              <a:t>Lack of compelling narratives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182" r="50189"/>
          <a:stretch/>
        </p:blipFill>
        <p:spPr>
          <a:xfrm>
            <a:off x="1681097" y="1351660"/>
            <a:ext cx="3610983" cy="466357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9579" r="7645"/>
          <a:stretch/>
        </p:blipFill>
        <p:spPr>
          <a:xfrm>
            <a:off x="5292079" y="1348976"/>
            <a:ext cx="3623391" cy="4663572"/>
          </a:xfrm>
          <a:prstGeom prst="rect">
            <a:avLst/>
          </a:prstGeom>
        </p:spPr>
      </p:pic>
    </p:spTree>
    <p:extLst>
      <p:ext uri="{BB962C8B-B14F-4D97-AF65-F5344CB8AC3E}">
        <p14:creationId xmlns:p14="http://schemas.microsoft.com/office/powerpoint/2010/main" val="32792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prb.org/swf/www2013wpds/img/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 y="-102394"/>
            <a:ext cx="14288" cy="142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691680" y="127720"/>
            <a:ext cx="7307233" cy="504056"/>
          </a:xfrm>
          <a:noFill/>
          <a:ln w="9525">
            <a:noFill/>
            <a:miter lim="800000"/>
            <a:headEnd/>
            <a:tailEnd/>
          </a:ln>
        </p:spPr>
        <p:txBody>
          <a:bodyPr anchor="t">
            <a:noAutofit/>
          </a:bodyPr>
          <a:lstStyle/>
          <a:p>
            <a:pPr algn="l"/>
            <a:r>
              <a:rPr lang="en-US" sz="2400" dirty="0" smtClean="0">
                <a:latin typeface="Verdana" panose="020B0604030504040204" pitchFamily="34" charset="0"/>
                <a:ea typeface="Verdana" panose="020B0604030504040204" pitchFamily="34" charset="0"/>
                <a:cs typeface="Verdana" panose="020B0604030504040204" pitchFamily="34" charset="0"/>
              </a:rPr>
              <a:t>Our current trajectory</a:t>
            </a:r>
            <a:endParaRPr lang="sv-SE" sz="2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034" y="1280872"/>
            <a:ext cx="7200000" cy="4320000"/>
          </a:xfrm>
          <a:prstGeom prst="rect">
            <a:avLst/>
          </a:prstGeom>
        </p:spPr>
      </p:pic>
      <p:sp>
        <p:nvSpPr>
          <p:cNvPr id="3" name="Rectangle 2"/>
          <p:cNvSpPr/>
          <p:nvPr/>
        </p:nvSpPr>
        <p:spPr>
          <a:xfrm>
            <a:off x="1701034" y="5805264"/>
            <a:ext cx="7200000" cy="861774"/>
          </a:xfrm>
          <a:prstGeom prst="rect">
            <a:avLst/>
          </a:prstGeom>
          <a:solidFill>
            <a:schemeClr val="lt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Estimated emissions in 2019: 36.8 billion tons</a:t>
            </a:r>
          </a:p>
          <a:p>
            <a:pPr algn="ctr"/>
            <a:r>
              <a:rPr lang="en-US" dirty="0">
                <a:latin typeface="Verdana" panose="020B0604030504040204" pitchFamily="34" charset="0"/>
                <a:ea typeface="Verdana" panose="020B0604030504040204" pitchFamily="34" charset="0"/>
                <a:cs typeface="Verdana" panose="020B0604030504040204" pitchFamily="34" charset="0"/>
              </a:rPr>
              <a:t>*</a:t>
            </a:r>
            <a:r>
              <a:rPr lang="en-US" sz="1400" i="1" dirty="0" smtClean="0">
                <a:latin typeface="Verdana" panose="020B0604030504040204" pitchFamily="34" charset="0"/>
                <a:ea typeface="Verdana" panose="020B0604030504040204" pitchFamily="34" charset="0"/>
                <a:cs typeface="Verdana" panose="020B0604030504040204" pitchFamily="34" charset="0"/>
              </a:rPr>
              <a:t>emissions </a:t>
            </a:r>
            <a:r>
              <a:rPr lang="en-US" sz="1400" i="1" dirty="0">
                <a:latin typeface="Verdana" panose="020B0604030504040204" pitchFamily="34" charset="0"/>
                <a:ea typeface="Verdana" panose="020B0604030504040204" pitchFamily="34" charset="0"/>
                <a:cs typeface="Verdana" panose="020B0604030504040204" pitchFamily="34" charset="0"/>
              </a:rPr>
              <a:t>have grown by 62% since international climate negotiations began in 1990 to address the problem</a:t>
            </a:r>
            <a:endParaRPr lang="en-GB" sz="1100" i="1" dirty="0">
              <a:solidFill>
                <a:schemeClr val="dk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555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prb.org/swf/www2013wpds/img/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 y="-102394"/>
            <a:ext cx="14288" cy="142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691680" y="127720"/>
            <a:ext cx="7307233" cy="504056"/>
          </a:xfrm>
        </p:spPr>
        <p:txBody>
          <a:bodyPr anchor="t">
            <a:noAutofit/>
          </a:bodyPr>
          <a:lstStyle/>
          <a:p>
            <a:pPr algn="l"/>
            <a:r>
              <a:rPr lang="en-US" sz="3200" dirty="0" smtClean="0">
                <a:latin typeface="Verdana" panose="020B0604030504040204" pitchFamily="34" charset="0"/>
                <a:ea typeface="Verdana" panose="020B0604030504040204" pitchFamily="34" charset="0"/>
                <a:cs typeface="Verdana" panose="020B0604030504040204" pitchFamily="34" charset="0"/>
              </a:rPr>
              <a:t>Lack of Action</a:t>
            </a:r>
            <a:endParaRPr lang="sv-SE" sz="32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DFB5970F-FA41-415D-838A-A59172748AFE}"/>
              </a:ext>
            </a:extLst>
          </p:cNvPr>
          <p:cNvPicPr>
            <a:picLocks noChangeAspect="1"/>
          </p:cNvPicPr>
          <p:nvPr/>
        </p:nvPicPr>
        <p:blipFill>
          <a:blip r:embed="rId4"/>
          <a:stretch>
            <a:fillRect/>
          </a:stretch>
        </p:blipFill>
        <p:spPr>
          <a:xfrm>
            <a:off x="1691680" y="980728"/>
            <a:ext cx="6805504" cy="3096344"/>
          </a:xfrm>
          <a:prstGeom prst="rect">
            <a:avLst/>
          </a:prstGeom>
          <a:ln>
            <a:solidFill>
              <a:schemeClr val="tx1"/>
            </a:solidFill>
          </a:ln>
        </p:spPr>
      </p:pic>
      <p:pic>
        <p:nvPicPr>
          <p:cNvPr id="5" name="Picture 4">
            <a:extLst>
              <a:ext uri="{FF2B5EF4-FFF2-40B4-BE49-F238E27FC236}">
                <a16:creationId xmlns:a16="http://schemas.microsoft.com/office/drawing/2014/main" id="{8DDAB02C-FBCB-4674-A41E-4F1F91D570F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843808" y="2564904"/>
            <a:ext cx="5328592" cy="4072307"/>
          </a:xfrm>
          <a:prstGeom prst="rect">
            <a:avLst/>
          </a:prstGeom>
          <a:ln w="19050">
            <a:solidFill>
              <a:schemeClr val="tx1"/>
            </a:solidFill>
          </a:ln>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b="59051"/>
          <a:stretch/>
        </p:blipFill>
        <p:spPr>
          <a:xfrm>
            <a:off x="4301851" y="4407134"/>
            <a:ext cx="4688368" cy="1954605"/>
          </a:xfrm>
          <a:prstGeom prst="rect">
            <a:avLst/>
          </a:prstGeom>
          <a:ln w="19050">
            <a:solidFill>
              <a:schemeClr val="tx1"/>
            </a:solidFill>
          </a:ln>
        </p:spPr>
      </p:pic>
    </p:spTree>
    <p:extLst>
      <p:ext uri="{BB962C8B-B14F-4D97-AF65-F5344CB8AC3E}">
        <p14:creationId xmlns:p14="http://schemas.microsoft.com/office/powerpoint/2010/main" val="1829591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prb.org/swf/www2013wpds/img/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 y="-102394"/>
            <a:ext cx="14288" cy="142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691680" y="127720"/>
            <a:ext cx="7307233" cy="504056"/>
          </a:xfrm>
        </p:spPr>
        <p:txBody>
          <a:bodyPr anchor="t">
            <a:noAutofit/>
          </a:bodyPr>
          <a:lstStyle/>
          <a:p>
            <a:pPr algn="l"/>
            <a:r>
              <a:rPr lang="en-US" sz="3200" dirty="0" smtClean="0">
                <a:latin typeface="Verdana" panose="020B0604030504040204" pitchFamily="34" charset="0"/>
                <a:ea typeface="Verdana" panose="020B0604030504040204" pitchFamily="34" charset="0"/>
                <a:cs typeface="Verdana" panose="020B0604030504040204" pitchFamily="34" charset="0"/>
              </a:rPr>
              <a:t>Climate Action / Lack of Action</a:t>
            </a:r>
            <a:endParaRPr lang="sv-SE" sz="32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705539"/>
            <a:ext cx="6221979" cy="6152461"/>
          </a:xfrm>
          <a:prstGeom prst="rect">
            <a:avLst/>
          </a:prstGeom>
        </p:spPr>
      </p:pic>
    </p:spTree>
    <p:extLst>
      <p:ext uri="{BB962C8B-B14F-4D97-AF65-F5344CB8AC3E}">
        <p14:creationId xmlns:p14="http://schemas.microsoft.com/office/powerpoint/2010/main" val="1290217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prb.org/swf/www2013wpds/img/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 y="-102394"/>
            <a:ext cx="14288" cy="142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1124744"/>
            <a:ext cx="7200800" cy="4810836"/>
          </a:xfrm>
          <a:prstGeom prst="rect">
            <a:avLst/>
          </a:prstGeom>
        </p:spPr>
      </p:pic>
      <p:sp>
        <p:nvSpPr>
          <p:cNvPr id="4" name="Title 1"/>
          <p:cNvSpPr>
            <a:spLocks noGrp="1"/>
          </p:cNvSpPr>
          <p:nvPr>
            <p:ph type="title"/>
          </p:nvPr>
        </p:nvSpPr>
        <p:spPr>
          <a:xfrm>
            <a:off x="1691680" y="127720"/>
            <a:ext cx="7307233" cy="504056"/>
          </a:xfrm>
        </p:spPr>
        <p:txBody>
          <a:bodyPr anchor="t">
            <a:noAutofit/>
          </a:bodyPr>
          <a:lstStyle/>
          <a:p>
            <a:pPr algn="l"/>
            <a:r>
              <a:rPr lang="en-US" sz="3200" dirty="0">
                <a:latin typeface="Verdana" panose="020B0604030504040204" pitchFamily="34" charset="0"/>
                <a:ea typeface="Verdana" panose="020B0604030504040204" pitchFamily="34" charset="0"/>
                <a:cs typeface="Verdana" panose="020B0604030504040204" pitchFamily="34" charset="0"/>
              </a:rPr>
              <a:t>How do we make sense of this?</a:t>
            </a:r>
            <a:endParaRPr lang="sv-SE" sz="3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5767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prb.org/swf/www2013wpds/img/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98" y="-94518"/>
            <a:ext cx="13189" cy="131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913245" y="381665"/>
            <a:ext cx="6745138" cy="465282"/>
          </a:xfrm>
        </p:spPr>
        <p:txBody>
          <a:bodyPr anchor="t">
            <a:noAutofit/>
          </a:bodyPr>
          <a:lstStyle/>
          <a:p>
            <a:pPr algn="l"/>
            <a:r>
              <a:rPr lang="en-US" sz="2954" dirty="0">
                <a:latin typeface="Verdana" panose="020B0604030504040204" pitchFamily="34" charset="0"/>
                <a:ea typeface="Verdana" panose="020B0604030504040204" pitchFamily="34" charset="0"/>
                <a:cs typeface="Verdana" panose="020B0604030504040204" pitchFamily="34" charset="0"/>
              </a:rPr>
              <a:t>How do we make sense of this?</a:t>
            </a:r>
            <a:endParaRPr lang="sv-SE" sz="2954"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1465" y="1190797"/>
            <a:ext cx="5817066" cy="5377149"/>
          </a:xfrm>
          <a:prstGeom prst="rect">
            <a:avLst/>
          </a:prstGeom>
        </p:spPr>
      </p:pic>
    </p:spTree>
    <p:extLst>
      <p:ext uri="{BB962C8B-B14F-4D97-AF65-F5344CB8AC3E}">
        <p14:creationId xmlns:p14="http://schemas.microsoft.com/office/powerpoint/2010/main" val="28801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691680" y="127720"/>
            <a:ext cx="7307233" cy="504056"/>
          </a:xfrm>
        </p:spPr>
        <p:txBody>
          <a:bodyPr anchor="t">
            <a:noAutofit/>
          </a:bodyPr>
          <a:lstStyle/>
          <a:p>
            <a:pPr algn="l"/>
            <a:r>
              <a:rPr lang="en-US" sz="3200" dirty="0" smtClean="0">
                <a:latin typeface="Verdana" panose="020B0604030504040204" pitchFamily="34" charset="0"/>
                <a:ea typeface="Verdana" panose="020B0604030504040204" pitchFamily="34" charset="0"/>
                <a:cs typeface="Verdana" panose="020B0604030504040204" pitchFamily="34" charset="0"/>
              </a:rPr>
              <a:t>A path to renewal “clean” energy</a:t>
            </a:r>
            <a:endParaRPr lang="sv-SE" sz="32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052736"/>
            <a:ext cx="7200800" cy="5481609"/>
          </a:xfrm>
          <a:prstGeom prst="rect">
            <a:avLst/>
          </a:prstGeom>
        </p:spPr>
      </p:pic>
      <p:sp>
        <p:nvSpPr>
          <p:cNvPr id="4" name="TextBox 3"/>
          <p:cNvSpPr txBox="1"/>
          <p:nvPr/>
        </p:nvSpPr>
        <p:spPr>
          <a:xfrm>
            <a:off x="5076056" y="3501008"/>
            <a:ext cx="648072" cy="246221"/>
          </a:xfrm>
          <a:prstGeom prst="rect">
            <a:avLst/>
          </a:prstGeom>
          <a:solidFill>
            <a:srgbClr val="FFFF00"/>
          </a:solidFill>
          <a:ln>
            <a:solidFill>
              <a:srgbClr val="FF0000"/>
            </a:solidFill>
          </a:ln>
        </p:spPr>
        <p:txBody>
          <a:bodyPr wrap="square" rtlCol="0">
            <a:spAutoFit/>
          </a:bodyPr>
          <a:lstStyle/>
          <a:p>
            <a:r>
              <a:rPr lang="en-US" sz="1000" b="1" dirty="0" smtClean="0">
                <a:latin typeface="Verdana" panose="020B0604030504040204" pitchFamily="34" charset="0"/>
                <a:ea typeface="Verdana" panose="020B0604030504040204" pitchFamily="34" charset="0"/>
              </a:rPr>
              <a:t>18 TW</a:t>
            </a:r>
            <a:endParaRPr lang="en-US" sz="10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77018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d/db/Solar_land_a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692696"/>
            <a:ext cx="7290353" cy="51461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rb.org/swf/www2013wpds/img/blan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1" y="-102394"/>
            <a:ext cx="14288" cy="142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691680" y="127720"/>
            <a:ext cx="7307233" cy="504056"/>
          </a:xfrm>
        </p:spPr>
        <p:txBody>
          <a:bodyPr anchor="t">
            <a:noAutofit/>
          </a:bodyPr>
          <a:lstStyle/>
          <a:p>
            <a:pPr algn="l"/>
            <a:r>
              <a:rPr lang="en-US" sz="3200" dirty="0" smtClean="0">
                <a:latin typeface="Verdana" panose="020B0604030504040204" pitchFamily="34" charset="0"/>
                <a:ea typeface="Verdana" panose="020B0604030504040204" pitchFamily="34" charset="0"/>
                <a:cs typeface="Verdana" panose="020B0604030504040204" pitchFamily="34" charset="0"/>
              </a:rPr>
              <a:t>A path to renewal “clean” energy</a:t>
            </a:r>
            <a:endParaRPr lang="sv-SE" sz="3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554380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prb.org/swf/www2013wpds/img/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 y="-102394"/>
            <a:ext cx="14288" cy="142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4242" t="10400" r="5580" b="24074"/>
          <a:stretch/>
        </p:blipFill>
        <p:spPr>
          <a:xfrm>
            <a:off x="1763688" y="1102496"/>
            <a:ext cx="6976658" cy="5544616"/>
          </a:xfrm>
          <a:prstGeom prst="rect">
            <a:avLst/>
          </a:prstGeom>
        </p:spPr>
      </p:pic>
      <p:sp>
        <p:nvSpPr>
          <p:cNvPr id="4" name="Title 1"/>
          <p:cNvSpPr>
            <a:spLocks noGrp="1"/>
          </p:cNvSpPr>
          <p:nvPr>
            <p:ph type="title"/>
          </p:nvPr>
        </p:nvSpPr>
        <p:spPr>
          <a:xfrm>
            <a:off x="1691680" y="127720"/>
            <a:ext cx="7307233" cy="504056"/>
          </a:xfrm>
        </p:spPr>
        <p:txBody>
          <a:bodyPr anchor="t">
            <a:noAutofit/>
          </a:bodyPr>
          <a:lstStyle/>
          <a:p>
            <a:pPr algn="l"/>
            <a:r>
              <a:rPr lang="en-US" sz="3200" dirty="0" smtClean="0">
                <a:latin typeface="Verdana" panose="020B0604030504040204" pitchFamily="34" charset="0"/>
                <a:ea typeface="Verdana" panose="020B0604030504040204" pitchFamily="34" charset="0"/>
                <a:cs typeface="Verdana" panose="020B0604030504040204" pitchFamily="34" charset="0"/>
              </a:rPr>
              <a:t>A path to renewal “clean” energy</a:t>
            </a:r>
            <a:endParaRPr lang="sv-SE" sz="3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64662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prb.org/swf/www2013wpds/img/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 y="-102394"/>
            <a:ext cx="14288" cy="142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691680" y="127720"/>
            <a:ext cx="7307233" cy="504056"/>
          </a:xfrm>
        </p:spPr>
        <p:txBody>
          <a:bodyPr anchor="t">
            <a:noAutofit/>
          </a:bodyPr>
          <a:lstStyle/>
          <a:p>
            <a:pPr algn="l"/>
            <a:r>
              <a:rPr lang="en-GB" sz="3200" dirty="0">
                <a:latin typeface="Verdana" panose="020B0604030504040204" pitchFamily="34" charset="0"/>
                <a:ea typeface="Verdana" panose="020B0604030504040204" pitchFamily="34" charset="0"/>
                <a:cs typeface="Verdana" panose="020B0604030504040204" pitchFamily="34" charset="0"/>
              </a:rPr>
              <a:t>The solar future is here!</a:t>
            </a:r>
            <a:endParaRPr lang="sv-SE" sz="32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rotWithShape="1">
          <a:blip r:embed="rId4"/>
          <a:srcRect l="23989" t="25056" r="34383" b="11759"/>
          <a:stretch/>
        </p:blipFill>
        <p:spPr>
          <a:xfrm>
            <a:off x="2411760" y="908720"/>
            <a:ext cx="5976664" cy="5875366"/>
          </a:xfrm>
          <a:prstGeom prst="rect">
            <a:avLst/>
          </a:prstGeom>
        </p:spPr>
      </p:pic>
    </p:spTree>
    <p:extLst>
      <p:ext uri="{BB962C8B-B14F-4D97-AF65-F5344CB8AC3E}">
        <p14:creationId xmlns:p14="http://schemas.microsoft.com/office/powerpoint/2010/main" val="1054471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bfossil vid Torneträsk (kop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268760"/>
            <a:ext cx="7200800" cy="470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3"/>
          <p:cNvSpPr txBox="1">
            <a:spLocks/>
          </p:cNvSpPr>
          <p:nvPr/>
        </p:nvSpPr>
        <p:spPr>
          <a:xfrm>
            <a:off x="1678069" y="6597352"/>
            <a:ext cx="1831251" cy="202703"/>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350" dirty="0" smtClean="0">
                <a:latin typeface="Verdana" panose="020B0604030504040204" pitchFamily="34" charset="0"/>
                <a:ea typeface="Verdana" panose="020B0604030504040204" pitchFamily="34" charset="0"/>
              </a:rPr>
              <a:t>Photo</a:t>
            </a:r>
            <a:r>
              <a:rPr lang="en-CA" sz="1350" dirty="0">
                <a:latin typeface="Verdana" panose="020B0604030504040204" pitchFamily="34" charset="0"/>
                <a:ea typeface="Verdana" panose="020B0604030504040204" pitchFamily="34" charset="0"/>
              </a:rPr>
              <a:t>: Håkan Grudd</a:t>
            </a:r>
            <a:endParaRPr lang="en-US" sz="1350" dirty="0">
              <a:latin typeface="Verdana" panose="020B0604030504040204" pitchFamily="34" charset="0"/>
              <a:ea typeface="Verdana" panose="020B0604030504040204" pitchFamily="34" charset="0"/>
            </a:endParaRPr>
          </a:p>
        </p:txBody>
      </p:sp>
      <p:sp>
        <p:nvSpPr>
          <p:cNvPr id="4" name="TextBox 3"/>
          <p:cNvSpPr txBox="1"/>
          <p:nvPr/>
        </p:nvSpPr>
        <p:spPr>
          <a:xfrm>
            <a:off x="6732240" y="3789040"/>
            <a:ext cx="1728192" cy="830997"/>
          </a:xfrm>
          <a:prstGeom prst="rect">
            <a:avLst/>
          </a:prstGeom>
          <a:noFill/>
        </p:spPr>
        <p:txBody>
          <a:bodyPr wrap="square" rtlCol="0">
            <a:spAutoFit/>
          </a:bodyPr>
          <a:lstStyle/>
          <a:p>
            <a:pPr algn="ctr"/>
            <a:r>
              <a:rPr lang="en-CA" sz="2400" dirty="0" smtClean="0">
                <a:solidFill>
                  <a:schemeClr val="bg1"/>
                </a:solidFill>
                <a:latin typeface="Verdana" panose="020B0604030504040204" pitchFamily="34" charset="0"/>
                <a:ea typeface="Verdana" panose="020B0604030504040204" pitchFamily="34" charset="0"/>
              </a:rPr>
              <a:t>7000 </a:t>
            </a:r>
          </a:p>
          <a:p>
            <a:pPr algn="ctr"/>
            <a:r>
              <a:rPr lang="en-CA" sz="2400" dirty="0" smtClean="0">
                <a:solidFill>
                  <a:schemeClr val="bg1"/>
                </a:solidFill>
                <a:latin typeface="Verdana" panose="020B0604030504040204" pitchFamily="34" charset="0"/>
                <a:ea typeface="Verdana" panose="020B0604030504040204" pitchFamily="34" charset="0"/>
              </a:rPr>
              <a:t>Years old!</a:t>
            </a:r>
            <a:endParaRPr lang="sv-SE" sz="2400" dirty="0">
              <a:solidFill>
                <a:schemeClr val="bg1"/>
              </a:solidFill>
              <a:latin typeface="Verdana" panose="020B0604030504040204" pitchFamily="34" charset="0"/>
              <a:ea typeface="Verdana" panose="020B0604030504040204" pitchFamily="34" charset="0"/>
            </a:endParaRPr>
          </a:p>
        </p:txBody>
      </p:sp>
      <p:sp>
        <p:nvSpPr>
          <p:cNvPr id="5" name="Text Box 5"/>
          <p:cNvSpPr txBox="1">
            <a:spLocks noChangeArrowheads="1"/>
          </p:cNvSpPr>
          <p:nvPr/>
        </p:nvSpPr>
        <p:spPr bwMode="auto">
          <a:xfrm>
            <a:off x="1691680" y="116632"/>
            <a:ext cx="7197985" cy="461665"/>
          </a:xfrm>
          <a:prstGeom prst="rect">
            <a:avLst/>
          </a:prstGeom>
          <a:solidFill>
            <a:schemeClr val="bg1">
              <a:alpha val="40000"/>
            </a:schemeClr>
          </a:solidFill>
          <a:ln w="9525">
            <a:noFill/>
            <a:miter lim="800000"/>
            <a:headEnd/>
            <a:tailEnd/>
          </a:ln>
        </p:spPr>
        <p:txBody>
          <a:bodyPr wrap="square">
            <a:spAutoFit/>
          </a:bodyPr>
          <a:lstStyle/>
          <a:p>
            <a:pPr eaLnBrk="1" hangingPunct="1">
              <a:spcBef>
                <a:spcPct val="50000"/>
              </a:spcBef>
            </a:pPr>
            <a:r>
              <a:rPr lang="en-GB" sz="2400" dirty="0" smtClean="0">
                <a:latin typeface="Verdana" panose="020B0604030504040204" pitchFamily="34" charset="0"/>
                <a:ea typeface="Verdana" panose="020B0604030504040204" pitchFamily="34" charset="0"/>
                <a:cs typeface="Verdana" panose="020B0604030504040204" pitchFamily="34" charset="0"/>
              </a:rPr>
              <a:t>How far back can we go?</a:t>
            </a:r>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080968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46"/>
          <a:stretch/>
        </p:blipFill>
        <p:spPr>
          <a:xfrm>
            <a:off x="2051050" y="188913"/>
            <a:ext cx="6624736" cy="6634459"/>
          </a:xfrm>
          <a:prstGeom prst="rect">
            <a:avLst/>
          </a:prstGeom>
        </p:spPr>
      </p:pic>
      <p:sp>
        <p:nvSpPr>
          <p:cNvPr id="6" name="TextBox 5"/>
          <p:cNvSpPr txBox="1"/>
          <p:nvPr/>
        </p:nvSpPr>
        <p:spPr>
          <a:xfrm>
            <a:off x="2199319" y="6515322"/>
            <a:ext cx="3888432" cy="246221"/>
          </a:xfrm>
          <a:prstGeom prst="rect">
            <a:avLst/>
          </a:prstGeom>
          <a:noFill/>
        </p:spPr>
        <p:txBody>
          <a:bodyPr wrap="square" rtlCol="0">
            <a:spAutoFit/>
          </a:bodyPr>
          <a:lstStyle/>
          <a:p>
            <a:r>
              <a:rPr lang="en-GB"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Taken by Apollo 17 crew 7 December, 1972</a:t>
            </a:r>
            <a:endParaRPr lang="en-GB"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2411760" y="548680"/>
            <a:ext cx="5760640" cy="646331"/>
          </a:xfrm>
          <a:prstGeom prst="rect">
            <a:avLst/>
          </a:prstGeom>
          <a:noFill/>
        </p:spPr>
        <p:txBody>
          <a:bodyPr wrap="square" rtlCol="0">
            <a:spAutoFit/>
          </a:bodyPr>
          <a:lstStyle/>
          <a:p>
            <a:r>
              <a:rPr lang="en-US" dirty="0" smtClean="0">
                <a:solidFill>
                  <a:schemeClr val="bg1"/>
                </a:solidFill>
                <a:latin typeface="Verdana" panose="020B0604030504040204" pitchFamily="34" charset="0"/>
                <a:ea typeface="Verdana" panose="020B0604030504040204" pitchFamily="34" charset="0"/>
              </a:rPr>
              <a:t>Population: 7.75 billion (human)</a:t>
            </a:r>
          </a:p>
          <a:p>
            <a:r>
              <a:rPr lang="en-US" dirty="0" smtClean="0">
                <a:solidFill>
                  <a:schemeClr val="bg1"/>
                </a:solidFill>
                <a:latin typeface="Verdana" panose="020B0604030504040204" pitchFamily="34" charset="0"/>
                <a:ea typeface="Verdana" panose="020B0604030504040204" pitchFamily="34" charset="0"/>
              </a:rPr>
              <a:t>Number of species: 8.7 million (estimated)</a:t>
            </a:r>
          </a:p>
        </p:txBody>
      </p:sp>
      <p:sp>
        <p:nvSpPr>
          <p:cNvPr id="14" name="TextBox 13"/>
          <p:cNvSpPr txBox="1"/>
          <p:nvPr/>
        </p:nvSpPr>
        <p:spPr>
          <a:xfrm>
            <a:off x="6805048" y="6522497"/>
            <a:ext cx="1511368" cy="246221"/>
          </a:xfrm>
          <a:prstGeom prst="rect">
            <a:avLst/>
          </a:prstGeom>
          <a:noFill/>
        </p:spPr>
        <p:txBody>
          <a:bodyPr wrap="square" rtlCol="0">
            <a:spAutoFit/>
          </a:bodyPr>
          <a:lstStyle/>
          <a:p>
            <a:pPr algn="r"/>
            <a:r>
              <a:rPr lang="en-US" sz="1000" smtClean="0">
                <a:solidFill>
                  <a:schemeClr val="bg1"/>
                </a:solidFill>
                <a:latin typeface="Verdana" panose="020B0604030504040204" pitchFamily="34" charset="0"/>
                <a:ea typeface="Verdana" panose="020B0604030504040204" pitchFamily="34" charset="0"/>
              </a:rPr>
              <a:t>02 January 2019</a:t>
            </a:r>
            <a:endParaRPr lang="en-US" sz="1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54284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350" t="14000" r="30700" b="10403"/>
          <a:stretch/>
        </p:blipFill>
        <p:spPr>
          <a:xfrm>
            <a:off x="2050510" y="188913"/>
            <a:ext cx="6336109" cy="6579805"/>
          </a:xfrm>
          <a:prstGeom prst="rect">
            <a:avLst/>
          </a:prstGeom>
        </p:spPr>
      </p:pic>
      <p:sp>
        <p:nvSpPr>
          <p:cNvPr id="6" name="TextBox 5"/>
          <p:cNvSpPr txBox="1"/>
          <p:nvPr/>
        </p:nvSpPr>
        <p:spPr>
          <a:xfrm>
            <a:off x="2199319" y="6515322"/>
            <a:ext cx="3888432" cy="246221"/>
          </a:xfrm>
          <a:prstGeom prst="rect">
            <a:avLst/>
          </a:prstGeom>
          <a:noFill/>
        </p:spPr>
        <p:txBody>
          <a:bodyPr wrap="square" rtlCol="0">
            <a:spAutoFit/>
          </a:bodyPr>
          <a:lstStyle/>
          <a:p>
            <a:r>
              <a:rPr lang="en-GB"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Taken by NASA Mars Maven Mission 2014</a:t>
            </a:r>
            <a:endParaRPr lang="en-GB"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2411760" y="548680"/>
            <a:ext cx="3888432" cy="646331"/>
          </a:xfrm>
          <a:prstGeom prst="rect">
            <a:avLst/>
          </a:prstGeom>
          <a:noFill/>
        </p:spPr>
        <p:txBody>
          <a:bodyPr wrap="square" rtlCol="0">
            <a:spAutoFit/>
          </a:bodyPr>
          <a:lstStyle/>
          <a:p>
            <a:r>
              <a:rPr lang="en-US" dirty="0" smtClean="0">
                <a:solidFill>
                  <a:schemeClr val="bg1"/>
                </a:solidFill>
                <a:latin typeface="Verdana" panose="020B0604030504040204" pitchFamily="34" charset="0"/>
                <a:ea typeface="Verdana" panose="020B0604030504040204" pitchFamily="34" charset="0"/>
              </a:rPr>
              <a:t>Population: 5 (non-human)</a:t>
            </a:r>
          </a:p>
          <a:p>
            <a:r>
              <a:rPr lang="en-US" dirty="0" smtClean="0">
                <a:solidFill>
                  <a:schemeClr val="bg1"/>
                </a:solidFill>
                <a:latin typeface="Verdana" panose="020B0604030504040204" pitchFamily="34" charset="0"/>
                <a:ea typeface="Verdana" panose="020B0604030504040204" pitchFamily="34" charset="0"/>
              </a:rPr>
              <a:t>Number of species: unknown</a:t>
            </a:r>
          </a:p>
        </p:txBody>
      </p:sp>
      <p:grpSp>
        <p:nvGrpSpPr>
          <p:cNvPr id="9" name="Group 8"/>
          <p:cNvGrpSpPr/>
          <p:nvPr/>
        </p:nvGrpSpPr>
        <p:grpSpPr>
          <a:xfrm>
            <a:off x="2699792" y="1844824"/>
            <a:ext cx="4716016" cy="2652759"/>
            <a:chOff x="2699792" y="1844824"/>
            <a:chExt cx="4716016" cy="265275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1844824"/>
              <a:ext cx="4716016" cy="2652759"/>
            </a:xfrm>
            <a:prstGeom prst="rect">
              <a:avLst/>
            </a:prstGeom>
            <a:ln w="38100" cmpd="thickThin">
              <a:solidFill>
                <a:schemeClr val="tx1"/>
              </a:solidFill>
            </a:ln>
          </p:spPr>
        </p:pic>
        <p:sp>
          <p:nvSpPr>
            <p:cNvPr id="8" name="TextBox 7"/>
            <p:cNvSpPr txBox="1"/>
            <p:nvPr/>
          </p:nvSpPr>
          <p:spPr>
            <a:xfrm>
              <a:off x="2843808" y="1916832"/>
              <a:ext cx="4392488" cy="307777"/>
            </a:xfrm>
            <a:prstGeom prst="rect">
              <a:avLst/>
            </a:prstGeom>
            <a:noFill/>
          </p:spPr>
          <p:txBody>
            <a:bodyPr wrap="square" rtlCol="0">
              <a:spAutoFit/>
            </a:bodyPr>
            <a:lstStyle/>
            <a:p>
              <a:r>
                <a:rPr lang="en-US" sz="1400" dirty="0" smtClean="0">
                  <a:latin typeface="Verdana" panose="020B0604030504040204" pitchFamily="34" charset="0"/>
                  <a:ea typeface="Verdana" panose="020B0604030504040204" pitchFamily="34" charset="0"/>
                </a:rPr>
                <a:t>Welcome to Mars</a:t>
              </a:r>
              <a:endParaRPr lang="en-US" sz="1400" dirty="0">
                <a:latin typeface="Verdana" panose="020B0604030504040204" pitchFamily="34" charset="0"/>
                <a:ea typeface="Verdana" panose="020B0604030504040204" pitchFamily="34" charset="0"/>
              </a:endParaRPr>
            </a:p>
          </p:txBody>
        </p:sp>
      </p:grpSp>
      <p:sp>
        <p:nvSpPr>
          <p:cNvPr id="10" name="TextBox 9"/>
          <p:cNvSpPr txBox="1"/>
          <p:nvPr/>
        </p:nvSpPr>
        <p:spPr>
          <a:xfrm>
            <a:off x="2123728" y="4869160"/>
            <a:ext cx="6192688" cy="1200329"/>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rPr>
              <a:t>“We are running out of space, and the only places to go to are other worlds.”    — </a:t>
            </a:r>
            <a:r>
              <a:rPr lang="en-US" sz="2400" dirty="0" smtClean="0">
                <a:solidFill>
                  <a:schemeClr val="bg1"/>
                </a:solidFill>
                <a:latin typeface="Verdana" panose="020B0604030504040204" pitchFamily="34" charset="0"/>
                <a:ea typeface="Verdana" panose="020B0604030504040204" pitchFamily="34" charset="0"/>
              </a:rPr>
              <a:t>Stephen Hawking</a:t>
            </a:r>
            <a:endParaRPr lang="en-US" sz="2400" dirty="0">
              <a:solidFill>
                <a:schemeClr val="bg1"/>
              </a:solidFill>
              <a:latin typeface="Verdana" panose="020B0604030504040204" pitchFamily="34" charset="0"/>
              <a:ea typeface="Verdana" panose="020B0604030504040204" pitchFamily="34" charset="0"/>
            </a:endParaRPr>
          </a:p>
        </p:txBody>
      </p:sp>
      <p:sp>
        <p:nvSpPr>
          <p:cNvPr id="11" name="TextBox 10"/>
          <p:cNvSpPr txBox="1"/>
          <p:nvPr/>
        </p:nvSpPr>
        <p:spPr>
          <a:xfrm>
            <a:off x="6805048" y="6522497"/>
            <a:ext cx="1511368" cy="246221"/>
          </a:xfrm>
          <a:prstGeom prst="rect">
            <a:avLst/>
          </a:prstGeom>
          <a:noFill/>
        </p:spPr>
        <p:txBody>
          <a:bodyPr wrap="square" rtlCol="0">
            <a:spAutoFit/>
          </a:bodyPr>
          <a:lstStyle/>
          <a:p>
            <a:pPr algn="r"/>
            <a:r>
              <a:rPr lang="en-US" sz="1000" smtClean="0">
                <a:solidFill>
                  <a:schemeClr val="bg1"/>
                </a:solidFill>
                <a:latin typeface="Verdana" panose="020B0604030504040204" pitchFamily="34" charset="0"/>
                <a:ea typeface="Verdana" panose="020B0604030504040204" pitchFamily="34" charset="0"/>
              </a:rPr>
              <a:t>02 January 2019</a:t>
            </a:r>
            <a:endParaRPr lang="en-US" sz="1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05877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prb.org/swf/www2013wpds/img/blan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98" y="-94518"/>
            <a:ext cx="13189" cy="13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7704" y="560792"/>
            <a:ext cx="6624736" cy="5935471"/>
          </a:xfrm>
          <a:prstGeom prst="rect">
            <a:avLst/>
          </a:prstGeom>
          <a:solidFill>
            <a:schemeClr val="bg1">
              <a:alpha val="30000"/>
            </a:schemeClr>
          </a:solidFill>
        </p:spPr>
        <p:txBody>
          <a:bodyPr wrap="square" rtlCol="0">
            <a:spAutoFit/>
          </a:bodyPr>
          <a:lstStyle/>
          <a:p>
            <a:pPr algn="ctr"/>
            <a:r>
              <a:rPr lang="en-GB" sz="2800" dirty="0">
                <a:latin typeface="Verdana" panose="020B0604030504040204" pitchFamily="34" charset="0"/>
                <a:ea typeface="Verdana" panose="020B0604030504040204" pitchFamily="34" charset="0"/>
                <a:cs typeface="Verdana" panose="020B0604030504040204" pitchFamily="34" charset="0"/>
              </a:rPr>
              <a:t>If you were to really </a:t>
            </a:r>
            <a:r>
              <a:rPr lang="en-GB" sz="2800" i="1" dirty="0">
                <a:latin typeface="Verdana" panose="020B0604030504040204" pitchFamily="34" charset="0"/>
                <a:ea typeface="Verdana" panose="020B0604030504040204" pitchFamily="34" charset="0"/>
                <a:cs typeface="Verdana" panose="020B0604030504040204" pitchFamily="34" charset="0"/>
              </a:rPr>
              <a:t>internalize</a:t>
            </a:r>
            <a:r>
              <a:rPr lang="en-GB" sz="2800" dirty="0">
                <a:latin typeface="Verdana" panose="020B0604030504040204" pitchFamily="34" charset="0"/>
                <a:ea typeface="Verdana" panose="020B0604030504040204" pitchFamily="34" charset="0"/>
                <a:cs typeface="Verdana" panose="020B0604030504040204" pitchFamily="34" charset="0"/>
              </a:rPr>
              <a:t> that we are the first generation to see the effects of climate change</a:t>
            </a:r>
            <a:r>
              <a:rPr lang="en-GB" sz="2800" dirty="0" smtClean="0">
                <a:latin typeface="Verdana" panose="020B0604030504040204" pitchFamily="34" charset="0"/>
                <a:ea typeface="Verdana" panose="020B0604030504040204" pitchFamily="34" charset="0"/>
                <a:cs typeface="Verdana" panose="020B0604030504040204" pitchFamily="34" charset="0"/>
              </a:rPr>
              <a:t>…</a:t>
            </a:r>
          </a:p>
          <a:p>
            <a:pPr algn="ctr"/>
            <a:endParaRPr lang="en-GB" sz="2585"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4000" dirty="0">
                <a:latin typeface="Verdana" panose="020B0604030504040204" pitchFamily="34" charset="0"/>
                <a:ea typeface="Verdana" panose="020B0604030504040204" pitchFamily="34" charset="0"/>
                <a:cs typeface="Verdana" panose="020B0604030504040204" pitchFamily="34" charset="0"/>
              </a:rPr>
              <a:t>and the last generation to be able to do anything about it</a:t>
            </a:r>
            <a:r>
              <a:rPr lang="en-GB" sz="4000" dirty="0" smtClean="0">
                <a:latin typeface="Verdana" panose="020B0604030504040204" pitchFamily="34" charset="0"/>
                <a:ea typeface="Verdana" panose="020B0604030504040204" pitchFamily="34" charset="0"/>
                <a:cs typeface="Verdana" panose="020B0604030504040204" pitchFamily="34" charset="0"/>
              </a:rPr>
              <a:t>…</a:t>
            </a:r>
          </a:p>
          <a:p>
            <a:pPr algn="ctr"/>
            <a:endParaRPr lang="en-GB" sz="2800" dirty="0">
              <a:latin typeface="Verdana" panose="020B0604030504040204" pitchFamily="34" charset="0"/>
              <a:ea typeface="Verdana" panose="020B0604030504040204" pitchFamily="34" charset="0"/>
              <a:cs typeface="Verdana" panose="020B0604030504040204" pitchFamily="34" charset="0"/>
            </a:endParaRPr>
          </a:p>
          <a:p>
            <a:pPr algn="ctr"/>
            <a:r>
              <a:rPr lang="en-GB" sz="4800" dirty="0">
                <a:latin typeface="Verdana" panose="020B0604030504040204" pitchFamily="34" charset="0"/>
                <a:ea typeface="Verdana" panose="020B0604030504040204" pitchFamily="34" charset="0"/>
                <a:cs typeface="Verdana" panose="020B0604030504040204" pitchFamily="34" charset="0"/>
              </a:rPr>
              <a:t>would you change your life?</a:t>
            </a:r>
          </a:p>
          <a:p>
            <a:endParaRPr lang="en-GB" sz="2585"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4836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866" y="2996952"/>
            <a:ext cx="5256584" cy="3504389"/>
          </a:xfrm>
          <a:prstGeom prst="rect">
            <a:avLst/>
          </a:prstGeom>
        </p:spPr>
      </p:pic>
      <p:pic>
        <p:nvPicPr>
          <p:cNvPr id="3076" name="Picture 4" descr="http://www.prb.org/swf/www2013wpds/img/blan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98" y="-94518"/>
            <a:ext cx="13189" cy="13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13243" y="504369"/>
            <a:ext cx="6646892" cy="887935"/>
          </a:xfrm>
          <a:prstGeom prst="rect">
            <a:avLst/>
          </a:prstGeom>
          <a:noFill/>
        </p:spPr>
        <p:txBody>
          <a:bodyPr wrap="square" rtlCol="0">
            <a:spAutoFit/>
          </a:bodyPr>
          <a:lstStyle/>
          <a:p>
            <a:pPr algn="ctr"/>
            <a:r>
              <a:rPr lang="en-GB" sz="2585" dirty="0">
                <a:latin typeface="Verdana" panose="020B0604030504040204" pitchFamily="34" charset="0"/>
                <a:ea typeface="Verdana" panose="020B0604030504040204" pitchFamily="34" charset="0"/>
                <a:cs typeface="Verdana" panose="020B0604030504040204" pitchFamily="34" charset="0"/>
              </a:rPr>
              <a:t>Young people are the most politically liberated force globally right now. </a:t>
            </a:r>
          </a:p>
        </p:txBody>
      </p:sp>
      <p:sp>
        <p:nvSpPr>
          <p:cNvPr id="2" name="Rectangle 1"/>
          <p:cNvSpPr/>
          <p:nvPr/>
        </p:nvSpPr>
        <p:spPr>
          <a:xfrm>
            <a:off x="1979712" y="2996952"/>
            <a:ext cx="6646892" cy="954107"/>
          </a:xfrm>
          <a:prstGeom prst="rect">
            <a:avLst/>
          </a:prstGeom>
        </p:spPr>
        <p:txBody>
          <a:bodyPr wrap="square">
            <a:spAutoFit/>
          </a:bodyPr>
          <a:lstStyle/>
          <a:p>
            <a:pPr algn="ctr"/>
            <a:r>
              <a:rPr lang="en-GB" sz="2800" dirty="0">
                <a:latin typeface="Verdana" panose="020B0604030504040204" pitchFamily="34" charset="0"/>
                <a:ea typeface="Verdana" panose="020B0604030504040204" pitchFamily="34" charset="0"/>
                <a:cs typeface="Verdana" panose="020B0604030504040204" pitchFamily="34" charset="0"/>
              </a:rPr>
              <a:t>You can be radical. </a:t>
            </a:r>
          </a:p>
          <a:p>
            <a:pPr algn="ctr"/>
            <a:r>
              <a:rPr lang="en-GB" sz="2800" dirty="0">
                <a:latin typeface="Verdana" panose="020B0604030504040204" pitchFamily="34" charset="0"/>
                <a:ea typeface="Verdana" panose="020B0604030504040204" pitchFamily="34" charset="0"/>
                <a:cs typeface="Verdana" panose="020B0604030504040204" pitchFamily="34" charset="0"/>
              </a:rPr>
              <a:t>You can be visionary.</a:t>
            </a:r>
          </a:p>
        </p:txBody>
      </p:sp>
      <p:sp>
        <p:nvSpPr>
          <p:cNvPr id="3" name="TextBox 2"/>
          <p:cNvSpPr txBox="1"/>
          <p:nvPr/>
        </p:nvSpPr>
        <p:spPr>
          <a:xfrm>
            <a:off x="1979712" y="1623279"/>
            <a:ext cx="6646892" cy="1384995"/>
          </a:xfrm>
          <a:prstGeom prst="rect">
            <a:avLst/>
          </a:prstGeom>
          <a:noFill/>
        </p:spPr>
        <p:txBody>
          <a:bodyPr wrap="square" rtlCol="0">
            <a:spAutoFit/>
          </a:bodyPr>
          <a:lstStyle/>
          <a:p>
            <a:pPr algn="ctr"/>
            <a:r>
              <a:rPr lang="en-GB" sz="2800" dirty="0">
                <a:latin typeface="Verdana" panose="020B0604030504040204" pitchFamily="34" charset="0"/>
                <a:ea typeface="Verdana" panose="020B0604030504040204" pitchFamily="34" charset="0"/>
                <a:cs typeface="Verdana" panose="020B0604030504040204" pitchFamily="34" charset="0"/>
              </a:rPr>
              <a:t>You have less to lose than any other generation, and everything to gain. </a:t>
            </a:r>
          </a:p>
        </p:txBody>
      </p:sp>
    </p:spTree>
    <p:extLst>
      <p:ext uri="{BB962C8B-B14F-4D97-AF65-F5344CB8AC3E}">
        <p14:creationId xmlns:p14="http://schemas.microsoft.com/office/powerpoint/2010/main" val="147965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p:cNvGrpSpPr/>
          <p:nvPr/>
        </p:nvGrpSpPr>
        <p:grpSpPr>
          <a:xfrm>
            <a:off x="368755" y="1893671"/>
            <a:ext cx="6062418" cy="2864060"/>
            <a:chOff x="410040" y="-1756383"/>
            <a:chExt cx="6062418" cy="2864060"/>
          </a:xfrm>
        </p:grpSpPr>
        <p:sp>
          <p:nvSpPr>
            <p:cNvPr id="41" name="TextBox 40"/>
            <p:cNvSpPr txBox="1"/>
            <p:nvPr/>
          </p:nvSpPr>
          <p:spPr>
            <a:xfrm>
              <a:off x="410040" y="-1756383"/>
              <a:ext cx="6062418" cy="2864060"/>
            </a:xfrm>
            <a:prstGeom prst="rect">
              <a:avLst/>
            </a:prstGeom>
            <a:solidFill>
              <a:schemeClr val="bg1"/>
            </a:solidFill>
            <a:ln w="25400">
              <a:solidFill>
                <a:schemeClr val="tx1"/>
              </a:solidFill>
            </a:ln>
          </p:spPr>
          <p:txBody>
            <a:bodyPr wrap="square" rtlCol="0">
              <a:spAutoFit/>
            </a:bodyPr>
            <a:lstStyle/>
            <a:p>
              <a:endParaRPr lang="en-GB" dirty="0"/>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99" y="-1658755"/>
              <a:ext cx="1763730" cy="2645595"/>
            </a:xfrm>
            <a:prstGeom prst="rect">
              <a:avLst/>
            </a:prstGeom>
          </p:spPr>
        </p:pic>
        <p:sp>
          <p:nvSpPr>
            <p:cNvPr id="42" name="TextBox 41"/>
            <p:cNvSpPr txBox="1"/>
            <p:nvPr/>
          </p:nvSpPr>
          <p:spPr>
            <a:xfrm>
              <a:off x="2386688" y="-1658755"/>
              <a:ext cx="4000016" cy="2585323"/>
            </a:xfrm>
            <a:prstGeom prst="rect">
              <a:avLst/>
            </a:prstGeom>
            <a:noFill/>
          </p:spPr>
          <p:txBody>
            <a:bodyPr wrap="square" rtlCol="0">
              <a:spAutoFit/>
            </a:bodyPr>
            <a:lstStyle/>
            <a:p>
              <a:r>
                <a:rPr lang="en-GB" dirty="0" smtClean="0"/>
                <a:t>Doreen Huang, PhD</a:t>
              </a:r>
            </a:p>
            <a:p>
              <a:r>
                <a:rPr lang="en-GB" dirty="0" smtClean="0"/>
                <a:t>(Post-doctoral Researcher)</a:t>
              </a:r>
            </a:p>
            <a:p>
              <a:endParaRPr lang="en-GB" dirty="0" smtClean="0"/>
            </a:p>
            <a:p>
              <a:r>
                <a:rPr lang="en-GB" i="1" dirty="0" smtClean="0"/>
                <a:t>I </a:t>
              </a:r>
              <a:r>
                <a:rPr lang="en-GB" i="1" dirty="0"/>
                <a:t>am </a:t>
              </a:r>
              <a:r>
                <a:rPr lang="en-GB" i="1" dirty="0" smtClean="0"/>
                <a:t>highly </a:t>
              </a:r>
              <a:r>
                <a:rPr lang="en-GB" i="1" dirty="0"/>
                <a:t>interested in studies of </a:t>
              </a:r>
              <a:r>
                <a:rPr lang="en-GB" i="1" dirty="0" smtClean="0"/>
                <a:t>the response of northern </a:t>
              </a:r>
              <a:r>
                <a:rPr lang="en-GB" i="1" dirty="0"/>
                <a:t>ecosystems </a:t>
              </a:r>
              <a:r>
                <a:rPr lang="en-GB" i="1" dirty="0" smtClean="0"/>
                <a:t>to past climate </a:t>
              </a:r>
              <a:r>
                <a:rPr lang="en-GB" i="1" dirty="0"/>
                <a:t>and environmental changes </a:t>
              </a:r>
              <a:r>
                <a:rPr lang="en-GB" i="1" dirty="0" smtClean="0"/>
                <a:t>applying cutting-edge multidisciplinary approaches such as </a:t>
              </a:r>
              <a:r>
                <a:rPr lang="en-GB" i="1" dirty="0" err="1" smtClean="0"/>
                <a:t>aDNA</a:t>
              </a:r>
              <a:r>
                <a:rPr lang="en-GB" i="1" dirty="0" smtClean="0"/>
                <a:t>.</a:t>
              </a:r>
              <a:endParaRPr lang="en-GB" i="1" dirty="0"/>
            </a:p>
          </p:txBody>
        </p:sp>
      </p:grpSp>
      <p:grpSp>
        <p:nvGrpSpPr>
          <p:cNvPr id="50" name="Group 49"/>
          <p:cNvGrpSpPr/>
          <p:nvPr/>
        </p:nvGrpSpPr>
        <p:grpSpPr>
          <a:xfrm>
            <a:off x="2629919" y="3689556"/>
            <a:ext cx="6062418" cy="2864060"/>
            <a:chOff x="1659502" y="6860215"/>
            <a:chExt cx="6062418" cy="2864060"/>
          </a:xfrm>
        </p:grpSpPr>
        <p:sp>
          <p:nvSpPr>
            <p:cNvPr id="45" name="TextBox 44"/>
            <p:cNvSpPr txBox="1"/>
            <p:nvPr/>
          </p:nvSpPr>
          <p:spPr>
            <a:xfrm>
              <a:off x="1659502" y="6860215"/>
              <a:ext cx="6062418" cy="2864060"/>
            </a:xfrm>
            <a:prstGeom prst="rect">
              <a:avLst/>
            </a:prstGeom>
            <a:solidFill>
              <a:schemeClr val="bg1"/>
            </a:solidFill>
            <a:ln w="25400">
              <a:solidFill>
                <a:schemeClr val="tx1"/>
              </a:solidFill>
            </a:ln>
          </p:spPr>
          <p:txBody>
            <a:bodyPr wrap="square" rtlCol="0">
              <a:spAutoFit/>
            </a:bodyPr>
            <a:lstStyle/>
            <a:p>
              <a:endParaRPr lang="en-GB" dirty="0"/>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1787" y="6965699"/>
              <a:ext cx="1763802" cy="2645703"/>
            </a:xfrm>
            <a:prstGeom prst="rect">
              <a:avLst/>
            </a:prstGeom>
          </p:spPr>
        </p:pic>
        <p:sp>
          <p:nvSpPr>
            <p:cNvPr id="47" name="TextBox 46"/>
            <p:cNvSpPr txBox="1"/>
            <p:nvPr/>
          </p:nvSpPr>
          <p:spPr>
            <a:xfrm>
              <a:off x="3647874" y="6965699"/>
              <a:ext cx="4000016" cy="2585323"/>
            </a:xfrm>
            <a:prstGeom prst="rect">
              <a:avLst/>
            </a:prstGeom>
            <a:noFill/>
          </p:spPr>
          <p:txBody>
            <a:bodyPr wrap="square" rtlCol="0">
              <a:spAutoFit/>
            </a:bodyPr>
            <a:lstStyle/>
            <a:p>
              <a:r>
                <a:rPr lang="en-GB" dirty="0" smtClean="0"/>
                <a:t>Danny Lau, PhD</a:t>
              </a:r>
            </a:p>
            <a:p>
              <a:r>
                <a:rPr lang="en-GB" dirty="0" smtClean="0"/>
                <a:t>(Assistant Professor</a:t>
              </a:r>
            </a:p>
            <a:p>
              <a:endParaRPr lang="en-GB" i="1" dirty="0" smtClean="0"/>
            </a:p>
            <a:p>
              <a:r>
                <a:rPr lang="en-GB" i="1" dirty="0"/>
                <a:t>My research focuses on food webs, biodiversity and functioning of aquatic ecosystems. I am particularly interested in their responses to anthropogenic stressors </a:t>
              </a:r>
              <a:r>
                <a:rPr lang="en-GB" i="1" dirty="0" smtClean="0"/>
                <a:t>and </a:t>
              </a:r>
              <a:r>
                <a:rPr lang="en-GB" i="1" dirty="0"/>
                <a:t>climate change.</a:t>
              </a:r>
            </a:p>
          </p:txBody>
        </p:sp>
      </p:grpSp>
      <p:sp>
        <p:nvSpPr>
          <p:cNvPr id="51" name="Rectangle 50"/>
          <p:cNvSpPr/>
          <p:nvPr/>
        </p:nvSpPr>
        <p:spPr>
          <a:xfrm>
            <a:off x="0" y="1731830"/>
            <a:ext cx="9144000" cy="5126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58062" y="260648"/>
            <a:ext cx="8999974" cy="14081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Georgia" panose="02040502050405020303" pitchFamily="18" charset="0"/>
              </a:rPr>
              <a:t>Climate Impacts Research Centre</a:t>
            </a:r>
            <a:endParaRPr lang="en-GB" sz="3200" dirty="0">
              <a:solidFill>
                <a:schemeClr val="tx1"/>
              </a:solidFill>
              <a:latin typeface="Georgia" panose="02040502050405020303" pitchFamily="18" charset="0"/>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25929"/>
            <a:ext cx="1556471" cy="36893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62" y="1746738"/>
            <a:ext cx="1080000" cy="1620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9964" y="1746738"/>
            <a:ext cx="1080000" cy="1620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1128" y="1746738"/>
            <a:ext cx="1080000" cy="162000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6122" y="1746738"/>
            <a:ext cx="1080000" cy="16200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9947" y="5145318"/>
            <a:ext cx="1080000" cy="162000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3030" y="1746738"/>
            <a:ext cx="1080000" cy="1620000"/>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78036" y="3438574"/>
            <a:ext cx="1080000" cy="162000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85387" y="5130410"/>
            <a:ext cx="1080000" cy="162000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08024" y="1746738"/>
            <a:ext cx="1080000" cy="1620000"/>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08024" y="3438574"/>
            <a:ext cx="1080000" cy="16200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9834" y="5130410"/>
            <a:ext cx="1080000" cy="16200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78036" y="1731830"/>
            <a:ext cx="1080000" cy="1620000"/>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81128" y="3438574"/>
            <a:ext cx="1080000" cy="1620000"/>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78036" y="5130410"/>
            <a:ext cx="1080000" cy="1620000"/>
          </a:xfrm>
          <a:prstGeom prst="rect">
            <a:avLst/>
          </a:prstGeom>
        </p:spPr>
      </p:pic>
      <p:pic>
        <p:nvPicPr>
          <p:cNvPr id="21" name="Picture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02413" y="5139617"/>
            <a:ext cx="1080000" cy="16200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441249" y="3438574"/>
            <a:ext cx="1080000" cy="1620000"/>
          </a:xfrm>
          <a:prstGeom prst="rect">
            <a:avLst/>
          </a:prstGeom>
        </p:spPr>
      </p:pic>
      <p:pic>
        <p:nvPicPr>
          <p:cNvPr id="23" name="Picture 2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41249" y="5139617"/>
            <a:ext cx="1080000" cy="1620000"/>
          </a:xfrm>
          <a:prstGeom prst="rect">
            <a:avLst/>
          </a:prstGeom>
        </p:spPr>
      </p:pic>
      <p:pic>
        <p:nvPicPr>
          <p:cNvPr id="25" name="Picture 2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324728" y="3438574"/>
            <a:ext cx="1080000" cy="1620000"/>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319964" y="5139617"/>
            <a:ext cx="1080000" cy="1620000"/>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8062" y="5145318"/>
            <a:ext cx="1080000" cy="1620000"/>
          </a:xfrm>
          <a:prstGeom prst="rect">
            <a:avLst/>
          </a:prstGeom>
        </p:spPr>
      </p:pic>
      <p:pic>
        <p:nvPicPr>
          <p:cNvPr id="28" name="Picture 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89013" y="1731830"/>
            <a:ext cx="1080000" cy="1620000"/>
          </a:xfrm>
          <a:prstGeom prst="rect">
            <a:avLst/>
          </a:prstGeom>
        </p:spPr>
      </p:pic>
      <p:pic>
        <p:nvPicPr>
          <p:cNvPr id="29" name="Picture 2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87344" y="3438574"/>
            <a:ext cx="1080000" cy="1620000"/>
          </a:xfrm>
          <a:prstGeom prst="rect">
            <a:avLst/>
          </a:prstGeom>
        </p:spPr>
      </p:pic>
      <p:pic>
        <p:nvPicPr>
          <p:cNvPr id="30" name="Picture 2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8062" y="3440284"/>
            <a:ext cx="1080000" cy="1620000"/>
          </a:xfrm>
          <a:prstGeom prst="rect">
            <a:avLst/>
          </a:prstGeom>
        </p:spPr>
      </p:pic>
      <p:pic>
        <p:nvPicPr>
          <p:cNvPr id="31" name="Picture 3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854058" y="3438574"/>
            <a:ext cx="1080000" cy="1620000"/>
          </a:xfrm>
          <a:prstGeom prst="rect">
            <a:avLst/>
          </a:prstGeom>
        </p:spPr>
      </p:pic>
    </p:spTree>
    <p:extLst>
      <p:ext uri="{BB962C8B-B14F-4D97-AF65-F5344CB8AC3E}">
        <p14:creationId xmlns:p14="http://schemas.microsoft.com/office/powerpoint/2010/main" val="21895703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76" r="1176"/>
          <a:stretch/>
        </p:blipFill>
        <p:spPr>
          <a:xfrm>
            <a:off x="107504" y="198049"/>
            <a:ext cx="8928992" cy="6461902"/>
          </a:xfrm>
          <a:prstGeom prst="rect">
            <a:avLst/>
          </a:prstGeom>
        </p:spPr>
      </p:pic>
      <p:sp>
        <p:nvSpPr>
          <p:cNvPr id="2" name="TextBox 1"/>
          <p:cNvSpPr txBox="1"/>
          <p:nvPr/>
        </p:nvSpPr>
        <p:spPr>
          <a:xfrm>
            <a:off x="251520" y="4653136"/>
            <a:ext cx="2717539" cy="646331"/>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Keith.Larson@umu.se</a:t>
            </a:r>
          </a:p>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www.arcticcirc.net</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859765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116632"/>
            <a:ext cx="7200800" cy="6771084"/>
          </a:xfrm>
          <a:prstGeom prst="rect">
            <a:avLst/>
          </a:prstGeom>
          <a:noFill/>
        </p:spPr>
        <p:txBody>
          <a:bodyPr wrap="square" rtlCol="0">
            <a:spAutoFit/>
          </a:bodyPr>
          <a:lstStyle/>
          <a:p>
            <a:r>
              <a:rPr lang="en-GB" sz="1400" b="1" dirty="0" smtClean="0">
                <a:latin typeface="Verdana" panose="020B0604030504040204" pitchFamily="34" charset="0"/>
                <a:ea typeface="Verdana" panose="020B0604030504040204" pitchFamily="34" charset="0"/>
              </a:rPr>
              <a:t>References</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Arctic </a:t>
            </a:r>
            <a:r>
              <a:rPr lang="en-GB" sz="1000" dirty="0">
                <a:latin typeface="Verdana" panose="020B0604030504040204" pitchFamily="34" charset="0"/>
                <a:ea typeface="Verdana" panose="020B0604030504040204" pitchFamily="34" charset="0"/>
              </a:rPr>
              <a:t>Climate Impact Assessment. 2004. Impacts of a Warming Arctic: Arctic Climate Impact Assessment. Cambridge University Press, Cambridge, United Kingdom.</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Dorrepaal</a:t>
            </a:r>
            <a:r>
              <a:rPr lang="en-GB" sz="1000" dirty="0">
                <a:latin typeface="Verdana" panose="020B0604030504040204" pitchFamily="34" charset="0"/>
                <a:ea typeface="Verdana" panose="020B0604030504040204" pitchFamily="34" charset="0"/>
              </a:rPr>
              <a:t>, E., S. </a:t>
            </a:r>
            <a:r>
              <a:rPr lang="en-GB" sz="1000" dirty="0" err="1">
                <a:latin typeface="Verdana" panose="020B0604030504040204" pitchFamily="34" charset="0"/>
                <a:ea typeface="Verdana" panose="020B0604030504040204" pitchFamily="34" charset="0"/>
              </a:rPr>
              <a:t>Toet</a:t>
            </a:r>
            <a:r>
              <a:rPr lang="en-GB" sz="1000" dirty="0">
                <a:latin typeface="Verdana" panose="020B0604030504040204" pitchFamily="34" charset="0"/>
                <a:ea typeface="Verdana" panose="020B0604030504040204" pitchFamily="34" charset="0"/>
              </a:rPr>
              <a:t>, R. S. P. van </a:t>
            </a:r>
            <a:r>
              <a:rPr lang="en-GB" sz="1000" dirty="0" err="1">
                <a:latin typeface="Verdana" panose="020B0604030504040204" pitchFamily="34" charset="0"/>
                <a:ea typeface="Verdana" panose="020B0604030504040204" pitchFamily="34" charset="0"/>
              </a:rPr>
              <a:t>Logtestijn</a:t>
            </a:r>
            <a:r>
              <a:rPr lang="en-GB" sz="1000" dirty="0">
                <a:latin typeface="Verdana" panose="020B0604030504040204" pitchFamily="34" charset="0"/>
                <a:ea typeface="Verdana" panose="020B0604030504040204" pitchFamily="34" charset="0"/>
              </a:rPr>
              <a:t>, E. Swart, M. J. van de </a:t>
            </a:r>
            <a:r>
              <a:rPr lang="en-GB" sz="1000" dirty="0" err="1">
                <a:latin typeface="Verdana" panose="020B0604030504040204" pitchFamily="34" charset="0"/>
                <a:ea typeface="Verdana" panose="020B0604030504040204" pitchFamily="34" charset="0"/>
              </a:rPr>
              <a:t>Weg</a:t>
            </a:r>
            <a:r>
              <a:rPr lang="en-GB" sz="1000" dirty="0">
                <a:latin typeface="Verdana" panose="020B0604030504040204" pitchFamily="34" charset="0"/>
                <a:ea typeface="Verdana" panose="020B0604030504040204" pitchFamily="34" charset="0"/>
              </a:rPr>
              <a:t>, T. V. Callaghan, and R. Aerts. 2009. Carbon respiration from subsurface peat accelerated by climate warming in the subarctic. Nature 460:616–619.</a:t>
            </a:r>
          </a:p>
          <a:p>
            <a:endParaRPr lang="en-GB" sz="1000" dirty="0" smtClean="0">
              <a:latin typeface="Verdana" panose="020B0604030504040204" pitchFamily="34" charset="0"/>
              <a:ea typeface="Verdana" panose="020B0604030504040204" pitchFamily="34" charset="0"/>
            </a:endParaRPr>
          </a:p>
          <a:p>
            <a:r>
              <a:rPr lang="en-GB" sz="1000" dirty="0" err="1" smtClean="0">
                <a:latin typeface="Verdana" panose="020B0604030504040204" pitchFamily="34" charset="0"/>
                <a:ea typeface="Verdana" panose="020B0604030504040204" pitchFamily="34" charset="0"/>
              </a:rPr>
              <a:t>Fahnestock</a:t>
            </a:r>
            <a:r>
              <a:rPr lang="en-GB" sz="1000" dirty="0">
                <a:latin typeface="Verdana" panose="020B0604030504040204" pitchFamily="34" charset="0"/>
                <a:ea typeface="Verdana" panose="020B0604030504040204" pitchFamily="34" charset="0"/>
              </a:rPr>
              <a:t>, M. F., J. G. Bryce, C. K. </a:t>
            </a:r>
            <a:r>
              <a:rPr lang="en-GB" sz="1000" dirty="0" err="1">
                <a:latin typeface="Verdana" panose="020B0604030504040204" pitchFamily="34" charset="0"/>
                <a:ea typeface="Verdana" panose="020B0604030504040204" pitchFamily="34" charset="0"/>
              </a:rPr>
              <a:t>McCalley</a:t>
            </a:r>
            <a:r>
              <a:rPr lang="en-GB" sz="1000" dirty="0">
                <a:latin typeface="Verdana" panose="020B0604030504040204" pitchFamily="34" charset="0"/>
                <a:ea typeface="Verdana" panose="020B0604030504040204" pitchFamily="34" charset="0"/>
              </a:rPr>
              <a:t>, M. </a:t>
            </a:r>
            <a:r>
              <a:rPr lang="en-GB" sz="1000" dirty="0" err="1">
                <a:latin typeface="Verdana" panose="020B0604030504040204" pitchFamily="34" charset="0"/>
                <a:ea typeface="Verdana" panose="020B0604030504040204" pitchFamily="34" charset="0"/>
              </a:rPr>
              <a:t>Montesdeoca</a:t>
            </a:r>
            <a:r>
              <a:rPr lang="en-GB" sz="1000" dirty="0">
                <a:latin typeface="Verdana" panose="020B0604030504040204" pitchFamily="34" charset="0"/>
                <a:ea typeface="Verdana" panose="020B0604030504040204" pitchFamily="34" charset="0"/>
              </a:rPr>
              <a:t>, S. Bai, Y. Li, C. T. Driscoll, P. M. </a:t>
            </a:r>
            <a:r>
              <a:rPr lang="en-GB" sz="1000" dirty="0" err="1">
                <a:latin typeface="Verdana" panose="020B0604030504040204" pitchFamily="34" charset="0"/>
                <a:ea typeface="Verdana" panose="020B0604030504040204" pitchFamily="34" charset="0"/>
              </a:rPr>
              <a:t>Crill</a:t>
            </a:r>
            <a:r>
              <a:rPr lang="en-GB" sz="1000" dirty="0">
                <a:latin typeface="Verdana" panose="020B0604030504040204" pitchFamily="34" charset="0"/>
                <a:ea typeface="Verdana" panose="020B0604030504040204" pitchFamily="34" charset="0"/>
              </a:rPr>
              <a:t>, V. I. </a:t>
            </a:r>
            <a:r>
              <a:rPr lang="en-GB" sz="1000" dirty="0" smtClean="0">
                <a:latin typeface="Verdana" panose="020B0604030504040204" pitchFamily="34" charset="0"/>
                <a:ea typeface="Verdana" panose="020B0604030504040204" pitchFamily="34" charset="0"/>
              </a:rPr>
              <a:t>Rich</a:t>
            </a:r>
            <a:r>
              <a:rPr lang="en-GB" sz="1000" dirty="0">
                <a:latin typeface="Verdana" panose="020B0604030504040204" pitchFamily="34" charset="0"/>
                <a:ea typeface="Verdana" panose="020B0604030504040204" pitchFamily="34" charset="0"/>
              </a:rPr>
              <a:t>, and R. K. Varner. 2019. Mercury reallocation in thawing subarctic peatlands. Geochemical Perspectives Letters:33–38.</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GISTEMP </a:t>
            </a:r>
            <a:r>
              <a:rPr lang="en-GB" sz="1000" dirty="0">
                <a:latin typeface="Verdana" panose="020B0604030504040204" pitchFamily="34" charset="0"/>
                <a:ea typeface="Verdana" panose="020B0604030504040204" pitchFamily="34" charset="0"/>
              </a:rPr>
              <a:t>Team. 2019. GISS Surface Temperature Analysis (GISTEMP), version 4. NASA Goddard Institute for Space Studies.</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Grudd</a:t>
            </a:r>
            <a:r>
              <a:rPr lang="en-GB" sz="1000" dirty="0">
                <a:latin typeface="Verdana" panose="020B0604030504040204" pitchFamily="34" charset="0"/>
                <a:ea typeface="Verdana" panose="020B0604030504040204" pitchFamily="34" charset="0"/>
              </a:rPr>
              <a:t>, H., K. R. </a:t>
            </a:r>
            <a:r>
              <a:rPr lang="en-GB" sz="1000" dirty="0" err="1">
                <a:latin typeface="Verdana" panose="020B0604030504040204" pitchFamily="34" charset="0"/>
                <a:ea typeface="Verdana" panose="020B0604030504040204" pitchFamily="34" charset="0"/>
              </a:rPr>
              <a:t>Briffa</a:t>
            </a:r>
            <a:r>
              <a:rPr lang="en-GB" sz="1000" dirty="0">
                <a:latin typeface="Verdana" panose="020B0604030504040204" pitchFamily="34" charset="0"/>
                <a:ea typeface="Verdana" panose="020B0604030504040204" pitchFamily="34" charset="0"/>
              </a:rPr>
              <a:t>, W. </a:t>
            </a:r>
            <a:r>
              <a:rPr lang="en-GB" sz="1000" dirty="0" err="1">
                <a:latin typeface="Verdana" panose="020B0604030504040204" pitchFamily="34" charset="0"/>
                <a:ea typeface="Verdana" panose="020B0604030504040204" pitchFamily="34" charset="0"/>
              </a:rPr>
              <a:t>Karlén</a:t>
            </a:r>
            <a:r>
              <a:rPr lang="en-GB" sz="1000" dirty="0">
                <a:latin typeface="Verdana" panose="020B0604030504040204" pitchFamily="34" charset="0"/>
                <a:ea typeface="Verdana" panose="020B0604030504040204" pitchFamily="34" charset="0"/>
              </a:rPr>
              <a:t>, T. S. Bartholin, P. D. Jones, and B. Kromer. 2002. A 7400-year tree-ring chronology in northern Swedish Lapland: natural climatic variability expressed on annual to millennial timescales. The Holocene 12:657–665.</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Hansen</a:t>
            </a:r>
            <a:r>
              <a:rPr lang="en-GB" sz="1000" dirty="0">
                <a:latin typeface="Verdana" panose="020B0604030504040204" pitchFamily="34" charset="0"/>
                <a:ea typeface="Verdana" panose="020B0604030504040204" pitchFamily="34" charset="0"/>
              </a:rPr>
              <a:t>, J., M. Sato, R. </a:t>
            </a:r>
            <a:r>
              <a:rPr lang="en-GB" sz="1000" dirty="0" err="1">
                <a:latin typeface="Verdana" panose="020B0604030504040204" pitchFamily="34" charset="0"/>
                <a:ea typeface="Verdana" panose="020B0604030504040204" pitchFamily="34" charset="0"/>
              </a:rPr>
              <a:t>Ruedy</a:t>
            </a:r>
            <a:r>
              <a:rPr lang="en-GB" sz="1000" dirty="0">
                <a:latin typeface="Verdana" panose="020B0604030504040204" pitchFamily="34" charset="0"/>
                <a:ea typeface="Verdana" panose="020B0604030504040204" pitchFamily="34" charset="0"/>
              </a:rPr>
              <a:t>, K. Lo, D. W. Lea, and M. Medina-</a:t>
            </a:r>
            <a:r>
              <a:rPr lang="en-GB" sz="1000" dirty="0" err="1">
                <a:latin typeface="Verdana" panose="020B0604030504040204" pitchFamily="34" charset="0"/>
                <a:ea typeface="Verdana" panose="020B0604030504040204" pitchFamily="34" charset="0"/>
              </a:rPr>
              <a:t>Elizade</a:t>
            </a:r>
            <a:r>
              <a:rPr lang="en-GB" sz="1000" dirty="0">
                <a:latin typeface="Verdana" panose="020B0604030504040204" pitchFamily="34" charset="0"/>
                <a:ea typeface="Verdana" panose="020B0604030504040204" pitchFamily="34" charset="0"/>
              </a:rPr>
              <a:t>. 2006. Global temperature change. Proceedings of the National Academy of Sciences 103:14288–14293.</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Hein</a:t>
            </a:r>
            <a:r>
              <a:rPr lang="en-GB" sz="1000" dirty="0">
                <a:latin typeface="Verdana" panose="020B0604030504040204" pitchFamily="34" charset="0"/>
                <a:ea typeface="Verdana" panose="020B0604030504040204" pitchFamily="34" charset="0"/>
              </a:rPr>
              <a:t>, A. M., C. </a:t>
            </a:r>
            <a:r>
              <a:rPr lang="en-GB" sz="1000" dirty="0" err="1">
                <a:latin typeface="Verdana" panose="020B0604030504040204" pitchFamily="34" charset="0"/>
                <a:ea typeface="Verdana" panose="020B0604030504040204" pitchFamily="34" charset="0"/>
              </a:rPr>
              <a:t>Hou</a:t>
            </a:r>
            <a:r>
              <a:rPr lang="en-GB" sz="1000" dirty="0">
                <a:latin typeface="Verdana" panose="020B0604030504040204" pitchFamily="34" charset="0"/>
                <a:ea typeface="Verdana" panose="020B0604030504040204" pitchFamily="34" charset="0"/>
              </a:rPr>
              <a:t>, and J. F. </a:t>
            </a:r>
            <a:r>
              <a:rPr lang="en-GB" sz="1000" dirty="0" err="1">
                <a:latin typeface="Verdana" panose="020B0604030504040204" pitchFamily="34" charset="0"/>
                <a:ea typeface="Verdana" panose="020B0604030504040204" pitchFamily="34" charset="0"/>
              </a:rPr>
              <a:t>Gillooly</a:t>
            </a:r>
            <a:r>
              <a:rPr lang="en-GB" sz="1000" dirty="0">
                <a:latin typeface="Verdana" panose="020B0604030504040204" pitchFamily="34" charset="0"/>
                <a:ea typeface="Verdana" panose="020B0604030504040204" pitchFamily="34" charset="0"/>
              </a:rPr>
              <a:t>. 2012. Energetic and biomechanical constraints on animal migration distance. Ecology Letters 15:104–110</a:t>
            </a:r>
            <a:r>
              <a:rPr lang="en-GB" sz="1000" dirty="0" smtClean="0">
                <a:latin typeface="Verdana" panose="020B0604030504040204" pitchFamily="34" charset="0"/>
                <a:ea typeface="Verdana" panose="020B0604030504040204" pitchFamily="34" charset="0"/>
              </a:rPr>
              <a:t>.</a:t>
            </a:r>
          </a:p>
          <a:p>
            <a:endParaRPr lang="en-GB" sz="1000" dirty="0">
              <a:latin typeface="Verdana" panose="020B0604030504040204" pitchFamily="34" charset="0"/>
              <a:ea typeface="Verdana" panose="020B0604030504040204" pitchFamily="34" charset="0"/>
            </a:endParaRPr>
          </a:p>
          <a:p>
            <a:r>
              <a:rPr lang="en-GB" sz="1000" dirty="0" err="1">
                <a:latin typeface="Verdana" panose="020B0604030504040204" pitchFamily="34" charset="0"/>
                <a:ea typeface="Verdana" panose="020B0604030504040204" pitchFamily="34" charset="0"/>
              </a:rPr>
              <a:t>Hugelius</a:t>
            </a:r>
            <a:r>
              <a:rPr lang="en-GB" sz="1000" dirty="0">
                <a:latin typeface="Verdana" panose="020B0604030504040204" pitchFamily="34" charset="0"/>
                <a:ea typeface="Verdana" panose="020B0604030504040204" pitchFamily="34" charset="0"/>
              </a:rPr>
              <a:t>, G., J. Strauss, S. </a:t>
            </a:r>
            <a:r>
              <a:rPr lang="en-GB" sz="1000" dirty="0" err="1">
                <a:latin typeface="Verdana" panose="020B0604030504040204" pitchFamily="34" charset="0"/>
                <a:ea typeface="Verdana" panose="020B0604030504040204" pitchFamily="34" charset="0"/>
              </a:rPr>
              <a:t>Zubrzycki</a:t>
            </a:r>
            <a:r>
              <a:rPr lang="en-GB" sz="1000" dirty="0">
                <a:latin typeface="Verdana" panose="020B0604030504040204" pitchFamily="34" charset="0"/>
                <a:ea typeface="Verdana" panose="020B0604030504040204" pitchFamily="34" charset="0"/>
              </a:rPr>
              <a:t>, J. W. Harden, E. a. G. Schuur, C.-L. Ping, L. </a:t>
            </a:r>
            <a:r>
              <a:rPr lang="en-GB" sz="1000" dirty="0" err="1">
                <a:latin typeface="Verdana" panose="020B0604030504040204" pitchFamily="34" charset="0"/>
                <a:ea typeface="Verdana" panose="020B0604030504040204" pitchFamily="34" charset="0"/>
              </a:rPr>
              <a:t>Schirrmeister</a:t>
            </a:r>
            <a:r>
              <a:rPr lang="en-GB" sz="1000" dirty="0">
                <a:latin typeface="Verdana" panose="020B0604030504040204" pitchFamily="34" charset="0"/>
                <a:ea typeface="Verdana" panose="020B0604030504040204" pitchFamily="34" charset="0"/>
              </a:rPr>
              <a:t>, G. Grosse, G. J. Michaelson, C. D. </a:t>
            </a:r>
            <a:r>
              <a:rPr lang="en-GB" sz="1000" dirty="0" err="1">
                <a:latin typeface="Verdana" panose="020B0604030504040204" pitchFamily="34" charset="0"/>
                <a:ea typeface="Verdana" panose="020B0604030504040204" pitchFamily="34" charset="0"/>
              </a:rPr>
              <a:t>Koven</a:t>
            </a:r>
            <a:r>
              <a:rPr lang="en-GB" sz="1000" dirty="0">
                <a:latin typeface="Verdana" panose="020B0604030504040204" pitchFamily="34" charset="0"/>
                <a:ea typeface="Verdana" panose="020B0604030504040204" pitchFamily="34" charset="0"/>
              </a:rPr>
              <a:t>, J. A. O’Donnell, B. </a:t>
            </a:r>
            <a:r>
              <a:rPr lang="en-GB" sz="1000" dirty="0" err="1">
                <a:latin typeface="Verdana" panose="020B0604030504040204" pitchFamily="34" charset="0"/>
                <a:ea typeface="Verdana" panose="020B0604030504040204" pitchFamily="34" charset="0"/>
              </a:rPr>
              <a:t>Elberling</a:t>
            </a:r>
            <a:r>
              <a:rPr lang="en-GB" sz="1000" dirty="0">
                <a:latin typeface="Verdana" panose="020B0604030504040204" pitchFamily="34" charset="0"/>
                <a:ea typeface="Verdana" panose="020B0604030504040204" pitchFamily="34" charset="0"/>
              </a:rPr>
              <a:t>, U. Mishra, P. </a:t>
            </a:r>
            <a:r>
              <a:rPr lang="en-GB" sz="1000" dirty="0" err="1">
                <a:latin typeface="Verdana" panose="020B0604030504040204" pitchFamily="34" charset="0"/>
                <a:ea typeface="Verdana" panose="020B0604030504040204" pitchFamily="34" charset="0"/>
              </a:rPr>
              <a:t>Camill</a:t>
            </a:r>
            <a:r>
              <a:rPr lang="en-GB" sz="1000" dirty="0">
                <a:latin typeface="Verdana" panose="020B0604030504040204" pitchFamily="34" charset="0"/>
                <a:ea typeface="Verdana" panose="020B0604030504040204" pitchFamily="34" charset="0"/>
              </a:rPr>
              <a:t>, Z. Yu, J. </a:t>
            </a:r>
            <a:r>
              <a:rPr lang="en-GB" sz="1000" dirty="0" err="1">
                <a:latin typeface="Verdana" panose="020B0604030504040204" pitchFamily="34" charset="0"/>
                <a:ea typeface="Verdana" panose="020B0604030504040204" pitchFamily="34" charset="0"/>
              </a:rPr>
              <a:t>Palmtag</a:t>
            </a:r>
            <a:r>
              <a:rPr lang="en-GB" sz="1000" dirty="0">
                <a:latin typeface="Verdana" panose="020B0604030504040204" pitchFamily="34" charset="0"/>
                <a:ea typeface="Verdana" panose="020B0604030504040204" pitchFamily="34" charset="0"/>
              </a:rPr>
              <a:t>, and P. </a:t>
            </a:r>
            <a:r>
              <a:rPr lang="en-GB" sz="1000" dirty="0" err="1">
                <a:latin typeface="Verdana" panose="020B0604030504040204" pitchFamily="34" charset="0"/>
                <a:ea typeface="Verdana" panose="020B0604030504040204" pitchFamily="34" charset="0"/>
              </a:rPr>
              <a:t>Kuhry</a:t>
            </a:r>
            <a:r>
              <a:rPr lang="en-GB" sz="1000" dirty="0">
                <a:latin typeface="Verdana" panose="020B0604030504040204" pitchFamily="34" charset="0"/>
                <a:ea typeface="Verdana" panose="020B0604030504040204" pitchFamily="34" charset="0"/>
              </a:rPr>
              <a:t>. 2014. Estimated stocks of circumpolar permafrost carbon with quantified uncertainty ranges and identified data gaps. </a:t>
            </a:r>
            <a:r>
              <a:rPr lang="en-GB" sz="1000" dirty="0" err="1">
                <a:latin typeface="Verdana" panose="020B0604030504040204" pitchFamily="34" charset="0"/>
                <a:ea typeface="Verdana" panose="020B0604030504040204" pitchFamily="34" charset="0"/>
              </a:rPr>
              <a:t>Biogeosciences</a:t>
            </a:r>
            <a:r>
              <a:rPr lang="en-GB" sz="1000" dirty="0">
                <a:latin typeface="Verdana" panose="020B0604030504040204" pitchFamily="34" charset="0"/>
                <a:ea typeface="Verdana" panose="020B0604030504040204" pitchFamily="34" charset="0"/>
              </a:rPr>
              <a:t> 11:6573–6593.</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Jackson</a:t>
            </a:r>
            <a:r>
              <a:rPr lang="en-GB" sz="1000" dirty="0">
                <a:latin typeface="Verdana" panose="020B0604030504040204" pitchFamily="34" charset="0"/>
                <a:ea typeface="Verdana" panose="020B0604030504040204" pitchFamily="34" charset="0"/>
              </a:rPr>
              <a:t>, R. B., C. L. </a:t>
            </a:r>
            <a:r>
              <a:rPr lang="en-GB" sz="1000" dirty="0" err="1">
                <a:latin typeface="Verdana" panose="020B0604030504040204" pitchFamily="34" charset="0"/>
                <a:ea typeface="Verdana" panose="020B0604030504040204" pitchFamily="34" charset="0"/>
              </a:rPr>
              <a:t>Quéré</a:t>
            </a:r>
            <a:r>
              <a:rPr lang="en-GB" sz="1000" dirty="0">
                <a:latin typeface="Verdana" panose="020B0604030504040204" pitchFamily="34" charset="0"/>
                <a:ea typeface="Verdana" panose="020B0604030504040204" pitchFamily="34" charset="0"/>
              </a:rPr>
              <a:t>, R. M. Andrew, J. G. </a:t>
            </a:r>
            <a:r>
              <a:rPr lang="en-GB" sz="1000" dirty="0" err="1">
                <a:latin typeface="Verdana" panose="020B0604030504040204" pitchFamily="34" charset="0"/>
                <a:ea typeface="Verdana" panose="020B0604030504040204" pitchFamily="34" charset="0"/>
              </a:rPr>
              <a:t>Canadell</a:t>
            </a:r>
            <a:r>
              <a:rPr lang="en-GB" sz="1000" dirty="0">
                <a:latin typeface="Verdana" panose="020B0604030504040204" pitchFamily="34" charset="0"/>
                <a:ea typeface="Verdana" panose="020B0604030504040204" pitchFamily="34" charset="0"/>
              </a:rPr>
              <a:t>, J. I. </a:t>
            </a:r>
            <a:r>
              <a:rPr lang="en-GB" sz="1000" dirty="0" err="1">
                <a:latin typeface="Verdana" panose="020B0604030504040204" pitchFamily="34" charset="0"/>
                <a:ea typeface="Verdana" panose="020B0604030504040204" pitchFamily="34" charset="0"/>
              </a:rPr>
              <a:t>Korsbakken</a:t>
            </a:r>
            <a:r>
              <a:rPr lang="en-GB" sz="1000" dirty="0">
                <a:latin typeface="Verdana" panose="020B0604030504040204" pitchFamily="34" charset="0"/>
                <a:ea typeface="Verdana" panose="020B0604030504040204" pitchFamily="34" charset="0"/>
              </a:rPr>
              <a:t>, Z. Liu, G. P. Peters, and B.  </a:t>
            </a:r>
            <a:r>
              <a:rPr lang="en-GB" sz="1000" dirty="0" smtClean="0">
                <a:latin typeface="Verdana" panose="020B0604030504040204" pitchFamily="34" charset="0"/>
                <a:ea typeface="Verdana" panose="020B0604030504040204" pitchFamily="34" charset="0"/>
              </a:rPr>
              <a:t>Zheng</a:t>
            </a:r>
            <a:r>
              <a:rPr lang="en-GB" sz="1000" dirty="0">
                <a:latin typeface="Verdana" panose="020B0604030504040204" pitchFamily="34" charset="0"/>
                <a:ea typeface="Verdana" panose="020B0604030504040204" pitchFamily="34" charset="0"/>
              </a:rPr>
              <a:t>. 2018. Global energy growth is outpacing </a:t>
            </a:r>
            <a:r>
              <a:rPr lang="en-GB" sz="1000" dirty="0" err="1">
                <a:latin typeface="Verdana" panose="020B0604030504040204" pitchFamily="34" charset="0"/>
                <a:ea typeface="Verdana" panose="020B0604030504040204" pitchFamily="34" charset="0"/>
              </a:rPr>
              <a:t>decarbonization</a:t>
            </a:r>
            <a:r>
              <a:rPr lang="en-GB" sz="1000" dirty="0">
                <a:latin typeface="Verdana" panose="020B0604030504040204" pitchFamily="34" charset="0"/>
                <a:ea typeface="Verdana" panose="020B0604030504040204" pitchFamily="34" charset="0"/>
              </a:rPr>
              <a:t>. Environmental Research Letters 13:120401.</a:t>
            </a:r>
          </a:p>
          <a:p>
            <a:endParaRPr lang="en-GB" sz="1000" dirty="0" smtClean="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Jackson, R. B., P. </a:t>
            </a:r>
            <a:r>
              <a:rPr lang="en-GB" sz="1000" dirty="0" err="1">
                <a:latin typeface="Verdana" panose="020B0604030504040204" pitchFamily="34" charset="0"/>
                <a:ea typeface="Verdana" panose="020B0604030504040204" pitchFamily="34" charset="0"/>
              </a:rPr>
              <a:t>Friedlingstein</a:t>
            </a:r>
            <a:r>
              <a:rPr lang="en-GB" sz="1000" dirty="0">
                <a:latin typeface="Verdana" panose="020B0604030504040204" pitchFamily="34" charset="0"/>
                <a:ea typeface="Verdana" panose="020B0604030504040204" pitchFamily="34" charset="0"/>
              </a:rPr>
              <a:t>, R. M. Andrew, J. G. </a:t>
            </a:r>
            <a:r>
              <a:rPr lang="en-GB" sz="1000" dirty="0" err="1">
                <a:latin typeface="Verdana" panose="020B0604030504040204" pitchFamily="34" charset="0"/>
                <a:ea typeface="Verdana" panose="020B0604030504040204" pitchFamily="34" charset="0"/>
              </a:rPr>
              <a:t>Canadell</a:t>
            </a:r>
            <a:r>
              <a:rPr lang="en-GB" sz="1000" dirty="0">
                <a:latin typeface="Verdana" panose="020B0604030504040204" pitchFamily="34" charset="0"/>
                <a:ea typeface="Verdana" panose="020B0604030504040204" pitchFamily="34" charset="0"/>
              </a:rPr>
              <a:t>, C. L. </a:t>
            </a:r>
            <a:r>
              <a:rPr lang="en-GB" sz="1000" dirty="0" err="1">
                <a:latin typeface="Verdana" panose="020B0604030504040204" pitchFamily="34" charset="0"/>
                <a:ea typeface="Verdana" panose="020B0604030504040204" pitchFamily="34" charset="0"/>
              </a:rPr>
              <a:t>Quéré</a:t>
            </a:r>
            <a:r>
              <a:rPr lang="en-GB" sz="1000" dirty="0">
                <a:latin typeface="Verdana" panose="020B0604030504040204" pitchFamily="34" charset="0"/>
                <a:ea typeface="Verdana" panose="020B0604030504040204" pitchFamily="34" charset="0"/>
              </a:rPr>
              <a:t>, and G. P. Peters. 2019. Persistent fossil fuel growth threatens the Paris Agreement and planetary health. Environmental Research Letters 14:121001.</a:t>
            </a:r>
            <a:endParaRPr lang="en-GB" sz="1000" dirty="0" smtClean="0">
              <a:latin typeface="Verdana" panose="020B0604030504040204" pitchFamily="34" charset="0"/>
              <a:ea typeface="Verdana" panose="020B0604030504040204" pitchFamily="34" charset="0"/>
            </a:endParaRPr>
          </a:p>
          <a:p>
            <a:endParaRPr lang="en-GB" sz="1000" dirty="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Johansson</a:t>
            </a:r>
            <a:r>
              <a:rPr lang="en-GB" sz="1000" dirty="0">
                <a:latin typeface="Verdana" panose="020B0604030504040204" pitchFamily="34" charset="0"/>
                <a:ea typeface="Verdana" panose="020B0604030504040204" pitchFamily="34" charset="0"/>
              </a:rPr>
              <a:t>, M., T. V. Callaghan, J. </a:t>
            </a:r>
            <a:r>
              <a:rPr lang="en-GB" sz="1000" dirty="0" err="1">
                <a:latin typeface="Verdana" panose="020B0604030504040204" pitchFamily="34" charset="0"/>
                <a:ea typeface="Verdana" panose="020B0604030504040204" pitchFamily="34" charset="0"/>
              </a:rPr>
              <a:t>Bosiö</a:t>
            </a:r>
            <a:r>
              <a:rPr lang="en-GB" sz="1000" dirty="0">
                <a:latin typeface="Verdana" panose="020B0604030504040204" pitchFamily="34" charset="0"/>
                <a:ea typeface="Verdana" panose="020B0604030504040204" pitchFamily="34" charset="0"/>
              </a:rPr>
              <a:t>, H. J. </a:t>
            </a:r>
            <a:r>
              <a:rPr lang="en-GB" sz="1000" dirty="0" err="1">
                <a:latin typeface="Verdana" panose="020B0604030504040204" pitchFamily="34" charset="0"/>
                <a:ea typeface="Verdana" panose="020B0604030504040204" pitchFamily="34" charset="0"/>
              </a:rPr>
              <a:t>Åkerman</a:t>
            </a:r>
            <a:r>
              <a:rPr lang="en-GB" sz="1000" dirty="0">
                <a:latin typeface="Verdana" panose="020B0604030504040204" pitchFamily="34" charset="0"/>
                <a:ea typeface="Verdana" panose="020B0604030504040204" pitchFamily="34" charset="0"/>
              </a:rPr>
              <a:t>, M. </a:t>
            </a:r>
            <a:r>
              <a:rPr lang="en-GB" sz="1000" dirty="0" err="1">
                <a:latin typeface="Verdana" panose="020B0604030504040204" pitchFamily="34" charset="0"/>
                <a:ea typeface="Verdana" panose="020B0604030504040204" pitchFamily="34" charset="0"/>
              </a:rPr>
              <a:t>Jackowicz-Korczynski</a:t>
            </a:r>
            <a:r>
              <a:rPr lang="en-GB" sz="1000" dirty="0">
                <a:latin typeface="Verdana" panose="020B0604030504040204" pitchFamily="34" charset="0"/>
                <a:ea typeface="Verdana" panose="020B0604030504040204" pitchFamily="34" charset="0"/>
              </a:rPr>
              <a:t>, and T. R. Christensen. 2013. Rapid responses of permafrost and vegetation to experimentally increased snow cover in sub-arctic Sweden. Environmental Research Letters 8:035025</a:t>
            </a:r>
            <a:r>
              <a:rPr lang="en-GB" sz="1000" dirty="0" smtClean="0">
                <a:latin typeface="Verdana" panose="020B0604030504040204" pitchFamily="34" charset="0"/>
                <a:ea typeface="Verdana" panose="020B0604030504040204" pitchFamily="34" charset="0"/>
              </a:rPr>
              <a:t>.</a:t>
            </a:r>
            <a:endParaRPr lang="en-GB" sz="1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26308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116632"/>
            <a:ext cx="7200800" cy="6617196"/>
          </a:xfrm>
          <a:prstGeom prst="rect">
            <a:avLst/>
          </a:prstGeom>
          <a:noFill/>
        </p:spPr>
        <p:txBody>
          <a:bodyPr wrap="square" rtlCol="0">
            <a:spAutoFit/>
          </a:bodyPr>
          <a:lstStyle/>
          <a:p>
            <a:r>
              <a:rPr lang="en-GB" sz="1400" b="1" dirty="0" smtClean="0">
                <a:latin typeface="Verdana" panose="020B0604030504040204" pitchFamily="34" charset="0"/>
                <a:ea typeface="Verdana" panose="020B0604030504040204" pitchFamily="34" charset="0"/>
              </a:rPr>
              <a:t>References (continued)</a:t>
            </a:r>
          </a:p>
          <a:p>
            <a:endParaRPr lang="en-GB" sz="1000" dirty="0" smtClean="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Jones, A. G., J. Scullion, N. </a:t>
            </a:r>
            <a:r>
              <a:rPr lang="en-GB" sz="1000" dirty="0" err="1">
                <a:latin typeface="Verdana" panose="020B0604030504040204" pitchFamily="34" charset="0"/>
                <a:ea typeface="Verdana" panose="020B0604030504040204" pitchFamily="34" charset="0"/>
              </a:rPr>
              <a:t>Ostle</a:t>
            </a:r>
            <a:r>
              <a:rPr lang="en-GB" sz="1000" dirty="0">
                <a:latin typeface="Verdana" panose="020B0604030504040204" pitchFamily="34" charset="0"/>
                <a:ea typeface="Verdana" panose="020B0604030504040204" pitchFamily="34" charset="0"/>
              </a:rPr>
              <a:t>, P. E. Levy, and D. Gwynn-Jones. 2014. Completing the FACE of elevated CO2 research. Environment International 73:252–258.</a:t>
            </a:r>
          </a:p>
          <a:p>
            <a:endParaRPr lang="en-GB" sz="1000" dirty="0">
              <a:latin typeface="Verdana" panose="020B0604030504040204" pitchFamily="34" charset="0"/>
              <a:ea typeface="Verdana" panose="020B0604030504040204" pitchFamily="34" charset="0"/>
            </a:endParaRPr>
          </a:p>
          <a:p>
            <a:r>
              <a:rPr lang="en-GB" sz="1000" dirty="0">
                <a:latin typeface="Verdana" panose="020B0604030504040204" pitchFamily="34" charset="0"/>
                <a:ea typeface="Verdana" panose="020B0604030504040204" pitchFamily="34" charset="0"/>
              </a:rPr>
              <a:t>Jones, N. 2013. Troubling milestone for CO2. Nature Geoscience 6:589–589.</a:t>
            </a:r>
          </a:p>
          <a:p>
            <a:endParaRPr lang="en-GB" sz="1000" dirty="0" smtClean="0">
              <a:latin typeface="Verdana" panose="020B0604030504040204" pitchFamily="34" charset="0"/>
              <a:ea typeface="Verdana" panose="020B0604030504040204" pitchFamily="34" charset="0"/>
            </a:endParaRPr>
          </a:p>
          <a:p>
            <a:r>
              <a:rPr lang="en-GB" sz="1000" dirty="0" err="1" smtClean="0">
                <a:latin typeface="Verdana" panose="020B0604030504040204" pitchFamily="34" charset="0"/>
                <a:ea typeface="Verdana" panose="020B0604030504040204" pitchFamily="34" charset="0"/>
              </a:rPr>
              <a:t>Körner</a:t>
            </a:r>
            <a:r>
              <a:rPr lang="en-GB" sz="1000" dirty="0">
                <a:latin typeface="Verdana" panose="020B0604030504040204" pitchFamily="34" charset="0"/>
                <a:ea typeface="Verdana" panose="020B0604030504040204" pitchFamily="34" charset="0"/>
              </a:rPr>
              <a:t>, C. 2012. Alpine treelines: functional ecology of the global high elevation tree limits. First edition. Springer, Basel.</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Kuhn</a:t>
            </a:r>
            <a:r>
              <a:rPr lang="en-GB" sz="1000" dirty="0">
                <a:latin typeface="Verdana" panose="020B0604030504040204" pitchFamily="34" charset="0"/>
                <a:ea typeface="Verdana" panose="020B0604030504040204" pitchFamily="34" charset="0"/>
              </a:rPr>
              <a:t>, M., E. J. Lundin, R. Giesler, M. Johansson, and J. Karlsson. 2018. Emissions from thaw ponds largely offset the carbon sink of northern permafrost wetlands. Scientific Reports 8:9535.</a:t>
            </a:r>
          </a:p>
          <a:p>
            <a:endParaRPr lang="en-GB" sz="1000" dirty="0" smtClean="0">
              <a:latin typeface="Verdana" panose="020B0604030504040204" pitchFamily="34" charset="0"/>
              <a:ea typeface="Verdana" panose="020B0604030504040204" pitchFamily="34" charset="0"/>
            </a:endParaRPr>
          </a:p>
          <a:p>
            <a:r>
              <a:rPr lang="en-GB" sz="1000" dirty="0" err="1" smtClean="0">
                <a:latin typeface="Verdana" panose="020B0604030504040204" pitchFamily="34" charset="0"/>
                <a:ea typeface="Verdana" panose="020B0604030504040204" pitchFamily="34" charset="0"/>
              </a:rPr>
              <a:t>Lenssen</a:t>
            </a:r>
            <a:r>
              <a:rPr lang="en-GB" sz="1000" dirty="0">
                <a:latin typeface="Verdana" panose="020B0604030504040204" pitchFamily="34" charset="0"/>
                <a:ea typeface="Verdana" panose="020B0604030504040204" pitchFamily="34" charset="0"/>
              </a:rPr>
              <a:t>, N. J. L., G. A. Schmidt, J. E. Hansen, M. J. </a:t>
            </a:r>
            <a:r>
              <a:rPr lang="en-GB" sz="1000" dirty="0" err="1">
                <a:latin typeface="Verdana" panose="020B0604030504040204" pitchFamily="34" charset="0"/>
                <a:ea typeface="Verdana" panose="020B0604030504040204" pitchFamily="34" charset="0"/>
              </a:rPr>
              <a:t>Menne</a:t>
            </a:r>
            <a:r>
              <a:rPr lang="en-GB" sz="1000" dirty="0">
                <a:latin typeface="Verdana" panose="020B0604030504040204" pitchFamily="34" charset="0"/>
                <a:ea typeface="Verdana" panose="020B0604030504040204" pitchFamily="34" charset="0"/>
              </a:rPr>
              <a:t>, A. </a:t>
            </a:r>
            <a:r>
              <a:rPr lang="en-GB" sz="1000" dirty="0" err="1">
                <a:latin typeface="Verdana" panose="020B0604030504040204" pitchFamily="34" charset="0"/>
                <a:ea typeface="Verdana" panose="020B0604030504040204" pitchFamily="34" charset="0"/>
              </a:rPr>
              <a:t>Persin</a:t>
            </a:r>
            <a:r>
              <a:rPr lang="en-GB" sz="1000" dirty="0">
                <a:latin typeface="Verdana" panose="020B0604030504040204" pitchFamily="34" charset="0"/>
                <a:ea typeface="Verdana" panose="020B0604030504040204" pitchFamily="34" charset="0"/>
              </a:rPr>
              <a:t>, R. </a:t>
            </a:r>
            <a:r>
              <a:rPr lang="en-GB" sz="1000" dirty="0" err="1">
                <a:latin typeface="Verdana" panose="020B0604030504040204" pitchFamily="34" charset="0"/>
                <a:ea typeface="Verdana" panose="020B0604030504040204" pitchFamily="34" charset="0"/>
              </a:rPr>
              <a:t>Ruedy</a:t>
            </a:r>
            <a:r>
              <a:rPr lang="en-GB" sz="1000" dirty="0">
                <a:latin typeface="Verdana" panose="020B0604030504040204" pitchFamily="34" charset="0"/>
                <a:ea typeface="Verdana" panose="020B0604030504040204" pitchFamily="34" charset="0"/>
              </a:rPr>
              <a:t>, and D. </a:t>
            </a:r>
            <a:r>
              <a:rPr lang="en-GB" sz="1000" dirty="0" err="1">
                <a:latin typeface="Verdana" panose="020B0604030504040204" pitchFamily="34" charset="0"/>
                <a:ea typeface="Verdana" panose="020B0604030504040204" pitchFamily="34" charset="0"/>
              </a:rPr>
              <a:t>Zyss</a:t>
            </a:r>
            <a:r>
              <a:rPr lang="en-GB" sz="1000" dirty="0">
                <a:latin typeface="Verdana" panose="020B0604030504040204" pitchFamily="34" charset="0"/>
                <a:ea typeface="Verdana" panose="020B0604030504040204" pitchFamily="34" charset="0"/>
              </a:rPr>
              <a:t>. 2019. Improvements in the GISTEMP Uncertainty Model. Journal of Geophysical Research (Atmospheres) 124:6307.</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Loader</a:t>
            </a:r>
            <a:r>
              <a:rPr lang="en-GB" sz="1000" dirty="0">
                <a:latin typeface="Verdana" panose="020B0604030504040204" pitchFamily="34" charset="0"/>
                <a:ea typeface="Verdana" panose="020B0604030504040204" pitchFamily="34" charset="0"/>
              </a:rPr>
              <a:t>, N. J., G. H. F. Young, H. Grudd, and D. </a:t>
            </a:r>
            <a:r>
              <a:rPr lang="en-GB" sz="1000" dirty="0" err="1">
                <a:latin typeface="Verdana" panose="020B0604030504040204" pitchFamily="34" charset="0"/>
                <a:ea typeface="Verdana" panose="020B0604030504040204" pitchFamily="34" charset="0"/>
              </a:rPr>
              <a:t>McCarroll</a:t>
            </a:r>
            <a:r>
              <a:rPr lang="en-GB" sz="1000" dirty="0">
                <a:latin typeface="Verdana" panose="020B0604030504040204" pitchFamily="34" charset="0"/>
                <a:ea typeface="Verdana" panose="020B0604030504040204" pitchFamily="34" charset="0"/>
              </a:rPr>
              <a:t>. 2013. Stable carbon isotopes from Torneträsk, northern Sweden provide a millennial length reconstruction of summer sunshine and its relationship to Arctic circulation. Quaternary Science Reviews 62:97–113.</a:t>
            </a:r>
          </a:p>
          <a:p>
            <a:endParaRPr lang="en-GB" sz="1000" dirty="0" smtClean="0">
              <a:latin typeface="Verdana" panose="020B0604030504040204" pitchFamily="34" charset="0"/>
              <a:ea typeface="Verdana" panose="020B0604030504040204" pitchFamily="34" charset="0"/>
            </a:endParaRPr>
          </a:p>
          <a:p>
            <a:r>
              <a:rPr lang="en-GB" sz="1000" dirty="0" err="1" smtClean="0">
                <a:latin typeface="Verdana" panose="020B0604030504040204" pitchFamily="34" charset="0"/>
                <a:ea typeface="Verdana" panose="020B0604030504040204" pitchFamily="34" charset="0"/>
              </a:rPr>
              <a:t>Neukom</a:t>
            </a:r>
            <a:r>
              <a:rPr lang="en-GB" sz="1000" dirty="0">
                <a:latin typeface="Verdana" panose="020B0604030504040204" pitchFamily="34" charset="0"/>
                <a:ea typeface="Verdana" panose="020B0604030504040204" pitchFamily="34" charset="0"/>
              </a:rPr>
              <a:t>, R., N. </a:t>
            </a:r>
            <a:r>
              <a:rPr lang="en-GB" sz="1000" dirty="0" err="1">
                <a:latin typeface="Verdana" panose="020B0604030504040204" pitchFamily="34" charset="0"/>
                <a:ea typeface="Verdana" panose="020B0604030504040204" pitchFamily="34" charset="0"/>
              </a:rPr>
              <a:t>Steiger</a:t>
            </a:r>
            <a:r>
              <a:rPr lang="en-GB" sz="1000" dirty="0">
                <a:latin typeface="Verdana" panose="020B0604030504040204" pitchFamily="34" charset="0"/>
                <a:ea typeface="Verdana" panose="020B0604030504040204" pitchFamily="34" charset="0"/>
              </a:rPr>
              <a:t>, J. J. Gómez-Navarro, J. Wang, and J. P. Werner. 2019. No evidence for globally coherent warm and cold periods over the preindustrial Common Era. Nature 571:550–554.</a:t>
            </a:r>
          </a:p>
          <a:p>
            <a:endParaRPr lang="en-GB" sz="1000" dirty="0" smtClean="0">
              <a:latin typeface="Verdana" panose="020B0604030504040204" pitchFamily="34" charset="0"/>
              <a:ea typeface="Verdana" panose="020B0604030504040204" pitchFamily="34" charset="0"/>
            </a:endParaRPr>
          </a:p>
          <a:p>
            <a:r>
              <a:rPr lang="en-GB" sz="1000" dirty="0" err="1" smtClean="0">
                <a:latin typeface="Verdana" panose="020B0604030504040204" pitchFamily="34" charset="0"/>
                <a:ea typeface="Verdana" panose="020B0604030504040204" pitchFamily="34" charset="0"/>
              </a:rPr>
              <a:t>Oechel</a:t>
            </a:r>
            <a:r>
              <a:rPr lang="en-GB" sz="1000" dirty="0">
                <a:latin typeface="Verdana" panose="020B0604030504040204" pitchFamily="34" charset="0"/>
                <a:ea typeface="Verdana" panose="020B0604030504040204" pitchFamily="34" charset="0"/>
              </a:rPr>
              <a:t>, W. C., S. Cowles, N. </a:t>
            </a:r>
            <a:r>
              <a:rPr lang="en-GB" sz="1000" dirty="0" err="1">
                <a:latin typeface="Verdana" panose="020B0604030504040204" pitchFamily="34" charset="0"/>
                <a:ea typeface="Verdana" panose="020B0604030504040204" pitchFamily="34" charset="0"/>
              </a:rPr>
              <a:t>Grulke</a:t>
            </a:r>
            <a:r>
              <a:rPr lang="en-GB" sz="1000" dirty="0">
                <a:latin typeface="Verdana" panose="020B0604030504040204" pitchFamily="34" charset="0"/>
                <a:ea typeface="Verdana" panose="020B0604030504040204" pitchFamily="34" charset="0"/>
              </a:rPr>
              <a:t>, S. J. Hastings, B. Lawrence, T. </a:t>
            </a:r>
            <a:r>
              <a:rPr lang="en-GB" sz="1000" dirty="0" err="1">
                <a:latin typeface="Verdana" panose="020B0604030504040204" pitchFamily="34" charset="0"/>
                <a:ea typeface="Verdana" panose="020B0604030504040204" pitchFamily="34" charset="0"/>
              </a:rPr>
              <a:t>Prudhomme</a:t>
            </a:r>
            <a:r>
              <a:rPr lang="en-GB" sz="1000" dirty="0">
                <a:latin typeface="Verdana" panose="020B0604030504040204" pitchFamily="34" charset="0"/>
                <a:ea typeface="Verdana" panose="020B0604030504040204" pitchFamily="34" charset="0"/>
              </a:rPr>
              <a:t>, G. </a:t>
            </a:r>
            <a:r>
              <a:rPr lang="en-GB" sz="1000" dirty="0" err="1">
                <a:latin typeface="Verdana" panose="020B0604030504040204" pitchFamily="34" charset="0"/>
                <a:ea typeface="Verdana" panose="020B0604030504040204" pitchFamily="34" charset="0"/>
              </a:rPr>
              <a:t>Riechers</a:t>
            </a:r>
            <a:r>
              <a:rPr lang="en-GB" sz="1000" dirty="0">
                <a:latin typeface="Verdana" panose="020B0604030504040204" pitchFamily="34" charset="0"/>
                <a:ea typeface="Verdana" panose="020B0604030504040204" pitchFamily="34" charset="0"/>
              </a:rPr>
              <a:t>, B. Strain, D. Tissue, and G. </a:t>
            </a:r>
            <a:r>
              <a:rPr lang="en-GB" sz="1000" dirty="0" err="1">
                <a:latin typeface="Verdana" panose="020B0604030504040204" pitchFamily="34" charset="0"/>
                <a:ea typeface="Verdana" panose="020B0604030504040204" pitchFamily="34" charset="0"/>
              </a:rPr>
              <a:t>Vourlitis</a:t>
            </a:r>
            <a:r>
              <a:rPr lang="en-GB" sz="1000" dirty="0">
                <a:latin typeface="Verdana" panose="020B0604030504040204" pitchFamily="34" charset="0"/>
                <a:ea typeface="Verdana" panose="020B0604030504040204" pitchFamily="34" charset="0"/>
              </a:rPr>
              <a:t>. 1994. Transient nature of CO 2 fertilization in Arctic tundra. Nature 371:500–503.</a:t>
            </a:r>
          </a:p>
          <a:p>
            <a:r>
              <a:rPr lang="en-GB" sz="1000" dirty="0">
                <a:latin typeface="Verdana" panose="020B0604030504040204" pitchFamily="34" charset="0"/>
                <a:ea typeface="Verdana" panose="020B0604030504040204" pitchFamily="34" charset="0"/>
              </a:rPr>
              <a:t>von </a:t>
            </a:r>
            <a:r>
              <a:rPr lang="en-GB" sz="1000" dirty="0" err="1">
                <a:latin typeface="Verdana" panose="020B0604030504040204" pitchFamily="34" charset="0"/>
                <a:ea typeface="Verdana" panose="020B0604030504040204" pitchFamily="34" charset="0"/>
              </a:rPr>
              <a:t>Schuckmann</a:t>
            </a:r>
            <a:r>
              <a:rPr lang="en-GB" sz="1000" dirty="0">
                <a:latin typeface="Verdana" panose="020B0604030504040204" pitchFamily="34" charset="0"/>
                <a:ea typeface="Verdana" panose="020B0604030504040204" pitchFamily="34" charset="0"/>
              </a:rPr>
              <a:t>, K., M. D. Palmer, K. E. Trenberth, A. </a:t>
            </a:r>
            <a:r>
              <a:rPr lang="en-GB" sz="1000" dirty="0" err="1">
                <a:latin typeface="Verdana" panose="020B0604030504040204" pitchFamily="34" charset="0"/>
                <a:ea typeface="Verdana" panose="020B0604030504040204" pitchFamily="34" charset="0"/>
              </a:rPr>
              <a:t>Cazenave</a:t>
            </a:r>
            <a:r>
              <a:rPr lang="en-GB" sz="1000" dirty="0">
                <a:latin typeface="Verdana" panose="020B0604030504040204" pitchFamily="34" charset="0"/>
                <a:ea typeface="Verdana" panose="020B0604030504040204" pitchFamily="34" charset="0"/>
              </a:rPr>
              <a:t>, D. Chambers, N. Champollion, J. Hansen, </a:t>
            </a:r>
            <a:r>
              <a:rPr lang="en-GB" sz="1000" dirty="0" smtClean="0">
                <a:latin typeface="Verdana" panose="020B0604030504040204" pitchFamily="34" charset="0"/>
                <a:ea typeface="Verdana" panose="020B0604030504040204" pitchFamily="34" charset="0"/>
              </a:rPr>
              <a:t>S</a:t>
            </a:r>
            <a:r>
              <a:rPr lang="en-GB" sz="1000" dirty="0">
                <a:latin typeface="Verdana" panose="020B0604030504040204" pitchFamily="34" charset="0"/>
                <a:ea typeface="Verdana" panose="020B0604030504040204" pitchFamily="34" charset="0"/>
              </a:rPr>
              <a:t>. A. Josey, N. Loeb, P.-P. Mathieu, B. </a:t>
            </a:r>
            <a:r>
              <a:rPr lang="en-GB" sz="1000" dirty="0" err="1">
                <a:latin typeface="Verdana" panose="020B0604030504040204" pitchFamily="34" charset="0"/>
                <a:ea typeface="Verdana" panose="020B0604030504040204" pitchFamily="34" charset="0"/>
              </a:rPr>
              <a:t>Meyssignac</a:t>
            </a:r>
            <a:r>
              <a:rPr lang="en-GB" sz="1000" dirty="0">
                <a:latin typeface="Verdana" panose="020B0604030504040204" pitchFamily="34" charset="0"/>
                <a:ea typeface="Verdana" panose="020B0604030504040204" pitchFamily="34" charset="0"/>
              </a:rPr>
              <a:t>, and M. Wild. 2016. An imperative to monitor Earth’s energy imbalance. Nature Climate Change 6:138–144.</a:t>
            </a:r>
          </a:p>
          <a:p>
            <a:endParaRPr lang="en-GB" sz="1000" dirty="0" smtClean="0">
              <a:latin typeface="Verdana" panose="020B0604030504040204" pitchFamily="34" charset="0"/>
              <a:ea typeface="Verdana" panose="020B0604030504040204" pitchFamily="34" charset="0"/>
            </a:endParaRPr>
          </a:p>
          <a:p>
            <a:r>
              <a:rPr lang="en-GB" sz="1000" dirty="0" smtClean="0">
                <a:latin typeface="Verdana" panose="020B0604030504040204" pitchFamily="34" charset="0"/>
                <a:ea typeface="Verdana" panose="020B0604030504040204" pitchFamily="34" charset="0"/>
              </a:rPr>
              <a:t>Peters</a:t>
            </a:r>
            <a:r>
              <a:rPr lang="en-GB" sz="1000" dirty="0">
                <a:latin typeface="Verdana" panose="020B0604030504040204" pitchFamily="34" charset="0"/>
                <a:ea typeface="Verdana" panose="020B0604030504040204" pitchFamily="34" charset="0"/>
              </a:rPr>
              <a:t>, G. P., R. M. Andrew, J. G. </a:t>
            </a:r>
            <a:r>
              <a:rPr lang="en-GB" sz="1000" dirty="0" err="1">
                <a:latin typeface="Verdana" panose="020B0604030504040204" pitchFamily="34" charset="0"/>
                <a:ea typeface="Verdana" panose="020B0604030504040204" pitchFamily="34" charset="0"/>
              </a:rPr>
              <a:t>Canadell</a:t>
            </a:r>
            <a:r>
              <a:rPr lang="en-GB" sz="1000" dirty="0">
                <a:latin typeface="Verdana" panose="020B0604030504040204" pitchFamily="34" charset="0"/>
                <a:ea typeface="Verdana" panose="020B0604030504040204" pitchFamily="34" charset="0"/>
              </a:rPr>
              <a:t>, P. </a:t>
            </a:r>
            <a:r>
              <a:rPr lang="en-GB" sz="1000" dirty="0" err="1">
                <a:latin typeface="Verdana" panose="020B0604030504040204" pitchFamily="34" charset="0"/>
                <a:ea typeface="Verdana" panose="020B0604030504040204" pitchFamily="34" charset="0"/>
              </a:rPr>
              <a:t>Friedlingstein</a:t>
            </a:r>
            <a:r>
              <a:rPr lang="en-GB" sz="1000" dirty="0">
                <a:latin typeface="Verdana" panose="020B0604030504040204" pitchFamily="34" charset="0"/>
                <a:ea typeface="Verdana" panose="020B0604030504040204" pitchFamily="34" charset="0"/>
              </a:rPr>
              <a:t>, R. B. Jackson, J. I. </a:t>
            </a:r>
            <a:r>
              <a:rPr lang="en-GB" sz="1000" dirty="0" err="1">
                <a:latin typeface="Verdana" panose="020B0604030504040204" pitchFamily="34" charset="0"/>
                <a:ea typeface="Verdana" panose="020B0604030504040204" pitchFamily="34" charset="0"/>
              </a:rPr>
              <a:t>Korsbakken</a:t>
            </a:r>
            <a:r>
              <a:rPr lang="en-GB" sz="1000" dirty="0">
                <a:latin typeface="Verdana" panose="020B0604030504040204" pitchFamily="34" charset="0"/>
                <a:ea typeface="Verdana" panose="020B0604030504040204" pitchFamily="34" charset="0"/>
              </a:rPr>
              <a:t>, C. L. </a:t>
            </a:r>
            <a:r>
              <a:rPr lang="en-GB" sz="1000" dirty="0" err="1">
                <a:latin typeface="Verdana" panose="020B0604030504040204" pitchFamily="34" charset="0"/>
                <a:ea typeface="Verdana" panose="020B0604030504040204" pitchFamily="34" charset="0"/>
              </a:rPr>
              <a:t>Quéré</a:t>
            </a:r>
            <a:r>
              <a:rPr lang="en-GB" sz="1000" dirty="0">
                <a:latin typeface="Verdana" panose="020B0604030504040204" pitchFamily="34" charset="0"/>
                <a:ea typeface="Verdana" panose="020B0604030504040204" pitchFamily="34" charset="0"/>
              </a:rPr>
              <a:t>, and A. </a:t>
            </a:r>
            <a:r>
              <a:rPr lang="en-GB" sz="1000" dirty="0" err="1">
                <a:latin typeface="Verdana" panose="020B0604030504040204" pitchFamily="34" charset="0"/>
                <a:ea typeface="Verdana" panose="020B0604030504040204" pitchFamily="34" charset="0"/>
              </a:rPr>
              <a:t>Peregon</a:t>
            </a:r>
            <a:r>
              <a:rPr lang="en-GB" sz="1000" dirty="0">
                <a:latin typeface="Verdana" panose="020B0604030504040204" pitchFamily="34" charset="0"/>
                <a:ea typeface="Verdana" panose="020B0604030504040204" pitchFamily="34" charset="0"/>
              </a:rPr>
              <a:t>. 2019. Carbon dioxide emissions continue to grow amidst slowly emerging climate policies. Nature Climate Change:1–4.</a:t>
            </a:r>
          </a:p>
          <a:p>
            <a:endParaRPr lang="en-GB" sz="1000" dirty="0" smtClean="0">
              <a:latin typeface="Verdana" panose="020B0604030504040204" pitchFamily="34" charset="0"/>
              <a:ea typeface="Verdana" panose="020B0604030504040204" pitchFamily="34" charset="0"/>
            </a:endParaRPr>
          </a:p>
          <a:p>
            <a:r>
              <a:rPr lang="en-GB" sz="1000" dirty="0" err="1" smtClean="0">
                <a:latin typeface="Verdana" panose="020B0604030504040204" pitchFamily="34" charset="0"/>
                <a:ea typeface="Verdana" panose="020B0604030504040204" pitchFamily="34" charset="0"/>
              </a:rPr>
              <a:t>Tarnocai</a:t>
            </a:r>
            <a:r>
              <a:rPr lang="en-GB" sz="1000" dirty="0">
                <a:latin typeface="Verdana" panose="020B0604030504040204" pitchFamily="34" charset="0"/>
                <a:ea typeface="Verdana" panose="020B0604030504040204" pitchFamily="34" charset="0"/>
              </a:rPr>
              <a:t>, C., J. G. </a:t>
            </a:r>
            <a:r>
              <a:rPr lang="en-GB" sz="1000" dirty="0" err="1">
                <a:latin typeface="Verdana" panose="020B0604030504040204" pitchFamily="34" charset="0"/>
                <a:ea typeface="Verdana" panose="020B0604030504040204" pitchFamily="34" charset="0"/>
              </a:rPr>
              <a:t>Canadell</a:t>
            </a:r>
            <a:r>
              <a:rPr lang="en-GB" sz="1000" dirty="0">
                <a:latin typeface="Verdana" panose="020B0604030504040204" pitchFamily="34" charset="0"/>
                <a:ea typeface="Verdana" panose="020B0604030504040204" pitchFamily="34" charset="0"/>
              </a:rPr>
              <a:t>, E. A. G. Schuur, P. </a:t>
            </a:r>
            <a:r>
              <a:rPr lang="en-GB" sz="1000" dirty="0" err="1">
                <a:latin typeface="Verdana" panose="020B0604030504040204" pitchFamily="34" charset="0"/>
                <a:ea typeface="Verdana" panose="020B0604030504040204" pitchFamily="34" charset="0"/>
              </a:rPr>
              <a:t>Kuhry</a:t>
            </a:r>
            <a:r>
              <a:rPr lang="en-GB" sz="1000" dirty="0">
                <a:latin typeface="Verdana" panose="020B0604030504040204" pitchFamily="34" charset="0"/>
                <a:ea typeface="Verdana" panose="020B0604030504040204" pitchFamily="34" charset="0"/>
              </a:rPr>
              <a:t>, G. </a:t>
            </a:r>
            <a:r>
              <a:rPr lang="en-GB" sz="1000" dirty="0" err="1">
                <a:latin typeface="Verdana" panose="020B0604030504040204" pitchFamily="34" charset="0"/>
                <a:ea typeface="Verdana" panose="020B0604030504040204" pitchFamily="34" charset="0"/>
              </a:rPr>
              <a:t>Mazhitova</a:t>
            </a:r>
            <a:r>
              <a:rPr lang="en-GB" sz="1000" dirty="0">
                <a:latin typeface="Verdana" panose="020B0604030504040204" pitchFamily="34" charset="0"/>
                <a:ea typeface="Verdana" panose="020B0604030504040204" pitchFamily="34" charset="0"/>
              </a:rPr>
              <a:t>, and S. </a:t>
            </a:r>
            <a:r>
              <a:rPr lang="en-GB" sz="1000" dirty="0" err="1">
                <a:latin typeface="Verdana" panose="020B0604030504040204" pitchFamily="34" charset="0"/>
                <a:ea typeface="Verdana" panose="020B0604030504040204" pitchFamily="34" charset="0"/>
              </a:rPr>
              <a:t>Zimov</a:t>
            </a:r>
            <a:r>
              <a:rPr lang="en-GB" sz="1000" dirty="0">
                <a:latin typeface="Verdana" panose="020B0604030504040204" pitchFamily="34" charset="0"/>
                <a:ea typeface="Verdana" panose="020B0604030504040204" pitchFamily="34" charset="0"/>
              </a:rPr>
              <a:t>. 2009. Soil organic carbon pools in the northern circumpolar permafrost region: SOIL ORGANIC CARBON POOLS. Global Biogeochemical Cycles 23:n/a-n/a</a:t>
            </a:r>
            <a:r>
              <a:rPr lang="en-GB" sz="1000" dirty="0" smtClean="0">
                <a:latin typeface="Verdana" panose="020B0604030504040204" pitchFamily="34" charset="0"/>
                <a:ea typeface="Verdana" panose="020B0604030504040204" pitchFamily="34" charset="0"/>
              </a:rPr>
              <a:t>.</a:t>
            </a:r>
          </a:p>
          <a:p>
            <a:endParaRPr lang="en-GB" sz="1000" dirty="0">
              <a:latin typeface="Verdana" panose="020B0604030504040204" pitchFamily="34" charset="0"/>
              <a:ea typeface="Verdana" panose="020B0604030504040204" pitchFamily="34" charset="0"/>
            </a:endParaRPr>
          </a:p>
          <a:p>
            <a:r>
              <a:rPr lang="en-GB" sz="1000" dirty="0" err="1">
                <a:latin typeface="Verdana" panose="020B0604030504040204" pitchFamily="34" charset="0"/>
                <a:ea typeface="Verdana" panose="020B0604030504040204" pitchFamily="34" charset="0"/>
              </a:rPr>
              <a:t>Turetsky</a:t>
            </a:r>
            <a:r>
              <a:rPr lang="en-GB" sz="1000" dirty="0">
                <a:latin typeface="Verdana" panose="020B0604030504040204" pitchFamily="34" charset="0"/>
                <a:ea typeface="Verdana" panose="020B0604030504040204" pitchFamily="34" charset="0"/>
              </a:rPr>
              <a:t>, M. R., B. W. Abbott, M. C. Jones, K. W. Anthony, D. </a:t>
            </a:r>
            <a:r>
              <a:rPr lang="en-GB" sz="1000" dirty="0" err="1">
                <a:latin typeface="Verdana" panose="020B0604030504040204" pitchFamily="34" charset="0"/>
                <a:ea typeface="Verdana" panose="020B0604030504040204" pitchFamily="34" charset="0"/>
              </a:rPr>
              <a:t>Olefeldt</a:t>
            </a:r>
            <a:r>
              <a:rPr lang="en-GB" sz="1000" dirty="0">
                <a:latin typeface="Verdana" panose="020B0604030504040204" pitchFamily="34" charset="0"/>
                <a:ea typeface="Verdana" panose="020B0604030504040204" pitchFamily="34" charset="0"/>
              </a:rPr>
              <a:t>, E. A. G. Schuur, C. </a:t>
            </a:r>
            <a:r>
              <a:rPr lang="en-GB" sz="1000" dirty="0" err="1">
                <a:latin typeface="Verdana" panose="020B0604030504040204" pitchFamily="34" charset="0"/>
                <a:ea typeface="Verdana" panose="020B0604030504040204" pitchFamily="34" charset="0"/>
              </a:rPr>
              <a:t>Koven</a:t>
            </a:r>
            <a:r>
              <a:rPr lang="en-GB" sz="1000" dirty="0">
                <a:latin typeface="Verdana" panose="020B0604030504040204" pitchFamily="34" charset="0"/>
                <a:ea typeface="Verdana" panose="020B0604030504040204" pitchFamily="34" charset="0"/>
              </a:rPr>
              <a:t>, A. D. McGuire, G. Grosse, P. </a:t>
            </a:r>
            <a:r>
              <a:rPr lang="en-GB" sz="1000" dirty="0" err="1">
                <a:latin typeface="Verdana" panose="020B0604030504040204" pitchFamily="34" charset="0"/>
                <a:ea typeface="Verdana" panose="020B0604030504040204" pitchFamily="34" charset="0"/>
              </a:rPr>
              <a:t>Kuhry</a:t>
            </a:r>
            <a:r>
              <a:rPr lang="en-GB" sz="1000" dirty="0">
                <a:latin typeface="Verdana" panose="020B0604030504040204" pitchFamily="34" charset="0"/>
                <a:ea typeface="Verdana" panose="020B0604030504040204" pitchFamily="34" charset="0"/>
              </a:rPr>
              <a:t>, G. </a:t>
            </a:r>
            <a:r>
              <a:rPr lang="en-GB" sz="1000" dirty="0" err="1">
                <a:latin typeface="Verdana" panose="020B0604030504040204" pitchFamily="34" charset="0"/>
                <a:ea typeface="Verdana" panose="020B0604030504040204" pitchFamily="34" charset="0"/>
              </a:rPr>
              <a:t>Hugelius</a:t>
            </a:r>
            <a:r>
              <a:rPr lang="en-GB" sz="1000" dirty="0">
                <a:latin typeface="Verdana" panose="020B0604030504040204" pitchFamily="34" charset="0"/>
                <a:ea typeface="Verdana" panose="020B0604030504040204" pitchFamily="34" charset="0"/>
              </a:rPr>
              <a:t>, D. M. Lawrence, C. Gibson, and A. B. K. </a:t>
            </a:r>
            <a:r>
              <a:rPr lang="en-GB" sz="1000" dirty="0" err="1">
                <a:latin typeface="Verdana" panose="020B0604030504040204" pitchFamily="34" charset="0"/>
                <a:ea typeface="Verdana" panose="020B0604030504040204" pitchFamily="34" charset="0"/>
              </a:rPr>
              <a:t>Sannel</a:t>
            </a:r>
            <a:r>
              <a:rPr lang="en-GB" sz="1000" dirty="0">
                <a:latin typeface="Verdana" panose="020B0604030504040204" pitchFamily="34" charset="0"/>
                <a:ea typeface="Verdana" panose="020B0604030504040204" pitchFamily="34" charset="0"/>
              </a:rPr>
              <a:t>. 2019. Permafrost collapse is accelerating carbon release. Nature 569:32–34</a:t>
            </a:r>
            <a:r>
              <a:rPr lang="en-GB" sz="1000" dirty="0" smtClean="0">
                <a:latin typeface="Verdana" panose="020B0604030504040204" pitchFamily="34" charset="0"/>
                <a:ea typeface="Verdana" panose="020B0604030504040204" pitchFamily="34" charset="0"/>
              </a:rPr>
              <a:t>.</a:t>
            </a:r>
            <a:endParaRPr lang="en-GB" sz="1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348082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116632"/>
            <a:ext cx="7200800" cy="1384995"/>
          </a:xfrm>
          <a:prstGeom prst="rect">
            <a:avLst/>
          </a:prstGeom>
          <a:noFill/>
        </p:spPr>
        <p:txBody>
          <a:bodyPr wrap="square" rtlCol="0">
            <a:spAutoFit/>
          </a:bodyPr>
          <a:lstStyle/>
          <a:p>
            <a:r>
              <a:rPr lang="en-GB" sz="1400" b="1" dirty="0" smtClean="0">
                <a:latin typeface="Verdana" panose="020B0604030504040204" pitchFamily="34" charset="0"/>
                <a:ea typeface="Verdana" panose="020B0604030504040204" pitchFamily="34" charset="0"/>
              </a:rPr>
              <a:t>References (continued)</a:t>
            </a:r>
          </a:p>
          <a:p>
            <a:endParaRPr lang="en-GB" sz="1000" dirty="0" smtClean="0">
              <a:latin typeface="Verdana" panose="020B0604030504040204" pitchFamily="34" charset="0"/>
              <a:ea typeface="Verdana" panose="020B0604030504040204" pitchFamily="34" charset="0"/>
            </a:endParaRPr>
          </a:p>
          <a:p>
            <a:r>
              <a:rPr lang="en-GB" sz="1000" smtClean="0">
                <a:latin typeface="Verdana" panose="020B0604030504040204" pitchFamily="34" charset="0"/>
                <a:ea typeface="Verdana" panose="020B0604030504040204" pitchFamily="34" charset="0"/>
              </a:rPr>
              <a:t>Yang</a:t>
            </a:r>
            <a:r>
              <a:rPr lang="en-GB" sz="1000" dirty="0">
                <a:latin typeface="Verdana" panose="020B0604030504040204" pitchFamily="34" charset="0"/>
                <a:ea typeface="Verdana" panose="020B0604030504040204" pitchFamily="34" charset="0"/>
              </a:rPr>
              <a:t>, Z., E. Hanna, T. V. Callaghan, and C. </a:t>
            </a:r>
            <a:r>
              <a:rPr lang="en-GB" sz="1000" dirty="0" err="1">
                <a:latin typeface="Verdana" panose="020B0604030504040204" pitchFamily="34" charset="0"/>
                <a:ea typeface="Verdana" panose="020B0604030504040204" pitchFamily="34" charset="0"/>
              </a:rPr>
              <a:t>Jonasson</a:t>
            </a:r>
            <a:r>
              <a:rPr lang="en-GB" sz="1000" dirty="0">
                <a:latin typeface="Verdana" panose="020B0604030504040204" pitchFamily="34" charset="0"/>
                <a:ea typeface="Verdana" panose="020B0604030504040204" pitchFamily="34" charset="0"/>
              </a:rPr>
              <a:t>. 2012. How can meteorological observations and microclimate simulations improve understanding of 1913–2010 climate change around Abisko, Swedish Lapland? Meteorological Applications 19:454–463.</a:t>
            </a:r>
          </a:p>
          <a:p>
            <a:endParaRPr lang="en-GB" sz="1000" dirty="0" smtClean="0">
              <a:latin typeface="Verdana" panose="020B0604030504040204" pitchFamily="34" charset="0"/>
              <a:ea typeface="Verdana" panose="020B0604030504040204" pitchFamily="34" charset="0"/>
            </a:endParaRPr>
          </a:p>
          <a:p>
            <a:r>
              <a:rPr lang="en-GB" sz="1000" dirty="0" err="1" smtClean="0">
                <a:latin typeface="Verdana" panose="020B0604030504040204" pitchFamily="34" charset="0"/>
                <a:ea typeface="Verdana" panose="020B0604030504040204" pitchFamily="34" charset="0"/>
              </a:rPr>
              <a:t>Zimov</a:t>
            </a:r>
            <a:r>
              <a:rPr lang="en-GB" sz="1000" dirty="0">
                <a:latin typeface="Verdana" panose="020B0604030504040204" pitchFamily="34" charset="0"/>
                <a:ea typeface="Verdana" panose="020B0604030504040204" pitchFamily="34" charset="0"/>
              </a:rPr>
              <a:t>, S. A., E. A. G. Schuur, and F. S. Chapin. 2006. Permafrost and the Global Carbon Budget. Science 312:1612–1613.</a:t>
            </a:r>
          </a:p>
        </p:txBody>
      </p:sp>
    </p:spTree>
    <p:extLst>
      <p:ext uri="{BB962C8B-B14F-4D97-AF65-F5344CB8AC3E}">
        <p14:creationId xmlns:p14="http://schemas.microsoft.com/office/powerpoint/2010/main" val="1247051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116632"/>
            <a:ext cx="7313097" cy="461665"/>
          </a:xfrm>
          <a:prstGeom prst="rect">
            <a:avLst/>
          </a:prstGeom>
          <a:noFill/>
        </p:spPr>
        <p:txBody>
          <a:bodyPr wrap="square" rtlCol="0">
            <a:spAutoFit/>
          </a:bodyPr>
          <a:lstStyle/>
          <a:p>
            <a:r>
              <a:rPr lang="en-GB" sz="2400" dirty="0" smtClean="0">
                <a:latin typeface="Verdana" panose="020B0604030504040204" pitchFamily="34" charset="0"/>
                <a:ea typeface="Verdana" panose="020B0604030504040204" pitchFamily="34" charset="0"/>
                <a:cs typeface="Verdana" panose="020B0604030504040204" pitchFamily="34" charset="0"/>
              </a:rPr>
              <a:t>Abisko long-term climate regimes</a:t>
            </a: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17" name="Bildobjekt 6"/>
          <p:cNvPicPr>
            <a:picLocks noChangeAspect="1"/>
          </p:cNvPicPr>
          <p:nvPr/>
        </p:nvPicPr>
        <p:blipFill rotWithShape="1">
          <a:blip r:embed="rId3">
            <a:extLst>
              <a:ext uri="{28A0092B-C50C-407E-A947-70E740481C1C}">
                <a14:useLocalDpi xmlns:a14="http://schemas.microsoft.com/office/drawing/2010/main" val="0"/>
              </a:ext>
            </a:extLst>
          </a:blip>
          <a:srcRect r="5377"/>
          <a:stretch/>
        </p:blipFill>
        <p:spPr>
          <a:xfrm>
            <a:off x="1865312" y="1905201"/>
            <a:ext cx="7403914" cy="2448272"/>
          </a:xfrm>
          <a:prstGeom prst="rect">
            <a:avLst/>
          </a:prstGeom>
        </p:spPr>
      </p:pic>
      <p:sp>
        <p:nvSpPr>
          <p:cNvPr id="18" name="textruta 7"/>
          <p:cNvSpPr txBox="1"/>
          <p:nvPr/>
        </p:nvSpPr>
        <p:spPr>
          <a:xfrm>
            <a:off x="1619672" y="6453336"/>
            <a:ext cx="3888432" cy="246221"/>
          </a:xfrm>
          <a:prstGeom prst="rect">
            <a:avLst/>
          </a:prstGeom>
          <a:noFill/>
        </p:spPr>
        <p:txBody>
          <a:bodyPr wrap="square" rtlCol="0">
            <a:spAutoFit/>
          </a:bodyPr>
          <a:lstStyle/>
          <a:p>
            <a:pPr defTabSz="685800" fontAlgn="auto">
              <a:spcBef>
                <a:spcPts val="0"/>
              </a:spcBef>
              <a:spcAft>
                <a:spcPts val="0"/>
              </a:spcAft>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Loader et al. 2013, </a:t>
            </a:r>
            <a:r>
              <a:rPr lang="en-US" sz="1000" dirty="0" err="1" smtClean="0">
                <a:solidFill>
                  <a:prstClr val="black"/>
                </a:solidFill>
                <a:latin typeface="Verdana" panose="020B0604030504040204" pitchFamily="34" charset="0"/>
                <a:ea typeface="Verdana" panose="020B0604030504040204" pitchFamily="34" charset="0"/>
                <a:cs typeface="Verdana" panose="020B0604030504040204" pitchFamily="34" charset="0"/>
              </a:rPr>
              <a:t>Neukom</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et al. 2019</a:t>
            </a:r>
            <a:endParaRPr lang="sv-SE"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1691680" y="5013176"/>
            <a:ext cx="7200800" cy="648072"/>
          </a:xfrm>
          <a:prstGeom prst="rect">
            <a:avLst/>
          </a:prstGeom>
          <a:solidFill>
            <a:schemeClr val="bg1"/>
          </a:solidFill>
          <a:ln w="28575">
            <a:solidFill>
              <a:srgbClr val="FF3300"/>
            </a:solidFill>
          </a:ln>
        </p:spPr>
        <p:txBody>
          <a:bodyPr wrap="square" rtlCol="0">
            <a:spAutoFit/>
          </a:bodyPr>
          <a:lstStyle/>
          <a:p>
            <a:pPr algn="ctr"/>
            <a:r>
              <a:rPr lang="en-GB" dirty="0">
                <a:solidFill>
                  <a:schemeClr val="tx1"/>
                </a:solidFill>
                <a:latin typeface="Verdana" panose="020B0604030504040204" pitchFamily="34" charset="0"/>
                <a:ea typeface="Verdana" panose="020B0604030504040204" pitchFamily="34" charset="0"/>
                <a:cs typeface="Verdana" panose="020B0604030504040204" pitchFamily="34" charset="0"/>
              </a:rPr>
              <a:t>No evidence for globally </a:t>
            </a:r>
            <a:r>
              <a:rPr lang="en-GB" dirty="0" smtClean="0">
                <a:solidFill>
                  <a:schemeClr val="tx1"/>
                </a:solidFill>
                <a:latin typeface="Verdana" panose="020B0604030504040204" pitchFamily="34" charset="0"/>
                <a:ea typeface="Verdana" panose="020B0604030504040204" pitchFamily="34" charset="0"/>
                <a:cs typeface="Verdana" panose="020B0604030504040204" pitchFamily="34" charset="0"/>
              </a:rPr>
              <a:t>coherent warm </a:t>
            </a:r>
            <a:r>
              <a:rPr lang="en-GB" dirty="0">
                <a:solidFill>
                  <a:schemeClr val="tx1"/>
                </a:solidFill>
                <a:latin typeface="Verdana" panose="020B0604030504040204" pitchFamily="34" charset="0"/>
                <a:ea typeface="Verdana" panose="020B0604030504040204" pitchFamily="34" charset="0"/>
                <a:cs typeface="Verdana" panose="020B0604030504040204" pitchFamily="34" charset="0"/>
              </a:rPr>
              <a:t>and cold periods </a:t>
            </a:r>
            <a:r>
              <a:rPr lang="en-GB" dirty="0" smtClean="0">
                <a:latin typeface="Verdana" panose="020B0604030504040204" pitchFamily="34" charset="0"/>
                <a:ea typeface="Verdana" panose="020B0604030504040204" pitchFamily="34" charset="0"/>
                <a:cs typeface="Verdana" panose="020B0604030504040204" pitchFamily="34" charset="0"/>
              </a:rPr>
              <a:t>during the </a:t>
            </a:r>
            <a:r>
              <a:rPr lang="en-GB" dirty="0" smtClean="0">
                <a:solidFill>
                  <a:schemeClr val="tx1"/>
                </a:solidFill>
                <a:latin typeface="Verdana" panose="020B0604030504040204" pitchFamily="34" charset="0"/>
                <a:ea typeface="Verdana" panose="020B0604030504040204" pitchFamily="34" charset="0"/>
                <a:cs typeface="Verdana" panose="020B0604030504040204" pitchFamily="34" charset="0"/>
              </a:rPr>
              <a:t>preindustrial era</a:t>
            </a:r>
            <a:endParaRPr lang="en-GB"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p:nvGrpSpPr>
        <p:grpSpPr>
          <a:xfrm>
            <a:off x="4265178" y="2022580"/>
            <a:ext cx="4176466" cy="2899951"/>
            <a:chOff x="4139952" y="2022580"/>
            <a:chExt cx="4176466" cy="2899951"/>
          </a:xfrm>
        </p:grpSpPr>
        <p:sp>
          <p:nvSpPr>
            <p:cNvPr id="9" name="Rectangle 8"/>
            <p:cNvSpPr/>
            <p:nvPr/>
          </p:nvSpPr>
          <p:spPr>
            <a:xfrm>
              <a:off x="4166272" y="4346467"/>
              <a:ext cx="3358055" cy="57606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Little Ice Age</a:t>
              </a:r>
              <a:br>
                <a:rPr lang="en-GB" dirty="0">
                  <a:solidFill>
                    <a:schemeClr val="tx1"/>
                  </a:solidFill>
                </a:rPr>
              </a:br>
              <a:r>
                <a:rPr lang="en-GB" dirty="0">
                  <a:solidFill>
                    <a:schemeClr val="tx1"/>
                  </a:solidFill>
                </a:rPr>
                <a:t>(c. </a:t>
              </a:r>
              <a:r>
                <a:rPr lang="en-GB" dirty="0" smtClean="0">
                  <a:solidFill>
                    <a:schemeClr val="tx1"/>
                  </a:solidFill>
                </a:rPr>
                <a:t>1200 </a:t>
              </a:r>
              <a:r>
                <a:rPr lang="en-GB" dirty="0">
                  <a:solidFill>
                    <a:schemeClr val="tx1"/>
                  </a:solidFill>
                </a:rPr>
                <a:t>to 1900)</a:t>
              </a:r>
            </a:p>
          </p:txBody>
        </p:sp>
        <p:grpSp>
          <p:nvGrpSpPr>
            <p:cNvPr id="6" name="Group 5"/>
            <p:cNvGrpSpPr/>
            <p:nvPr/>
          </p:nvGrpSpPr>
          <p:grpSpPr>
            <a:xfrm>
              <a:off x="4139952" y="2022580"/>
              <a:ext cx="4176466" cy="1822745"/>
              <a:chOff x="4139952" y="2022580"/>
              <a:chExt cx="4176466" cy="1822745"/>
            </a:xfrm>
          </p:grpSpPr>
          <p:sp>
            <p:nvSpPr>
              <p:cNvPr id="5" name="Rectangle 4"/>
              <p:cNvSpPr/>
              <p:nvPr/>
            </p:nvSpPr>
            <p:spPr>
              <a:xfrm>
                <a:off x="4139952" y="2022580"/>
                <a:ext cx="1224136" cy="181668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31720" y="2022580"/>
                <a:ext cx="2084698" cy="182274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2536986" y="1204800"/>
            <a:ext cx="1728192" cy="2634469"/>
            <a:chOff x="2660252" y="1204800"/>
            <a:chExt cx="1479700" cy="2634469"/>
          </a:xfrm>
        </p:grpSpPr>
        <p:sp>
          <p:nvSpPr>
            <p:cNvPr id="2" name="Rectangle 1"/>
            <p:cNvSpPr/>
            <p:nvPr/>
          </p:nvSpPr>
          <p:spPr>
            <a:xfrm>
              <a:off x="2660252" y="1204800"/>
              <a:ext cx="1479700" cy="57606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Verdana" panose="020B0604030504040204" pitchFamily="34" charset="0"/>
                  <a:ea typeface="Verdana" panose="020B0604030504040204" pitchFamily="34" charset="0"/>
                  <a:cs typeface="Verdana" panose="020B0604030504040204" pitchFamily="34" charset="0"/>
                </a:rPr>
                <a:t>Medieval </a:t>
              </a:r>
              <a:r>
                <a:rPr lang="en-GB"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Warm Period </a:t>
              </a:r>
              <a:br>
                <a:rPr lang="en-GB"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 950 to 1200)</a:t>
              </a:r>
              <a:endParaRPr lang="en-GB"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2660252" y="2022580"/>
              <a:ext cx="1479700" cy="1816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757568" y="1166483"/>
            <a:ext cx="1368152" cy="2672786"/>
            <a:chOff x="7632342" y="1166483"/>
            <a:chExt cx="1368152" cy="2672786"/>
          </a:xfrm>
        </p:grpSpPr>
        <p:sp>
          <p:nvSpPr>
            <p:cNvPr id="10" name="Rectangle 9"/>
            <p:cNvSpPr/>
            <p:nvPr/>
          </p:nvSpPr>
          <p:spPr>
            <a:xfrm>
              <a:off x="7632342" y="1166483"/>
              <a:ext cx="1368152" cy="64807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Global warming</a:t>
              </a:r>
              <a:br>
                <a:rPr lang="en-GB"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 1900 to present)</a:t>
              </a:r>
              <a:endParaRPr lang="en-GB"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Rectangle 18"/>
            <p:cNvSpPr/>
            <p:nvPr/>
          </p:nvSpPr>
          <p:spPr>
            <a:xfrm>
              <a:off x="8316418" y="2022580"/>
              <a:ext cx="648070" cy="1816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86287" y="836712"/>
            <a:ext cx="45719" cy="369332"/>
          </a:xfrm>
          <a:prstGeom prst="rect">
            <a:avLst/>
          </a:prstGeom>
          <a:noFill/>
        </p:spPr>
        <p:txBody>
          <a:bodyPr wrap="square" rtlCol="0">
            <a:spAutoFit/>
          </a:bodyPr>
          <a:lstStyle/>
          <a:p>
            <a:r>
              <a:rPr lang="en-US" smtClean="0"/>
              <a:t>§</a:t>
            </a:r>
            <a:endParaRPr lang="en-US"/>
          </a:p>
        </p:txBody>
      </p:sp>
      <p:grpSp>
        <p:nvGrpSpPr>
          <p:cNvPr id="16" name="Group 15"/>
          <p:cNvGrpSpPr/>
          <p:nvPr/>
        </p:nvGrpSpPr>
        <p:grpSpPr>
          <a:xfrm>
            <a:off x="1612104" y="1228981"/>
            <a:ext cx="967232" cy="3364259"/>
            <a:chOff x="704008" y="1268760"/>
            <a:chExt cx="967232" cy="3364259"/>
          </a:xfrm>
        </p:grpSpPr>
        <p:sp>
          <p:nvSpPr>
            <p:cNvPr id="20" name="Right Arrow 19"/>
            <p:cNvSpPr/>
            <p:nvPr/>
          </p:nvSpPr>
          <p:spPr>
            <a:xfrm rot="16200000">
              <a:off x="393874" y="1578894"/>
              <a:ext cx="1587500" cy="9672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5400000">
              <a:off x="393874" y="3355653"/>
              <a:ext cx="1587500" cy="967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3307" y="1700808"/>
              <a:ext cx="615553" cy="1155452"/>
            </a:xfrm>
            <a:prstGeom prst="rect">
              <a:avLst/>
            </a:prstGeom>
            <a:noFill/>
          </p:spPr>
          <p:txBody>
            <a:bodyPr vert="vert270" wrap="square" rtlCol="0">
              <a:spAutoFit/>
            </a:bodyPr>
            <a:lstStyle/>
            <a:p>
              <a:pPr algn="ctr"/>
              <a:r>
                <a:rPr lang="en-US" sz="1400" dirty="0" smtClean="0">
                  <a:latin typeface="Georgia" panose="02040502050405020303" pitchFamily="18" charset="0"/>
                </a:rPr>
                <a:t>Marine Air Dominate</a:t>
              </a:r>
              <a:endParaRPr lang="en-US" sz="1400" dirty="0">
                <a:latin typeface="Georgia" panose="02040502050405020303" pitchFamily="18" charset="0"/>
              </a:endParaRPr>
            </a:p>
          </p:txBody>
        </p:sp>
        <p:sp>
          <p:nvSpPr>
            <p:cNvPr id="22" name="TextBox 21"/>
            <p:cNvSpPr txBox="1"/>
            <p:nvPr/>
          </p:nvSpPr>
          <p:spPr>
            <a:xfrm>
              <a:off x="872454" y="3045519"/>
              <a:ext cx="615553" cy="1103561"/>
            </a:xfrm>
            <a:prstGeom prst="rect">
              <a:avLst/>
            </a:prstGeom>
            <a:noFill/>
          </p:spPr>
          <p:txBody>
            <a:bodyPr vert="vert270" wrap="square" rtlCol="0">
              <a:spAutoFit/>
            </a:bodyPr>
            <a:lstStyle/>
            <a:p>
              <a:pPr algn="ctr"/>
              <a:r>
                <a:rPr lang="en-US" sz="1400" dirty="0" smtClean="0">
                  <a:latin typeface="Georgia" panose="02040502050405020303" pitchFamily="18" charset="0"/>
                </a:rPr>
                <a:t>Arctic Air Dominate</a:t>
              </a:r>
              <a:endParaRPr lang="en-US" sz="1400" dirty="0">
                <a:latin typeface="Georgia" panose="02040502050405020303" pitchFamily="18" charset="0"/>
              </a:endParaRPr>
            </a:p>
          </p:txBody>
        </p:sp>
      </p:grpSp>
    </p:spTree>
    <p:extLst>
      <p:ext uri="{BB962C8B-B14F-4D97-AF65-F5344CB8AC3E}">
        <p14:creationId xmlns:p14="http://schemas.microsoft.com/office/powerpoint/2010/main" val="18524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120" y="3705106"/>
            <a:ext cx="5329232" cy="2504690"/>
          </a:xfrm>
          <a:prstGeom prst="rect">
            <a:avLst/>
          </a:prstGeom>
        </p:spPr>
      </p:pic>
      <p:sp>
        <p:nvSpPr>
          <p:cNvPr id="9" name="TextBox 8"/>
          <p:cNvSpPr txBox="1"/>
          <p:nvPr/>
        </p:nvSpPr>
        <p:spPr>
          <a:xfrm>
            <a:off x="1709885" y="116632"/>
            <a:ext cx="7208664" cy="461665"/>
          </a:xfrm>
          <a:prstGeom prst="rect">
            <a:avLst/>
          </a:prstGeom>
          <a:noFill/>
          <a:effectLst>
            <a:glow rad="63500">
              <a:schemeClr val="accent1">
                <a:satMod val="175000"/>
                <a:alpha val="40000"/>
              </a:schemeClr>
            </a:glow>
          </a:effectLst>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Arctic warming</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980728"/>
            <a:ext cx="5760000" cy="2611801"/>
          </a:xfrm>
          <a:prstGeom prst="rect">
            <a:avLst/>
          </a:prstGeom>
        </p:spPr>
      </p:pic>
      <p:grpSp>
        <p:nvGrpSpPr>
          <p:cNvPr id="10" name="Group 9"/>
          <p:cNvGrpSpPr/>
          <p:nvPr/>
        </p:nvGrpSpPr>
        <p:grpSpPr>
          <a:xfrm>
            <a:off x="5796136" y="2492896"/>
            <a:ext cx="792088" cy="1459659"/>
            <a:chOff x="5332214" y="5445224"/>
            <a:chExt cx="792088" cy="1459659"/>
          </a:xfrm>
        </p:grpSpPr>
        <p:cxnSp>
          <p:nvCxnSpPr>
            <p:cNvPr id="11" name="Straight Arrow Connector 10"/>
            <p:cNvCxnSpPr/>
            <p:nvPr/>
          </p:nvCxnSpPr>
          <p:spPr>
            <a:xfrm>
              <a:off x="5724128" y="5445224"/>
              <a:ext cx="0" cy="1090327"/>
            </a:xfrm>
            <a:prstGeom prst="straightConnector1">
              <a:avLst/>
            </a:prstGeom>
            <a:ln w="25400">
              <a:solidFill>
                <a:srgbClr val="FF33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32214" y="6535551"/>
              <a:ext cx="792088" cy="369332"/>
            </a:xfrm>
            <a:prstGeom prst="rect">
              <a:avLst/>
            </a:prstGeom>
            <a:noFill/>
            <a:ln w="25400">
              <a:solidFill>
                <a:srgbClr val="FF3300"/>
              </a:solidFill>
            </a:ln>
          </p:spPr>
          <p:txBody>
            <a:bodyPr wrap="square" rtlCol="0">
              <a:spAutoFit/>
            </a:bodyPr>
            <a:lstStyle/>
            <a:p>
              <a:pPr algn="ctr"/>
              <a:r>
                <a:rPr lang="en-US" dirty="0" smtClean="0">
                  <a:latin typeface="Verdana" panose="020B0604030504040204" pitchFamily="34" charset="0"/>
                  <a:ea typeface="Verdana" panose="020B0604030504040204" pitchFamily="34" charset="0"/>
                </a:rPr>
                <a:t>1989</a:t>
              </a:r>
              <a:endParaRPr lang="en-US" dirty="0">
                <a:latin typeface="Verdana" panose="020B0604030504040204" pitchFamily="34" charset="0"/>
                <a:ea typeface="Verdana" panose="020B0604030504040204" pitchFamily="34" charset="0"/>
              </a:endParaRPr>
            </a:p>
          </p:txBody>
        </p:sp>
      </p:grpSp>
      <p:sp>
        <p:nvSpPr>
          <p:cNvPr id="8" name="TextBox 7"/>
          <p:cNvSpPr txBox="1"/>
          <p:nvPr/>
        </p:nvSpPr>
        <p:spPr>
          <a:xfrm>
            <a:off x="1696413" y="4065132"/>
            <a:ext cx="7190404" cy="369332"/>
          </a:xfrm>
          <a:prstGeom prst="rect">
            <a:avLst/>
          </a:prstGeom>
          <a:solidFill>
            <a:schemeClr val="bg1"/>
          </a:solidFill>
          <a:ln w="28575">
            <a:solidFill>
              <a:srgbClr val="FF3300"/>
            </a:solidFill>
          </a:ln>
        </p:spPr>
        <p:txBody>
          <a:bodyPr wrap="square" rtlCol="0">
            <a:spAutoFit/>
          </a:bodyPr>
          <a:lstStyle/>
          <a:p>
            <a:pPr algn="ctr"/>
            <a:r>
              <a:rPr lang="en-GB" dirty="0" smtClean="0">
                <a:latin typeface="Verdana" panose="020B0604030504040204" pitchFamily="34" charset="0"/>
                <a:ea typeface="Verdana" panose="020B0604030504040204" pitchFamily="34" charset="0"/>
                <a:cs typeface="Verdana" panose="020B0604030504040204" pitchFamily="34" charset="0"/>
              </a:rPr>
              <a:t>Abisko temperatures have risen 1.7°C since 1913</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1691680" y="6485011"/>
            <a:ext cx="3890800" cy="25391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000" dirty="0" smtClean="0">
                <a:latin typeface="Verdana" panose="020B0604030504040204" pitchFamily="34" charset="0"/>
                <a:ea typeface="Verdana" panose="020B0604030504040204" pitchFamily="34" charset="0"/>
                <a:cs typeface="Verdana" panose="020B0604030504040204" pitchFamily="34" charset="0"/>
              </a:rPr>
              <a:t>ANS (unpublished data 2018)</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5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3529751"/>
            <a:ext cx="5524593" cy="2586515"/>
          </a:xfrm>
          <a:prstGeom prst="rect">
            <a:avLst/>
          </a:prstGeom>
        </p:spPr>
      </p:pic>
      <p:sp>
        <p:nvSpPr>
          <p:cNvPr id="9" name="TextBox 8"/>
          <p:cNvSpPr txBox="1"/>
          <p:nvPr/>
        </p:nvSpPr>
        <p:spPr>
          <a:xfrm>
            <a:off x="1709885" y="116632"/>
            <a:ext cx="7208664" cy="523220"/>
          </a:xfrm>
          <a:prstGeom prst="rect">
            <a:avLst/>
          </a:prstGeom>
          <a:noFill/>
          <a:effectLst>
            <a:glow rad="63500">
              <a:schemeClr val="accent1">
                <a:satMod val="175000"/>
                <a:alpha val="40000"/>
              </a:schemeClr>
            </a:glow>
          </a:effectLst>
        </p:spPr>
        <p:txBody>
          <a:bodyPr wrap="square" rtlCol="0">
            <a:sp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Arctic Warming</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980728"/>
            <a:ext cx="5760000" cy="2611801"/>
          </a:xfrm>
          <a:prstGeom prst="rect">
            <a:avLst/>
          </a:prstGeom>
        </p:spPr>
      </p:pic>
      <p:grpSp>
        <p:nvGrpSpPr>
          <p:cNvPr id="5" name="Group 4"/>
          <p:cNvGrpSpPr/>
          <p:nvPr/>
        </p:nvGrpSpPr>
        <p:grpSpPr>
          <a:xfrm>
            <a:off x="5724128" y="5137590"/>
            <a:ext cx="792088" cy="1355894"/>
            <a:chOff x="5332214" y="5445224"/>
            <a:chExt cx="792088" cy="1498505"/>
          </a:xfrm>
        </p:grpSpPr>
        <p:cxnSp>
          <p:nvCxnSpPr>
            <p:cNvPr id="3" name="Straight Arrow Connector 2"/>
            <p:cNvCxnSpPr/>
            <p:nvPr/>
          </p:nvCxnSpPr>
          <p:spPr>
            <a:xfrm>
              <a:off x="5724128" y="5445224"/>
              <a:ext cx="0" cy="1090327"/>
            </a:xfrm>
            <a:prstGeom prst="straightConnector1">
              <a:avLst/>
            </a:prstGeom>
            <a:ln w="25400">
              <a:solidFill>
                <a:srgbClr val="FF33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32214" y="6535551"/>
              <a:ext cx="792088" cy="408178"/>
            </a:xfrm>
            <a:prstGeom prst="rect">
              <a:avLst/>
            </a:prstGeom>
            <a:noFill/>
            <a:ln w="25400">
              <a:solidFill>
                <a:srgbClr val="FF3300"/>
              </a:solidFill>
            </a:ln>
          </p:spPr>
          <p:txBody>
            <a:bodyPr wrap="square" rtlCol="0">
              <a:spAutoFit/>
            </a:bodyPr>
            <a:lstStyle/>
            <a:p>
              <a:pPr algn="ctr"/>
              <a:r>
                <a:rPr lang="en-US" dirty="0" smtClean="0">
                  <a:latin typeface="Verdana" panose="020B0604030504040204" pitchFamily="34" charset="0"/>
                  <a:ea typeface="Verdana" panose="020B0604030504040204" pitchFamily="34" charset="0"/>
                </a:rPr>
                <a:t>1986</a:t>
              </a:r>
              <a:endParaRPr lang="en-US" dirty="0">
                <a:latin typeface="Verdana" panose="020B0604030504040204" pitchFamily="34" charset="0"/>
                <a:ea typeface="Verdana" panose="020B0604030504040204" pitchFamily="34" charset="0"/>
              </a:endParaRPr>
            </a:p>
          </p:txBody>
        </p:sp>
      </p:grpSp>
      <p:sp>
        <p:nvSpPr>
          <p:cNvPr id="8" name="TextBox 7"/>
          <p:cNvSpPr txBox="1"/>
          <p:nvPr/>
        </p:nvSpPr>
        <p:spPr>
          <a:xfrm>
            <a:off x="1691680" y="6485011"/>
            <a:ext cx="3890800" cy="25391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000" dirty="0" smtClean="0">
                <a:latin typeface="Verdana" panose="020B0604030504040204" pitchFamily="34" charset="0"/>
                <a:ea typeface="Verdana" panose="020B0604030504040204" pitchFamily="34" charset="0"/>
                <a:cs typeface="Verdana" panose="020B0604030504040204" pitchFamily="34" charset="0"/>
              </a:rPr>
              <a:t>ANS (unpublished data 2018); GISTEMP (v4, 2018)</a:t>
            </a:r>
            <a:endParaRPr lang="en-GB"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748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20546</TotalTime>
  <Words>9355</Words>
  <Application>Microsoft Office PowerPoint</Application>
  <PresentationFormat>On-screen Show (4:3)</PresentationFormat>
  <Paragraphs>693</Paragraphs>
  <Slides>68</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ＭＳ Ｐゴシック</vt:lpstr>
      <vt:lpstr>Arial</vt:lpstr>
      <vt:lpstr>Calibri</vt:lpstr>
      <vt:lpstr>Georgia</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does temperature lag CO2 atmospheric concentrations?</vt:lpstr>
      <vt:lpstr>Current Atmospheric CO2</vt:lpstr>
      <vt:lpstr>Recent Atmospheric CO2</vt:lpstr>
      <vt:lpstr>NASA’s global temperature record</vt:lpstr>
      <vt:lpstr>How do we tackle big problems?</vt:lpstr>
      <vt:lpstr>PowerPoint Presentation</vt:lpstr>
      <vt:lpstr>PowerPoint Presentation</vt:lpstr>
      <vt:lpstr>Our current trajectory</vt:lpstr>
      <vt:lpstr>Lack of Action</vt:lpstr>
      <vt:lpstr>Climate Action / Lack of Action</vt:lpstr>
      <vt:lpstr>How do we make sense of this?</vt:lpstr>
      <vt:lpstr>How do we make sense of this?</vt:lpstr>
      <vt:lpstr>A path to renewal “clean” energy</vt:lpstr>
      <vt:lpstr>A path to renewal “clean” energy</vt:lpstr>
      <vt:lpstr>A path to renewal “clean” energy</vt:lpstr>
      <vt:lpstr>The solar future is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Umeå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Reiner Giesler</dc:creator>
  <cp:lastModifiedBy>Keith Larson</cp:lastModifiedBy>
  <cp:revision>858</cp:revision>
  <cp:lastPrinted>2019-09-04T07:05:26Z</cp:lastPrinted>
  <dcterms:created xsi:type="dcterms:W3CDTF">2005-08-21T19:22:21Z</dcterms:created>
  <dcterms:modified xsi:type="dcterms:W3CDTF">2019-12-09T16:50:37Z</dcterms:modified>
</cp:coreProperties>
</file>