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611" r:id="rId2"/>
    <p:sldId id="832" r:id="rId3"/>
    <p:sldId id="822" r:id="rId4"/>
    <p:sldId id="823" r:id="rId5"/>
    <p:sldId id="824" r:id="rId6"/>
    <p:sldId id="836" r:id="rId7"/>
    <p:sldId id="819" r:id="rId8"/>
    <p:sldId id="825" r:id="rId9"/>
    <p:sldId id="820" r:id="rId10"/>
    <p:sldId id="837" r:id="rId11"/>
    <p:sldId id="838" r:id="rId12"/>
    <p:sldId id="839" r:id="rId13"/>
    <p:sldId id="627" r:id="rId14"/>
    <p:sldId id="558" r:id="rId15"/>
    <p:sldId id="806" r:id="rId16"/>
    <p:sldId id="559" r:id="rId17"/>
    <p:sldId id="560" r:id="rId18"/>
    <p:sldId id="561" r:id="rId19"/>
    <p:sldId id="840" r:id="rId20"/>
    <p:sldId id="841" r:id="rId21"/>
    <p:sldId id="842" r:id="rId22"/>
    <p:sldId id="596" r:id="rId23"/>
    <p:sldId id="833" r:id="rId24"/>
    <p:sldId id="523" r:id="rId25"/>
    <p:sldId id="721" r:id="rId26"/>
    <p:sldId id="799" r:id="rId27"/>
    <p:sldId id="798" r:id="rId28"/>
    <p:sldId id="672" r:id="rId29"/>
    <p:sldId id="511" r:id="rId30"/>
    <p:sldId id="790" r:id="rId31"/>
    <p:sldId id="463" r:id="rId32"/>
    <p:sldId id="734" r:id="rId33"/>
    <p:sldId id="464" r:id="rId34"/>
    <p:sldId id="711" r:id="rId35"/>
    <p:sldId id="707" r:id="rId36"/>
    <p:sldId id="706" r:id="rId37"/>
    <p:sldId id="835" r:id="rId38"/>
    <p:sldId id="817" r:id="rId39"/>
    <p:sldId id="694" r:id="rId40"/>
    <p:sldId id="754" r:id="rId41"/>
    <p:sldId id="768" r:id="rId42"/>
    <p:sldId id="766" r:id="rId43"/>
    <p:sldId id="767" r:id="rId44"/>
    <p:sldId id="760" r:id="rId45"/>
    <p:sldId id="761" r:id="rId46"/>
    <p:sldId id="787" r:id="rId47"/>
    <p:sldId id="764" r:id="rId48"/>
    <p:sldId id="639" r:id="rId49"/>
    <p:sldId id="751" r:id="rId50"/>
    <p:sldId id="518" r:id="rId51"/>
    <p:sldId id="705" r:id="rId52"/>
    <p:sldId id="829" r:id="rId53"/>
    <p:sldId id="834" r:id="rId54"/>
    <p:sldId id="598" r:id="rId55"/>
    <p:sldId id="828" r:id="rId56"/>
    <p:sldId id="771" r:id="rId57"/>
    <p:sldId id="830" r:id="rId58"/>
    <p:sldId id="831" r:id="rId59"/>
    <p:sldId id="795" r:id="rId60"/>
    <p:sldId id="792" r:id="rId61"/>
    <p:sldId id="789" r:id="rId62"/>
    <p:sldId id="786" r:id="rId63"/>
    <p:sldId id="785" r:id="rId64"/>
    <p:sldId id="770" r:id="rId65"/>
    <p:sldId id="774" r:id="rId66"/>
    <p:sldId id="775" r:id="rId67"/>
    <p:sldId id="776" r:id="rId68"/>
    <p:sldId id="777" r:id="rId69"/>
    <p:sldId id="778" r:id="rId70"/>
    <p:sldId id="780" r:id="rId71"/>
    <p:sldId id="781" r:id="rId72"/>
    <p:sldId id="788" r:id="rId73"/>
    <p:sldId id="783" r:id="rId74"/>
    <p:sldId id="796" r:id="rId75"/>
    <p:sldId id="784" r:id="rId76"/>
    <p:sldId id="782" r:id="rId77"/>
    <p:sldId id="815" r:id="rId7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8" autoAdjust="0"/>
    <p:restoredTop sz="94671" autoAdjust="0"/>
  </p:normalViewPr>
  <p:slideViewPr>
    <p:cSldViewPr snapToGrid="0">
      <p:cViewPr varScale="1">
        <p:scale>
          <a:sx n="74" d="100"/>
          <a:sy n="74" d="100"/>
        </p:scale>
        <p:origin x="-456" y="-90"/>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3.xml"/><Relationship Id="rId1" Type="http://schemas.openxmlformats.org/officeDocument/2006/relationships/package" Target="../embeddings/Microsoft_Excel_Worksheet3.xlsx"/><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1800" b="1" dirty="0" err="1"/>
              <a:t>Biomassans</a:t>
            </a:r>
            <a:r>
              <a:rPr lang="en-US" sz="1800" b="1" dirty="0"/>
              <a:t> </a:t>
            </a:r>
            <a:r>
              <a:rPr lang="en-US" sz="1800" b="1" dirty="0" err="1" smtClean="0"/>
              <a:t>globala</a:t>
            </a:r>
            <a:r>
              <a:rPr lang="en-US" sz="1800" b="1" dirty="0" smtClean="0"/>
              <a:t> </a:t>
            </a:r>
            <a:r>
              <a:rPr lang="en-US" sz="1800" b="1" dirty="0" err="1" smtClean="0"/>
              <a:t>procentuella</a:t>
            </a:r>
            <a:r>
              <a:rPr lang="en-US" sz="1800" b="1" dirty="0" smtClean="0"/>
              <a:t> </a:t>
            </a:r>
            <a:r>
              <a:rPr lang="en-US" sz="1800" b="1" dirty="0" err="1" smtClean="0"/>
              <a:t>fördelning</a:t>
            </a:r>
            <a:r>
              <a:rPr lang="en-US" sz="1800" b="1" dirty="0" smtClean="0"/>
              <a:t> </a:t>
            </a:r>
            <a:r>
              <a:rPr lang="en-US" sz="1800" b="1" dirty="0" err="1"/>
              <a:t>mellan</a:t>
            </a:r>
            <a:r>
              <a:rPr lang="en-US" sz="1800" b="1" dirty="0"/>
              <a:t> </a:t>
            </a:r>
            <a:r>
              <a:rPr lang="en-US" sz="1800" b="1" dirty="0" err="1"/>
              <a:t>våra</a:t>
            </a:r>
            <a:r>
              <a:rPr lang="en-US" sz="1800" b="1" dirty="0"/>
              <a:t> </a:t>
            </a:r>
            <a:r>
              <a:rPr lang="en-US" sz="1800" b="1" dirty="0" err="1"/>
              <a:t>tamdjur</a:t>
            </a:r>
            <a:r>
              <a:rPr lang="en-US" sz="1800" b="1" dirty="0"/>
              <a:t>,</a:t>
            </a:r>
            <a:r>
              <a:rPr lang="en-US" sz="1800" b="1" baseline="0" dirty="0"/>
              <a:t> </a:t>
            </a:r>
            <a:r>
              <a:rPr lang="en-US" sz="1800" b="1" baseline="0" dirty="0" err="1"/>
              <a:t>människa</a:t>
            </a:r>
            <a:r>
              <a:rPr lang="en-US" sz="1800" b="1" baseline="0" dirty="0"/>
              <a:t>, </a:t>
            </a:r>
            <a:r>
              <a:rPr lang="en-US" sz="1800" b="1" baseline="0" dirty="0" err="1"/>
              <a:t>vilda</a:t>
            </a:r>
            <a:r>
              <a:rPr lang="en-US" sz="1800" b="1" baseline="0" dirty="0"/>
              <a:t> </a:t>
            </a:r>
            <a:r>
              <a:rPr lang="en-US" sz="1800" b="1" baseline="0" dirty="0" err="1"/>
              <a:t>däggdjur</a:t>
            </a:r>
            <a:r>
              <a:rPr lang="en-US" sz="1800" b="1" baseline="0" dirty="0"/>
              <a:t> </a:t>
            </a:r>
            <a:r>
              <a:rPr lang="en-US" sz="1800" b="1" baseline="0" dirty="0" err="1"/>
              <a:t>och</a:t>
            </a:r>
            <a:r>
              <a:rPr lang="en-US" sz="1800" b="1" baseline="0" dirty="0"/>
              <a:t> </a:t>
            </a:r>
            <a:r>
              <a:rPr lang="en-US" sz="1800" b="1" baseline="0" dirty="0" err="1"/>
              <a:t>vilda</a:t>
            </a:r>
            <a:r>
              <a:rPr lang="en-US" sz="1800" b="1" baseline="0" dirty="0"/>
              <a:t> </a:t>
            </a:r>
            <a:r>
              <a:rPr lang="en-US" sz="1800" b="1" baseline="0" dirty="0" err="1"/>
              <a:t>fåglar</a:t>
            </a:r>
            <a:endParaRPr lang="en-US" sz="1800" b="1" dirty="0"/>
          </a:p>
        </c:rich>
      </c:tx>
      <c:layout>
        <c:manualLayout>
          <c:xMode val="edge"/>
          <c:yMode val="edge"/>
          <c:x val="5.9848623888595957E-2"/>
          <c:y val="8.32005421991779E-4"/>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5B6-407A-AF4D-E94A6C1F16F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5B6-407A-AF4D-E94A6C1F16FD}"/>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95B6-407A-AF4D-E94A6C1F16FD}"/>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95B6-407A-AF4D-E94A6C1F16FD}"/>
              </c:ext>
            </c:extLst>
          </c:dPt>
          <c:val>
            <c:numRef>
              <c:f>Blad1!$C$4:$C$7</c:f>
              <c:numCache>
                <c:formatCode>General</c:formatCode>
                <c:ptCount val="4"/>
                <c:pt idx="0">
                  <c:v>0.1</c:v>
                </c:pt>
                <c:pt idx="1">
                  <c:v>0.06</c:v>
                </c:pt>
                <c:pt idx="2">
                  <c:v>7.0000000000000001E-3</c:v>
                </c:pt>
                <c:pt idx="3">
                  <c:v>2E-3</c:v>
                </c:pt>
              </c:numCache>
            </c:numRef>
          </c:val>
          <c:extLst xmlns:c16r2="http://schemas.microsoft.com/office/drawing/2015/06/chart">
            <c:ext xmlns:c16="http://schemas.microsoft.com/office/drawing/2014/chart" uri="{C3380CC4-5D6E-409C-BE32-E72D297353CC}">
              <c16:uniqueId val="{00000008-95B6-407A-AF4D-E94A6C1F16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4.0379242435881042E-2"/>
          <c:y val="2.3987091000439088E-2"/>
          <c:w val="0.93273300986319396"/>
          <c:h val="0.86383267716535428"/>
        </c:manualLayout>
      </c:layout>
      <c:scatterChart>
        <c:scatterStyle val="lineMarker"/>
        <c:varyColors val="0"/>
        <c:ser>
          <c:idx val="0"/>
          <c:order val="0"/>
          <c:spPr>
            <a:ln w="19050" cap="rnd">
              <a:noFill/>
              <a:round/>
            </a:ln>
            <a:effectLst/>
          </c:spPr>
          <c:marker>
            <c:symbol val="circle"/>
            <c:size val="5"/>
            <c:spPr>
              <a:solidFill>
                <a:schemeClr val="tx1"/>
              </a:solidFill>
              <a:ln w="9525">
                <a:solidFill>
                  <a:schemeClr val="dk1">
                    <a:tint val="88500"/>
                  </a:schemeClr>
                </a:solidFill>
              </a:ln>
              <a:effectLst/>
            </c:spPr>
          </c:marker>
          <c:xVal>
            <c:numRef>
              <c:f>Blad1!$C$3:$C$166</c:f>
              <c:numCache>
                <c:formatCode>General</c:formatCode>
                <c:ptCount val="164"/>
                <c:pt idx="0">
                  <c:v>1937</c:v>
                </c:pt>
                <c:pt idx="1">
                  <c:v>11284</c:v>
                </c:pt>
                <c:pt idx="2">
                  <c:v>14517</c:v>
                </c:pt>
                <c:pt idx="3">
                  <c:v>6958</c:v>
                </c:pt>
                <c:pt idx="4">
                  <c:v>24198</c:v>
                </c:pt>
                <c:pt idx="5">
                  <c:v>20472</c:v>
                </c:pt>
                <c:pt idx="6">
                  <c:v>8492</c:v>
                </c:pt>
                <c:pt idx="7">
                  <c:v>47769</c:v>
                </c:pt>
                <c:pt idx="8">
                  <c:v>47071</c:v>
                </c:pt>
                <c:pt idx="9">
                  <c:v>18030</c:v>
                </c:pt>
                <c:pt idx="10">
                  <c:v>24505</c:v>
                </c:pt>
                <c:pt idx="11">
                  <c:v>49600</c:v>
                </c:pt>
                <c:pt idx="12">
                  <c:v>3628</c:v>
                </c:pt>
                <c:pt idx="13">
                  <c:v>16650</c:v>
                </c:pt>
                <c:pt idx="14">
                  <c:v>18347</c:v>
                </c:pt>
                <c:pt idx="15">
                  <c:v>44206</c:v>
                </c:pt>
                <c:pt idx="16">
                  <c:v>2060</c:v>
                </c:pt>
                <c:pt idx="17">
                  <c:v>6953</c:v>
                </c:pt>
                <c:pt idx="18">
                  <c:v>10527</c:v>
                </c:pt>
                <c:pt idx="19">
                  <c:v>16545</c:v>
                </c:pt>
                <c:pt idx="20">
                  <c:v>15729</c:v>
                </c:pt>
                <c:pt idx="21">
                  <c:v>79494</c:v>
                </c:pt>
                <c:pt idx="22">
                  <c:v>19286</c:v>
                </c:pt>
                <c:pt idx="23">
                  <c:v>6398</c:v>
                </c:pt>
                <c:pt idx="24">
                  <c:v>3498</c:v>
                </c:pt>
                <c:pt idx="25">
                  <c:v>3146</c:v>
                </c:pt>
                <c:pt idx="26">
                  <c:v>45701</c:v>
                </c:pt>
                <c:pt idx="27">
                  <c:v>627</c:v>
                </c:pt>
                <c:pt idx="28">
                  <c:v>2642</c:v>
                </c:pt>
                <c:pt idx="29">
                  <c:v>23681</c:v>
                </c:pt>
                <c:pt idx="30">
                  <c:v>14328</c:v>
                </c:pt>
                <c:pt idx="31">
                  <c:v>13833</c:v>
                </c:pt>
                <c:pt idx="32">
                  <c:v>1521</c:v>
                </c:pt>
                <c:pt idx="33">
                  <c:v>767</c:v>
                </c:pt>
                <c:pt idx="34">
                  <c:v>15738</c:v>
                </c:pt>
                <c:pt idx="35">
                  <c:v>3392</c:v>
                </c:pt>
                <c:pt idx="36">
                  <c:v>21683</c:v>
                </c:pt>
                <c:pt idx="37">
                  <c:v>33616</c:v>
                </c:pt>
                <c:pt idx="38">
                  <c:v>32076</c:v>
                </c:pt>
                <c:pt idx="39">
                  <c:v>47223</c:v>
                </c:pt>
                <c:pt idx="40">
                  <c:v>3210</c:v>
                </c:pt>
                <c:pt idx="41">
                  <c:v>11162</c:v>
                </c:pt>
                <c:pt idx="42">
                  <c:v>15019</c:v>
                </c:pt>
                <c:pt idx="43">
                  <c:v>11379</c:v>
                </c:pt>
                <c:pt idx="44">
                  <c:v>12040</c:v>
                </c:pt>
                <c:pt idx="45">
                  <c:v>8614</c:v>
                </c:pt>
                <c:pt idx="46">
                  <c:v>43522</c:v>
                </c:pt>
                <c:pt idx="47">
                  <c:v>1387</c:v>
                </c:pt>
                <c:pt idx="48">
                  <c:v>28451</c:v>
                </c:pt>
                <c:pt idx="49">
                  <c:v>1807</c:v>
                </c:pt>
                <c:pt idx="50">
                  <c:v>9015</c:v>
                </c:pt>
                <c:pt idx="51">
                  <c:v>41164</c:v>
                </c:pt>
                <c:pt idx="52">
                  <c:v>41431</c:v>
                </c:pt>
                <c:pt idx="53">
                  <c:v>18652</c:v>
                </c:pt>
                <c:pt idx="54">
                  <c:v>1658</c:v>
                </c:pt>
                <c:pt idx="55">
                  <c:v>9600</c:v>
                </c:pt>
                <c:pt idx="56">
                  <c:v>47254</c:v>
                </c:pt>
                <c:pt idx="57">
                  <c:v>4292</c:v>
                </c:pt>
                <c:pt idx="58">
                  <c:v>26303</c:v>
                </c:pt>
                <c:pt idx="59">
                  <c:v>13571</c:v>
                </c:pt>
                <c:pt idx="60">
                  <c:v>7758</c:v>
                </c:pt>
                <c:pt idx="61">
                  <c:v>1215</c:v>
                </c:pt>
                <c:pt idx="62">
                  <c:v>1658</c:v>
                </c:pt>
                <c:pt idx="63">
                  <c:v>7532</c:v>
                </c:pt>
                <c:pt idx="64">
                  <c:v>1758</c:v>
                </c:pt>
                <c:pt idx="65">
                  <c:v>5093</c:v>
                </c:pt>
                <c:pt idx="66">
                  <c:v>26536</c:v>
                </c:pt>
                <c:pt idx="67">
                  <c:v>6192</c:v>
                </c:pt>
                <c:pt idx="68">
                  <c:v>11155</c:v>
                </c:pt>
                <c:pt idx="69">
                  <c:v>16954</c:v>
                </c:pt>
                <c:pt idx="70">
                  <c:v>16502</c:v>
                </c:pt>
                <c:pt idx="71">
                  <c:v>65481</c:v>
                </c:pt>
                <c:pt idx="72">
                  <c:v>34053</c:v>
                </c:pt>
                <c:pt idx="73">
                  <c:v>35960</c:v>
                </c:pt>
                <c:pt idx="74">
                  <c:v>8771</c:v>
                </c:pt>
                <c:pt idx="75">
                  <c:v>40311</c:v>
                </c:pt>
                <c:pt idx="76">
                  <c:v>12133</c:v>
                </c:pt>
                <c:pt idx="77">
                  <c:v>24920</c:v>
                </c:pt>
                <c:pt idx="78">
                  <c:v>3218</c:v>
                </c:pt>
                <c:pt idx="79">
                  <c:v>71182</c:v>
                </c:pt>
                <c:pt idx="80">
                  <c:v>3397</c:v>
                </c:pt>
                <c:pt idx="81">
                  <c:v>5369</c:v>
                </c:pt>
                <c:pt idx="82">
                  <c:v>24675</c:v>
                </c:pt>
                <c:pt idx="83">
                  <c:v>18276</c:v>
                </c:pt>
                <c:pt idx="84">
                  <c:v>3464</c:v>
                </c:pt>
                <c:pt idx="85">
                  <c:v>874</c:v>
                </c:pt>
                <c:pt idx="86">
                  <c:v>9052</c:v>
                </c:pt>
                <c:pt idx="87">
                  <c:v>28587</c:v>
                </c:pt>
                <c:pt idx="88">
                  <c:v>101054</c:v>
                </c:pt>
                <c:pt idx="89">
                  <c:v>14083</c:v>
                </c:pt>
                <c:pt idx="90">
                  <c:v>1466</c:v>
                </c:pt>
                <c:pt idx="91">
                  <c:v>1126</c:v>
                </c:pt>
                <c:pt idx="92">
                  <c:v>26211</c:v>
                </c:pt>
                <c:pt idx="93">
                  <c:v>2190</c:v>
                </c:pt>
                <c:pt idx="94">
                  <c:v>37870</c:v>
                </c:pt>
                <c:pt idx="95">
                  <c:v>4307</c:v>
                </c:pt>
                <c:pt idx="96">
                  <c:v>19534</c:v>
                </c:pt>
                <c:pt idx="97">
                  <c:v>18463</c:v>
                </c:pt>
                <c:pt idx="98">
                  <c:v>5053</c:v>
                </c:pt>
                <c:pt idx="99">
                  <c:v>12178</c:v>
                </c:pt>
                <c:pt idx="100">
                  <c:v>16057</c:v>
                </c:pt>
                <c:pt idx="101">
                  <c:v>8180</c:v>
                </c:pt>
                <c:pt idx="102">
                  <c:v>1192</c:v>
                </c:pt>
                <c:pt idx="103">
                  <c:v>11224</c:v>
                </c:pt>
                <c:pt idx="104">
                  <c:v>10794</c:v>
                </c:pt>
                <c:pt idx="105">
                  <c:v>2462</c:v>
                </c:pt>
                <c:pt idx="106">
                  <c:v>49623</c:v>
                </c:pt>
                <c:pt idx="107">
                  <c:v>36161</c:v>
                </c:pt>
                <c:pt idx="108">
                  <c:v>5200</c:v>
                </c:pt>
                <c:pt idx="109">
                  <c:v>1077</c:v>
                </c:pt>
                <c:pt idx="110">
                  <c:v>6120</c:v>
                </c:pt>
                <c:pt idx="111">
                  <c:v>68401</c:v>
                </c:pt>
                <c:pt idx="112">
                  <c:v>46091</c:v>
                </c:pt>
                <c:pt idx="113">
                  <c:v>4906</c:v>
                </c:pt>
                <c:pt idx="114">
                  <c:v>21978</c:v>
                </c:pt>
                <c:pt idx="115">
                  <c:v>3494</c:v>
                </c:pt>
                <c:pt idx="116">
                  <c:v>9039</c:v>
                </c:pt>
                <c:pt idx="117">
                  <c:v>12389</c:v>
                </c:pt>
                <c:pt idx="118">
                  <c:v>7282</c:v>
                </c:pt>
                <c:pt idx="119">
                  <c:v>26622</c:v>
                </c:pt>
                <c:pt idx="120">
                  <c:v>28053</c:v>
                </c:pt>
                <c:pt idx="121">
                  <c:v>130685</c:v>
                </c:pt>
                <c:pt idx="122">
                  <c:v>20933</c:v>
                </c:pt>
                <c:pt idx="123">
                  <c:v>26207</c:v>
                </c:pt>
                <c:pt idx="124">
                  <c:v>1879</c:v>
                </c:pt>
                <c:pt idx="125">
                  <c:v>5183</c:v>
                </c:pt>
                <c:pt idx="126">
                  <c:v>2985</c:v>
                </c:pt>
                <c:pt idx="127">
                  <c:v>54949</c:v>
                </c:pt>
                <c:pt idx="128">
                  <c:v>2456</c:v>
                </c:pt>
                <c:pt idx="129">
                  <c:v>13790</c:v>
                </c:pt>
                <c:pt idx="130">
                  <c:v>1693</c:v>
                </c:pt>
                <c:pt idx="131">
                  <c:v>29975</c:v>
                </c:pt>
                <c:pt idx="132">
                  <c:v>1927</c:v>
                </c:pt>
                <c:pt idx="133">
                  <c:v>13229</c:v>
                </c:pt>
                <c:pt idx="134">
                  <c:v>1994</c:v>
                </c:pt>
                <c:pt idx="135">
                  <c:v>34751</c:v>
                </c:pt>
                <c:pt idx="136">
                  <c:v>11683</c:v>
                </c:pt>
                <c:pt idx="137">
                  <c:v>4388</c:v>
                </c:pt>
                <c:pt idx="138">
                  <c:v>15631</c:v>
                </c:pt>
                <c:pt idx="139">
                  <c:v>9806</c:v>
                </c:pt>
                <c:pt idx="140">
                  <c:v>48309</c:v>
                </c:pt>
                <c:pt idx="141">
                  <c:v>58654</c:v>
                </c:pt>
                <c:pt idx="142">
                  <c:v>2835</c:v>
                </c:pt>
                <c:pt idx="143">
                  <c:v>2910</c:v>
                </c:pt>
                <c:pt idx="144">
                  <c:v>16180</c:v>
                </c:pt>
                <c:pt idx="145">
                  <c:v>4717</c:v>
                </c:pt>
                <c:pt idx="146">
                  <c:v>1497</c:v>
                </c:pt>
                <c:pt idx="147">
                  <c:v>33308</c:v>
                </c:pt>
                <c:pt idx="148">
                  <c:v>11485</c:v>
                </c:pt>
                <c:pt idx="149">
                  <c:v>24226</c:v>
                </c:pt>
                <c:pt idx="150">
                  <c:v>16475</c:v>
                </c:pt>
                <c:pt idx="151">
                  <c:v>2008</c:v>
                </c:pt>
                <c:pt idx="152">
                  <c:v>7995</c:v>
                </c:pt>
                <c:pt idx="153">
                  <c:v>41477</c:v>
                </c:pt>
                <c:pt idx="154">
                  <c:v>56174</c:v>
                </c:pt>
                <c:pt idx="155">
                  <c:v>21026</c:v>
                </c:pt>
                <c:pt idx="156">
                  <c:v>6080</c:v>
                </c:pt>
                <c:pt idx="157">
                  <c:v>2554</c:v>
                </c:pt>
                <c:pt idx="158">
                  <c:v>16784</c:v>
                </c:pt>
                <c:pt idx="159">
                  <c:v>6036</c:v>
                </c:pt>
                <c:pt idx="160">
                  <c:v>2676</c:v>
                </c:pt>
                <c:pt idx="161">
                  <c:v>3835</c:v>
                </c:pt>
                <c:pt idx="162">
                  <c:v>1984</c:v>
                </c:pt>
                <c:pt idx="163">
                  <c:v>21016</c:v>
                </c:pt>
              </c:numCache>
            </c:numRef>
          </c:xVal>
          <c:yVal>
            <c:numRef>
              <c:f>Blad1!$D$3:$D$166</c:f>
              <c:numCache>
                <c:formatCode>General</c:formatCode>
                <c:ptCount val="164"/>
                <c:pt idx="0">
                  <c:v>0.9</c:v>
                </c:pt>
                <c:pt idx="1">
                  <c:v>2.2999999999999998</c:v>
                </c:pt>
                <c:pt idx="2">
                  <c:v>2.4</c:v>
                </c:pt>
                <c:pt idx="3">
                  <c:v>1</c:v>
                </c:pt>
                <c:pt idx="4">
                  <c:v>4.0999999999999996</c:v>
                </c:pt>
                <c:pt idx="5">
                  <c:v>3.7</c:v>
                </c:pt>
                <c:pt idx="6">
                  <c:v>2.1</c:v>
                </c:pt>
                <c:pt idx="7">
                  <c:v>8.8000000000000007</c:v>
                </c:pt>
                <c:pt idx="8">
                  <c:v>6.1</c:v>
                </c:pt>
                <c:pt idx="9">
                  <c:v>2.2999999999999998</c:v>
                </c:pt>
                <c:pt idx="10">
                  <c:v>4.3</c:v>
                </c:pt>
                <c:pt idx="11">
                  <c:v>6.4</c:v>
                </c:pt>
                <c:pt idx="12">
                  <c:v>0.7</c:v>
                </c:pt>
                <c:pt idx="13">
                  <c:v>3.4</c:v>
                </c:pt>
                <c:pt idx="14">
                  <c:v>4.5999999999999996</c:v>
                </c:pt>
                <c:pt idx="15">
                  <c:v>6.9</c:v>
                </c:pt>
                <c:pt idx="16">
                  <c:v>1.3</c:v>
                </c:pt>
                <c:pt idx="17">
                  <c:v>3.1</c:v>
                </c:pt>
                <c:pt idx="18">
                  <c:v>3.2</c:v>
                </c:pt>
                <c:pt idx="19">
                  <c:v>3.1</c:v>
                </c:pt>
                <c:pt idx="20">
                  <c:v>3</c:v>
                </c:pt>
                <c:pt idx="21">
                  <c:v>5.2</c:v>
                </c:pt>
                <c:pt idx="22">
                  <c:v>3.1</c:v>
                </c:pt>
                <c:pt idx="23">
                  <c:v>2.2000000000000002</c:v>
                </c:pt>
                <c:pt idx="24">
                  <c:v>1.2</c:v>
                </c:pt>
                <c:pt idx="25">
                  <c:v>1.2</c:v>
                </c:pt>
                <c:pt idx="26">
                  <c:v>8.8000000000000007</c:v>
                </c:pt>
                <c:pt idx="27">
                  <c:v>1.1000000000000001</c:v>
                </c:pt>
                <c:pt idx="28">
                  <c:v>1.4</c:v>
                </c:pt>
                <c:pt idx="29">
                  <c:v>4.4000000000000004</c:v>
                </c:pt>
                <c:pt idx="30">
                  <c:v>3.6</c:v>
                </c:pt>
                <c:pt idx="31">
                  <c:v>1.9</c:v>
                </c:pt>
                <c:pt idx="32">
                  <c:v>1</c:v>
                </c:pt>
                <c:pt idx="33">
                  <c:v>0.8</c:v>
                </c:pt>
                <c:pt idx="34">
                  <c:v>2.5</c:v>
                </c:pt>
                <c:pt idx="35">
                  <c:v>1.2</c:v>
                </c:pt>
                <c:pt idx="36">
                  <c:v>3.8</c:v>
                </c:pt>
                <c:pt idx="37">
                  <c:v>3.3</c:v>
                </c:pt>
                <c:pt idx="38">
                  <c:v>5.3</c:v>
                </c:pt>
                <c:pt idx="39">
                  <c:v>6.1</c:v>
                </c:pt>
                <c:pt idx="40">
                  <c:v>2.8</c:v>
                </c:pt>
                <c:pt idx="41">
                  <c:v>2.2000000000000002</c:v>
                </c:pt>
                <c:pt idx="42">
                  <c:v>1.5</c:v>
                </c:pt>
                <c:pt idx="43">
                  <c:v>1.9</c:v>
                </c:pt>
                <c:pt idx="44">
                  <c:v>2</c:v>
                </c:pt>
                <c:pt idx="45">
                  <c:v>1.9</c:v>
                </c:pt>
                <c:pt idx="46">
                  <c:v>3.1</c:v>
                </c:pt>
                <c:pt idx="47">
                  <c:v>0.5</c:v>
                </c:pt>
                <c:pt idx="48">
                  <c:v>7</c:v>
                </c:pt>
                <c:pt idx="49">
                  <c:v>1</c:v>
                </c:pt>
                <c:pt idx="50">
                  <c:v>3.3</c:v>
                </c:pt>
                <c:pt idx="51">
                  <c:v>6.7</c:v>
                </c:pt>
                <c:pt idx="52">
                  <c:v>5.0999999999999996</c:v>
                </c:pt>
                <c:pt idx="53">
                  <c:v>2.4</c:v>
                </c:pt>
                <c:pt idx="54">
                  <c:v>0.9</c:v>
                </c:pt>
                <c:pt idx="55">
                  <c:v>1.7</c:v>
                </c:pt>
                <c:pt idx="56">
                  <c:v>5.5</c:v>
                </c:pt>
                <c:pt idx="57">
                  <c:v>1.9</c:v>
                </c:pt>
                <c:pt idx="58">
                  <c:v>4.2</c:v>
                </c:pt>
                <c:pt idx="59">
                  <c:v>3.1</c:v>
                </c:pt>
                <c:pt idx="60">
                  <c:v>1.7</c:v>
                </c:pt>
                <c:pt idx="61">
                  <c:v>1.4</c:v>
                </c:pt>
                <c:pt idx="62">
                  <c:v>1.3</c:v>
                </c:pt>
                <c:pt idx="63">
                  <c:v>3.3</c:v>
                </c:pt>
                <c:pt idx="64">
                  <c:v>0.6</c:v>
                </c:pt>
                <c:pt idx="65">
                  <c:v>1.7</c:v>
                </c:pt>
                <c:pt idx="66">
                  <c:v>3.3</c:v>
                </c:pt>
                <c:pt idx="67">
                  <c:v>1.1000000000000001</c:v>
                </c:pt>
                <c:pt idx="68">
                  <c:v>1.4</c:v>
                </c:pt>
                <c:pt idx="69">
                  <c:v>3</c:v>
                </c:pt>
                <c:pt idx="70">
                  <c:v>1.9</c:v>
                </c:pt>
                <c:pt idx="71">
                  <c:v>4.8</c:v>
                </c:pt>
                <c:pt idx="72">
                  <c:v>6</c:v>
                </c:pt>
                <c:pt idx="73">
                  <c:v>4.5</c:v>
                </c:pt>
                <c:pt idx="74">
                  <c:v>1.9</c:v>
                </c:pt>
                <c:pt idx="75">
                  <c:v>5</c:v>
                </c:pt>
                <c:pt idx="76">
                  <c:v>2.1</c:v>
                </c:pt>
                <c:pt idx="77">
                  <c:v>6.5</c:v>
                </c:pt>
                <c:pt idx="78">
                  <c:v>1</c:v>
                </c:pt>
                <c:pt idx="79">
                  <c:v>8.1999999999999993</c:v>
                </c:pt>
                <c:pt idx="80">
                  <c:v>1.9</c:v>
                </c:pt>
                <c:pt idx="81">
                  <c:v>1.5</c:v>
                </c:pt>
                <c:pt idx="82">
                  <c:v>6.5</c:v>
                </c:pt>
                <c:pt idx="83">
                  <c:v>3.4</c:v>
                </c:pt>
                <c:pt idx="84">
                  <c:v>1.4</c:v>
                </c:pt>
                <c:pt idx="85">
                  <c:v>1.1000000000000001</c:v>
                </c:pt>
                <c:pt idx="86">
                  <c:v>4.4000000000000004</c:v>
                </c:pt>
                <c:pt idx="87">
                  <c:v>6.2</c:v>
                </c:pt>
                <c:pt idx="88">
                  <c:v>13.1</c:v>
                </c:pt>
                <c:pt idx="89">
                  <c:v>3.1</c:v>
                </c:pt>
                <c:pt idx="90">
                  <c:v>1</c:v>
                </c:pt>
                <c:pt idx="91">
                  <c:v>0.8</c:v>
                </c:pt>
                <c:pt idx="92">
                  <c:v>4.2</c:v>
                </c:pt>
                <c:pt idx="93">
                  <c:v>1.3</c:v>
                </c:pt>
                <c:pt idx="94">
                  <c:v>4.5</c:v>
                </c:pt>
                <c:pt idx="95">
                  <c:v>2.4</c:v>
                </c:pt>
                <c:pt idx="96">
                  <c:v>3.3</c:v>
                </c:pt>
                <c:pt idx="97">
                  <c:v>2.6</c:v>
                </c:pt>
                <c:pt idx="98">
                  <c:v>1.7</c:v>
                </c:pt>
                <c:pt idx="99">
                  <c:v>7.5</c:v>
                </c:pt>
                <c:pt idx="100">
                  <c:v>3.6</c:v>
                </c:pt>
                <c:pt idx="101">
                  <c:v>1.7</c:v>
                </c:pt>
                <c:pt idx="102">
                  <c:v>0.8</c:v>
                </c:pt>
                <c:pt idx="103">
                  <c:v>2.1</c:v>
                </c:pt>
                <c:pt idx="104">
                  <c:v>2.9</c:v>
                </c:pt>
                <c:pt idx="105">
                  <c:v>0.9</c:v>
                </c:pt>
                <c:pt idx="106">
                  <c:v>5.8</c:v>
                </c:pt>
                <c:pt idx="107">
                  <c:v>5.0999999999999996</c:v>
                </c:pt>
                <c:pt idx="108">
                  <c:v>1.4</c:v>
                </c:pt>
                <c:pt idx="109">
                  <c:v>1.5</c:v>
                </c:pt>
                <c:pt idx="110">
                  <c:v>1.1000000000000001</c:v>
                </c:pt>
                <c:pt idx="111">
                  <c:v>5.8</c:v>
                </c:pt>
                <c:pt idx="112">
                  <c:v>5.7</c:v>
                </c:pt>
                <c:pt idx="113">
                  <c:v>0.7</c:v>
                </c:pt>
                <c:pt idx="114">
                  <c:v>2.8</c:v>
                </c:pt>
                <c:pt idx="115">
                  <c:v>1.5</c:v>
                </c:pt>
                <c:pt idx="116">
                  <c:v>4</c:v>
                </c:pt>
                <c:pt idx="117">
                  <c:v>2.2999999999999998</c:v>
                </c:pt>
                <c:pt idx="118">
                  <c:v>1</c:v>
                </c:pt>
                <c:pt idx="119">
                  <c:v>4.3</c:v>
                </c:pt>
                <c:pt idx="120">
                  <c:v>3.9</c:v>
                </c:pt>
                <c:pt idx="121">
                  <c:v>12.6</c:v>
                </c:pt>
                <c:pt idx="122">
                  <c:v>2.6</c:v>
                </c:pt>
                <c:pt idx="123">
                  <c:v>5.7</c:v>
                </c:pt>
                <c:pt idx="124">
                  <c:v>0.9</c:v>
                </c:pt>
                <c:pt idx="125">
                  <c:v>2.2999999999999998</c:v>
                </c:pt>
                <c:pt idx="126">
                  <c:v>1.6</c:v>
                </c:pt>
                <c:pt idx="127">
                  <c:v>5.6</c:v>
                </c:pt>
                <c:pt idx="128">
                  <c:v>1.1000000000000001</c:v>
                </c:pt>
                <c:pt idx="129">
                  <c:v>3.1</c:v>
                </c:pt>
                <c:pt idx="130">
                  <c:v>1.2</c:v>
                </c:pt>
                <c:pt idx="131">
                  <c:v>4.4000000000000004</c:v>
                </c:pt>
                <c:pt idx="132">
                  <c:v>1.2</c:v>
                </c:pt>
                <c:pt idx="133">
                  <c:v>3.4</c:v>
                </c:pt>
                <c:pt idx="134">
                  <c:v>1.7</c:v>
                </c:pt>
                <c:pt idx="135">
                  <c:v>4</c:v>
                </c:pt>
                <c:pt idx="136">
                  <c:v>1.4</c:v>
                </c:pt>
                <c:pt idx="137">
                  <c:v>1.4</c:v>
                </c:pt>
                <c:pt idx="138">
                  <c:v>4</c:v>
                </c:pt>
                <c:pt idx="139">
                  <c:v>2</c:v>
                </c:pt>
                <c:pt idx="140">
                  <c:v>6.5</c:v>
                </c:pt>
                <c:pt idx="141">
                  <c:v>5.3</c:v>
                </c:pt>
                <c:pt idx="142">
                  <c:v>0.9</c:v>
                </c:pt>
                <c:pt idx="143">
                  <c:v>1.3</c:v>
                </c:pt>
                <c:pt idx="144">
                  <c:v>2.6</c:v>
                </c:pt>
                <c:pt idx="145">
                  <c:v>0.7</c:v>
                </c:pt>
                <c:pt idx="146">
                  <c:v>1</c:v>
                </c:pt>
                <c:pt idx="147">
                  <c:v>8.8000000000000007</c:v>
                </c:pt>
                <c:pt idx="148">
                  <c:v>2.2000000000000002</c:v>
                </c:pt>
                <c:pt idx="149">
                  <c:v>3.2</c:v>
                </c:pt>
                <c:pt idx="150">
                  <c:v>5.5</c:v>
                </c:pt>
                <c:pt idx="151">
                  <c:v>1.2</c:v>
                </c:pt>
                <c:pt idx="152">
                  <c:v>3.2</c:v>
                </c:pt>
                <c:pt idx="153">
                  <c:v>5.0999999999999996</c:v>
                </c:pt>
                <c:pt idx="154">
                  <c:v>8.6</c:v>
                </c:pt>
                <c:pt idx="155">
                  <c:v>3.3</c:v>
                </c:pt>
                <c:pt idx="156">
                  <c:v>2.2000000000000002</c:v>
                </c:pt>
                <c:pt idx="157">
                  <c:v>3.6</c:v>
                </c:pt>
                <c:pt idx="158">
                  <c:v>3.3</c:v>
                </c:pt>
                <c:pt idx="159">
                  <c:v>1.7</c:v>
                </c:pt>
                <c:pt idx="160">
                  <c:v>1</c:v>
                </c:pt>
                <c:pt idx="161">
                  <c:v>1</c:v>
                </c:pt>
                <c:pt idx="162">
                  <c:v>1.1000000000000001</c:v>
                </c:pt>
                <c:pt idx="163">
                  <c:v>1.9</c:v>
                </c:pt>
              </c:numCache>
            </c:numRef>
          </c:yVal>
          <c:smooth val="0"/>
          <c:extLst xmlns:c16r2="http://schemas.microsoft.com/office/drawing/2015/06/chart">
            <c:ext xmlns:c16="http://schemas.microsoft.com/office/drawing/2014/chart" uri="{C3380CC4-5D6E-409C-BE32-E72D297353CC}">
              <c16:uniqueId val="{00000000-C9E3-4EDB-AE19-11D833B1D8ED}"/>
            </c:ext>
          </c:extLst>
        </c:ser>
        <c:dLbls>
          <c:showLegendKey val="0"/>
          <c:showVal val="0"/>
          <c:showCatName val="0"/>
          <c:showSerName val="0"/>
          <c:showPercent val="0"/>
          <c:showBubbleSize val="0"/>
        </c:dLbls>
        <c:axId val="165395840"/>
        <c:axId val="165586432"/>
      </c:scatterChart>
      <c:valAx>
        <c:axId val="165395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65586432"/>
        <c:crosses val="autoZero"/>
        <c:crossBetween val="midCat"/>
      </c:valAx>
      <c:valAx>
        <c:axId val="165586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65395840"/>
        <c:crosses val="autoZero"/>
        <c:crossBetween val="midCat"/>
      </c:valAx>
      <c:spPr>
        <a:noFill/>
        <a:ln>
          <a:solidFill>
            <a:schemeClr val="accent1"/>
          </a:solidFill>
          <a:prstDash val="solid"/>
        </a:ln>
        <a:effectLst/>
      </c:spPr>
    </c:plotArea>
    <c:plotVisOnly val="1"/>
    <c:dispBlanksAs val="gap"/>
    <c:showDLblsOverMax val="0"/>
  </c:chart>
  <c:spPr>
    <a:noFill/>
    <a:ln>
      <a:noFill/>
    </a:ln>
    <a:effectLst/>
  </c:spPr>
  <c:txPr>
    <a:bodyPr/>
    <a:lstStyle/>
    <a:p>
      <a:pPr>
        <a:defRPr/>
      </a:pPr>
      <a:endParaRPr lang="sv-SE"/>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dirty="0" smtClean="0"/>
              <a:t>Tidsutveckling</a:t>
            </a:r>
            <a:r>
              <a:rPr lang="sv-SE" baseline="0" dirty="0" smtClean="0"/>
              <a:t> av framtida rimligt globalt </a:t>
            </a:r>
            <a:r>
              <a:rPr lang="sv-SE" b="1" baseline="0" dirty="0" smtClean="0"/>
              <a:t>rättvist miljöutrymme </a:t>
            </a:r>
            <a:r>
              <a:rPr lang="sv-SE" baseline="0" dirty="0" smtClean="0"/>
              <a:t>för nu rika och fattiga personer i världen</a:t>
            </a:r>
            <a:endParaRPr lang="sv-SE" dirty="0"/>
          </a:p>
        </c:rich>
      </c:tx>
      <c:layout>
        <c:manualLayout>
          <c:xMode val="edge"/>
          <c:yMode val="edge"/>
          <c:x val="0.12064484598292492"/>
          <c:y val="0"/>
        </c:manualLayout>
      </c:layout>
      <c:overlay val="0"/>
      <c:spPr>
        <a:noFill/>
        <a:ln>
          <a:noFill/>
        </a:ln>
        <a:effectLst/>
      </c:spPr>
    </c:title>
    <c:autoTitleDeleted val="0"/>
    <c:plotArea>
      <c:layout/>
      <c:lineChart>
        <c:grouping val="standard"/>
        <c:varyColors val="0"/>
        <c:ser>
          <c:idx val="0"/>
          <c:order val="0"/>
          <c:tx>
            <c:strRef>
              <c:f>Blad1!$B$1</c:f>
              <c:strCache>
                <c:ptCount val="1"/>
                <c:pt idx="0">
                  <c:v>Serie 1</c:v>
                </c:pt>
              </c:strCache>
            </c:strRef>
          </c:tx>
          <c:spPr>
            <a:ln w="28575" cap="rnd">
              <a:solidFill>
                <a:schemeClr val="accent1"/>
              </a:solidFill>
              <a:round/>
            </a:ln>
            <a:effectLst/>
          </c:spPr>
          <c:marker>
            <c:symbol val="none"/>
          </c:marker>
          <c:cat>
            <c:strRef>
              <c:f>Blad1!$A$2:$A$5</c:f>
              <c:strCache>
                <c:ptCount val="4"/>
                <c:pt idx="0">
                  <c:v>Kategori 1</c:v>
                </c:pt>
                <c:pt idx="1">
                  <c:v>Kategori 2</c:v>
                </c:pt>
                <c:pt idx="2">
                  <c:v>Kategori 3</c:v>
                </c:pt>
                <c:pt idx="3">
                  <c:v>Kategori 4</c:v>
                </c:pt>
              </c:strCache>
            </c:strRef>
          </c:cat>
          <c:val>
            <c:numRef>
              <c:f>Blad1!$B$2:$B$5</c:f>
              <c:numCache>
                <c:formatCode>General</c:formatCode>
                <c:ptCount val="4"/>
                <c:pt idx="0">
                  <c:v>10</c:v>
                </c:pt>
                <c:pt idx="1">
                  <c:v>4</c:v>
                </c:pt>
                <c:pt idx="2">
                  <c:v>2.5</c:v>
                </c:pt>
                <c:pt idx="3">
                  <c:v>2</c:v>
                </c:pt>
              </c:numCache>
            </c:numRef>
          </c:val>
          <c:smooth val="0"/>
          <c:extLst xmlns:c16r2="http://schemas.microsoft.com/office/drawing/2015/06/chart">
            <c:ext xmlns:c16="http://schemas.microsoft.com/office/drawing/2014/chart" uri="{C3380CC4-5D6E-409C-BE32-E72D297353CC}">
              <c16:uniqueId val="{00000000-F354-427B-BDC3-D2C08BE432B7}"/>
            </c:ext>
          </c:extLst>
        </c:ser>
        <c:ser>
          <c:idx val="1"/>
          <c:order val="1"/>
          <c:tx>
            <c:strRef>
              <c:f>Blad1!$C$1</c:f>
              <c:strCache>
                <c:ptCount val="1"/>
                <c:pt idx="0">
                  <c:v>Serie 2</c:v>
                </c:pt>
              </c:strCache>
            </c:strRef>
          </c:tx>
          <c:spPr>
            <a:ln w="28575" cap="rnd">
              <a:solidFill>
                <a:schemeClr val="accent2"/>
              </a:solidFill>
              <a:round/>
            </a:ln>
            <a:effectLst/>
          </c:spPr>
          <c:marker>
            <c:symbol val="none"/>
          </c:marker>
          <c:cat>
            <c:strRef>
              <c:f>Blad1!$A$2:$A$5</c:f>
              <c:strCache>
                <c:ptCount val="4"/>
                <c:pt idx="0">
                  <c:v>Kategori 1</c:v>
                </c:pt>
                <c:pt idx="1">
                  <c:v>Kategori 2</c:v>
                </c:pt>
                <c:pt idx="2">
                  <c:v>Kategori 3</c:v>
                </c:pt>
                <c:pt idx="3">
                  <c:v>Kategori 4</c:v>
                </c:pt>
              </c:strCache>
            </c:strRef>
          </c:cat>
          <c:val>
            <c:numRef>
              <c:f>Blad1!$C$2:$C$5</c:f>
              <c:numCache>
                <c:formatCode>General</c:formatCode>
                <c:ptCount val="4"/>
                <c:pt idx="0">
                  <c:v>0.5</c:v>
                </c:pt>
                <c:pt idx="1">
                  <c:v>0.6</c:v>
                </c:pt>
                <c:pt idx="2">
                  <c:v>1.5</c:v>
                </c:pt>
                <c:pt idx="3">
                  <c:v>2</c:v>
                </c:pt>
              </c:numCache>
            </c:numRef>
          </c:val>
          <c:smooth val="0"/>
          <c:extLst xmlns:c16r2="http://schemas.microsoft.com/office/drawing/2015/06/chart">
            <c:ext xmlns:c16="http://schemas.microsoft.com/office/drawing/2014/chart" uri="{C3380CC4-5D6E-409C-BE32-E72D297353CC}">
              <c16:uniqueId val="{00000001-F354-427B-BDC3-D2C08BE432B7}"/>
            </c:ext>
          </c:extLst>
        </c:ser>
        <c:dLbls>
          <c:showLegendKey val="0"/>
          <c:showVal val="0"/>
          <c:showCatName val="0"/>
          <c:showSerName val="0"/>
          <c:showPercent val="0"/>
          <c:showBubbleSize val="0"/>
        </c:dLbls>
        <c:marker val="1"/>
        <c:smooth val="0"/>
        <c:axId val="165662080"/>
        <c:axId val="165663872"/>
      </c:lineChart>
      <c:catAx>
        <c:axId val="165662080"/>
        <c:scaling>
          <c:orientation val="minMax"/>
        </c:scaling>
        <c:delete val="1"/>
        <c:axPos val="b"/>
        <c:numFmt formatCode="General" sourceLinked="1"/>
        <c:majorTickMark val="none"/>
        <c:minorTickMark val="none"/>
        <c:tickLblPos val="nextTo"/>
        <c:crossAx val="165663872"/>
        <c:crosses val="autoZero"/>
        <c:auto val="1"/>
        <c:lblAlgn val="ctr"/>
        <c:lblOffset val="100"/>
        <c:noMultiLvlLbl val="0"/>
      </c:catAx>
      <c:valAx>
        <c:axId val="165663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crossAx val="165662080"/>
        <c:crosses val="autoZero"/>
        <c:crossBetween val="between"/>
      </c:valAx>
      <c:spPr>
        <a:noFill/>
        <a:ln>
          <a:solidFill>
            <a:schemeClr val="bg1"/>
          </a:solid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0.15382</cdr:x>
      <cdr:y>0.47315</cdr:y>
    </cdr:from>
    <cdr:to>
      <cdr:x>0.48587</cdr:x>
      <cdr:y>0.59764</cdr:y>
    </cdr:to>
    <cdr:sp macro="" textlink="">
      <cdr:nvSpPr>
        <cdr:cNvPr id="2" name="textruta 1"/>
        <cdr:cNvSpPr txBox="1"/>
      </cdr:nvSpPr>
      <cdr:spPr>
        <a:xfrm xmlns:a="http://schemas.openxmlformats.org/drawingml/2006/main">
          <a:off x="1056841" y="2898594"/>
          <a:ext cx="2281416" cy="7626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2000" dirty="0"/>
            <a:t>Människa </a:t>
          </a:r>
          <a:r>
            <a:rPr lang="sv-SE" sz="2000" dirty="0" smtClean="0"/>
            <a:t> ca 36 %</a:t>
          </a:r>
        </a:p>
        <a:p xmlns:a="http://schemas.openxmlformats.org/drawingml/2006/main">
          <a:r>
            <a:rPr lang="sv-SE" sz="2000" dirty="0" smtClean="0"/>
            <a:t>Ca 60 milj</a:t>
          </a:r>
          <a:r>
            <a:rPr lang="sv-SE" sz="2000" dirty="0"/>
            <a:t>.</a:t>
          </a:r>
          <a:r>
            <a:rPr lang="sv-SE" sz="2000" dirty="0" smtClean="0"/>
            <a:t> ton</a:t>
          </a:r>
          <a:endParaRPr lang="sv-SE" sz="2000" dirty="0"/>
        </a:p>
      </cdr:txBody>
    </cdr:sp>
  </cdr:relSizeAnchor>
  <cdr:relSizeAnchor xmlns:cdr="http://schemas.openxmlformats.org/drawingml/2006/chartDrawing">
    <cdr:from>
      <cdr:x>0.53142</cdr:x>
      <cdr:y>0.47448</cdr:y>
    </cdr:from>
    <cdr:to>
      <cdr:x>0.87932</cdr:x>
      <cdr:y>0.60963</cdr:y>
    </cdr:to>
    <cdr:sp macro="" textlink="">
      <cdr:nvSpPr>
        <cdr:cNvPr id="3" name="textruta 2"/>
        <cdr:cNvSpPr txBox="1"/>
      </cdr:nvSpPr>
      <cdr:spPr>
        <a:xfrm xmlns:a="http://schemas.openxmlformats.org/drawingml/2006/main">
          <a:off x="3651257" y="2906757"/>
          <a:ext cx="2390315" cy="8279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2000" dirty="0"/>
            <a:t>Tamdjur </a:t>
          </a:r>
          <a:r>
            <a:rPr lang="sv-SE" sz="2000" dirty="0" smtClean="0"/>
            <a:t>ca 59 %</a:t>
          </a:r>
        </a:p>
        <a:p xmlns:a="http://schemas.openxmlformats.org/drawingml/2006/main">
          <a:r>
            <a:rPr lang="sv-SE" sz="2000" dirty="0" smtClean="0"/>
            <a:t>Ca 100 milj. ton</a:t>
          </a:r>
          <a:endParaRPr lang="sv-SE" sz="2000" dirty="0"/>
        </a:p>
      </cdr:txBody>
    </cdr:sp>
  </cdr:relSizeAnchor>
  <cdr:relSizeAnchor xmlns:cdr="http://schemas.openxmlformats.org/drawingml/2006/chartDrawing">
    <cdr:from>
      <cdr:x>0.2485</cdr:x>
      <cdr:y>0.19114</cdr:y>
    </cdr:from>
    <cdr:to>
      <cdr:x>0.5344</cdr:x>
      <cdr:y>0.37488</cdr:y>
    </cdr:to>
    <cdr:sp macro="" textlink="">
      <cdr:nvSpPr>
        <cdr:cNvPr id="4" name="textruta 3"/>
        <cdr:cNvSpPr txBox="1"/>
      </cdr:nvSpPr>
      <cdr:spPr>
        <a:xfrm xmlns:a="http://schemas.openxmlformats.org/drawingml/2006/main">
          <a:off x="1707369" y="1170955"/>
          <a:ext cx="1964334" cy="11256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2000" dirty="0"/>
            <a:t>Vilda däggdjur </a:t>
          </a:r>
          <a:endParaRPr lang="sv-SE" sz="2000" dirty="0" smtClean="0"/>
        </a:p>
        <a:p xmlns:a="http://schemas.openxmlformats.org/drawingml/2006/main">
          <a:r>
            <a:rPr lang="sv-SE" sz="2000" dirty="0" smtClean="0"/>
            <a:t>Ca 4 %</a:t>
          </a:r>
        </a:p>
        <a:p xmlns:a="http://schemas.openxmlformats.org/drawingml/2006/main">
          <a:r>
            <a:rPr lang="sv-SE" sz="2000" dirty="0" smtClean="0"/>
            <a:t>7 milj. ton </a:t>
          </a:r>
          <a:endParaRPr lang="sv-SE" sz="2000" dirty="0"/>
        </a:p>
      </cdr:txBody>
    </cdr:sp>
  </cdr:relSizeAnchor>
  <cdr:relSizeAnchor xmlns:cdr="http://schemas.openxmlformats.org/drawingml/2006/chartDrawing">
    <cdr:from>
      <cdr:x>0.51368</cdr:x>
      <cdr:y>0.15481</cdr:y>
    </cdr:from>
    <cdr:to>
      <cdr:x>0.73975</cdr:x>
      <cdr:y>0.33789</cdr:y>
    </cdr:to>
    <cdr:sp macro="" textlink="">
      <cdr:nvSpPr>
        <cdr:cNvPr id="5" name="textruta 4"/>
        <cdr:cNvSpPr txBox="1"/>
      </cdr:nvSpPr>
      <cdr:spPr>
        <a:xfrm xmlns:a="http://schemas.openxmlformats.org/drawingml/2006/main">
          <a:off x="3529342" y="948391"/>
          <a:ext cx="1553259" cy="11215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2000" dirty="0"/>
            <a:t>Vilda fåglar</a:t>
          </a:r>
          <a:r>
            <a:rPr lang="sv-SE" sz="2000" baseline="0" dirty="0"/>
            <a:t> </a:t>
          </a:r>
        </a:p>
        <a:p xmlns:a="http://schemas.openxmlformats.org/drawingml/2006/main">
          <a:r>
            <a:rPr lang="sv-SE" sz="2000" baseline="0" dirty="0" smtClean="0"/>
            <a:t>Ca 1 %</a:t>
          </a:r>
        </a:p>
        <a:p xmlns:a="http://schemas.openxmlformats.org/drawingml/2006/main">
          <a:r>
            <a:rPr lang="sv-SE" sz="2000" dirty="0" smtClean="0"/>
            <a:t>2 milj. ton</a:t>
          </a:r>
          <a:endParaRPr lang="sv-SE" sz="2000" dirty="0"/>
        </a:p>
      </cdr:txBody>
    </cdr:sp>
  </cdr:relSizeAnchor>
  <cdr:relSizeAnchor xmlns:cdr="http://schemas.openxmlformats.org/drawingml/2006/chartDrawing">
    <cdr:from>
      <cdr:x>0.49087</cdr:x>
      <cdr:y>0.21025</cdr:y>
    </cdr:from>
    <cdr:to>
      <cdr:x>0.52407</cdr:x>
      <cdr:y>0.22958</cdr:y>
    </cdr:to>
    <cdr:cxnSp macro="">
      <cdr:nvCxnSpPr>
        <cdr:cNvPr id="7" name="Rak pilkoppling 6"/>
        <cdr:cNvCxnSpPr/>
      </cdr:nvCxnSpPr>
      <cdr:spPr>
        <a:xfrm xmlns:a="http://schemas.openxmlformats.org/drawingml/2006/main" flipH="1">
          <a:off x="3557338" y="1395664"/>
          <a:ext cx="240631" cy="128336"/>
        </a:xfrm>
        <a:prstGeom xmlns:a="http://schemas.openxmlformats.org/drawingml/2006/main" prst="straightConnector1">
          <a:avLst/>
        </a:prstGeom>
        <a:ln xmlns:a="http://schemas.openxmlformats.org/drawingml/2006/main" w="285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0.38702</cdr:x>
      <cdr:y>0.28079</cdr:y>
    </cdr:from>
    <cdr:to>
      <cdr:x>0.45675</cdr:x>
      <cdr:y>0.30617</cdr:y>
    </cdr:to>
    <cdr:cxnSp macro="">
      <cdr:nvCxnSpPr>
        <cdr:cNvPr id="9" name="Rak pilkoppling 8"/>
        <cdr:cNvCxnSpPr/>
      </cdr:nvCxnSpPr>
      <cdr:spPr>
        <a:xfrm xmlns:a="http://schemas.openxmlformats.org/drawingml/2006/main">
          <a:off x="2659115" y="1720145"/>
          <a:ext cx="479094" cy="155482"/>
        </a:xfrm>
        <a:prstGeom xmlns:a="http://schemas.openxmlformats.org/drawingml/2006/main" prst="straightConnector1">
          <a:avLst/>
        </a:prstGeom>
        <a:ln xmlns:a="http://schemas.openxmlformats.org/drawingml/2006/main" w="285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0.56132</cdr:x>
      <cdr:y>0.53281</cdr:y>
    </cdr:from>
    <cdr:to>
      <cdr:x>0.67807</cdr:x>
      <cdr:y>0.57188</cdr:y>
    </cdr:to>
    <cdr:sp macro="" textlink="">
      <cdr:nvSpPr>
        <cdr:cNvPr id="2" name="textruta 1"/>
        <cdr:cNvSpPr txBox="1"/>
      </cdr:nvSpPr>
      <cdr:spPr>
        <a:xfrm xmlns:a="http://schemas.openxmlformats.org/drawingml/2006/main">
          <a:off x="4533901" y="3248025"/>
          <a:ext cx="942975"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a:t>Brunei</a:t>
          </a:r>
        </a:p>
      </cdr:txBody>
    </cdr:sp>
  </cdr:relSizeAnchor>
  <cdr:relSizeAnchor xmlns:cdr="http://schemas.openxmlformats.org/drawingml/2006/chartDrawing">
    <cdr:from>
      <cdr:x>0.50708</cdr:x>
      <cdr:y>0.34375</cdr:y>
    </cdr:from>
    <cdr:to>
      <cdr:x>0.65684</cdr:x>
      <cdr:y>0.3875</cdr:y>
    </cdr:to>
    <cdr:sp macro="" textlink="">
      <cdr:nvSpPr>
        <cdr:cNvPr id="3" name="textruta 2"/>
        <cdr:cNvSpPr txBox="1"/>
      </cdr:nvSpPr>
      <cdr:spPr>
        <a:xfrm xmlns:a="http://schemas.openxmlformats.org/drawingml/2006/main">
          <a:off x="4095751" y="2095500"/>
          <a:ext cx="1209675"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a:t>Kuwait</a:t>
          </a:r>
        </a:p>
      </cdr:txBody>
    </cdr:sp>
  </cdr:relSizeAnchor>
  <cdr:relSizeAnchor xmlns:cdr="http://schemas.openxmlformats.org/drawingml/2006/chartDrawing">
    <cdr:from>
      <cdr:x>0.40566</cdr:x>
      <cdr:y>0.31094</cdr:y>
    </cdr:from>
    <cdr:to>
      <cdr:x>0.4717</cdr:x>
      <cdr:y>0.35781</cdr:y>
    </cdr:to>
    <cdr:sp macro="" textlink="">
      <cdr:nvSpPr>
        <cdr:cNvPr id="4" name="textruta 3"/>
        <cdr:cNvSpPr txBox="1"/>
      </cdr:nvSpPr>
      <cdr:spPr>
        <a:xfrm xmlns:a="http://schemas.openxmlformats.org/drawingml/2006/main">
          <a:off x="3276601" y="1895475"/>
          <a:ext cx="53340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a:t>USA</a:t>
          </a:r>
        </a:p>
      </cdr:txBody>
    </cdr:sp>
  </cdr:relSizeAnchor>
  <cdr:relSizeAnchor xmlns:cdr="http://schemas.openxmlformats.org/drawingml/2006/chartDrawing">
    <cdr:from>
      <cdr:x>0.48939</cdr:x>
      <cdr:y>0.49219</cdr:y>
    </cdr:from>
    <cdr:to>
      <cdr:x>0.58714</cdr:x>
      <cdr:y>0.53125</cdr:y>
    </cdr:to>
    <cdr:sp macro="" textlink="">
      <cdr:nvSpPr>
        <cdr:cNvPr id="5" name="textruta 4"/>
        <cdr:cNvSpPr txBox="1"/>
      </cdr:nvSpPr>
      <cdr:spPr>
        <a:xfrm xmlns:a="http://schemas.openxmlformats.org/drawingml/2006/main">
          <a:off x="3816247" y="2937965"/>
          <a:ext cx="762271" cy="2331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err="1" smtClean="0"/>
            <a:t>Norway</a:t>
          </a:r>
          <a:endParaRPr lang="sv-SE" sz="1100" dirty="0"/>
        </a:p>
      </cdr:txBody>
    </cdr:sp>
  </cdr:relSizeAnchor>
  <cdr:relSizeAnchor xmlns:cdr="http://schemas.openxmlformats.org/drawingml/2006/chartDrawing">
    <cdr:from>
      <cdr:x>0.35967</cdr:x>
      <cdr:y>0.2875</cdr:y>
    </cdr:from>
    <cdr:to>
      <cdr:x>0.41863</cdr:x>
      <cdr:y>0.31563</cdr:y>
    </cdr:to>
    <cdr:sp macro="" textlink="">
      <cdr:nvSpPr>
        <cdr:cNvPr id="6" name="textruta 5"/>
        <cdr:cNvSpPr txBox="1"/>
      </cdr:nvSpPr>
      <cdr:spPr>
        <a:xfrm xmlns:a="http://schemas.openxmlformats.org/drawingml/2006/main">
          <a:off x="2905126" y="1752600"/>
          <a:ext cx="476250" cy="171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v-SE" sz="1100"/>
        </a:p>
      </cdr:txBody>
    </cdr:sp>
  </cdr:relSizeAnchor>
  <cdr:relSizeAnchor xmlns:cdr="http://schemas.openxmlformats.org/drawingml/2006/chartDrawing">
    <cdr:from>
      <cdr:x>0.34788</cdr:x>
      <cdr:y>0.28906</cdr:y>
    </cdr:from>
    <cdr:to>
      <cdr:x>0.44575</cdr:x>
      <cdr:y>0.33281</cdr:y>
    </cdr:to>
    <cdr:sp macro="" textlink="">
      <cdr:nvSpPr>
        <cdr:cNvPr id="7" name="textruta 6"/>
        <cdr:cNvSpPr txBox="1"/>
      </cdr:nvSpPr>
      <cdr:spPr>
        <a:xfrm xmlns:a="http://schemas.openxmlformats.org/drawingml/2006/main">
          <a:off x="2809876" y="1762125"/>
          <a:ext cx="790575"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smtClean="0"/>
            <a:t>Australia</a:t>
          </a:r>
          <a:endParaRPr lang="sv-SE" sz="1100" dirty="0"/>
        </a:p>
      </cdr:txBody>
    </cdr:sp>
  </cdr:relSizeAnchor>
  <cdr:relSizeAnchor xmlns:cdr="http://schemas.openxmlformats.org/drawingml/2006/chartDrawing">
    <cdr:from>
      <cdr:x>0.2795</cdr:x>
      <cdr:y>0.3015</cdr:y>
    </cdr:from>
    <cdr:to>
      <cdr:x>0.35734</cdr:x>
      <cdr:y>0.34681</cdr:y>
    </cdr:to>
    <cdr:sp macro="" textlink="">
      <cdr:nvSpPr>
        <cdr:cNvPr id="8" name="textruta 7"/>
        <cdr:cNvSpPr txBox="1"/>
      </cdr:nvSpPr>
      <cdr:spPr>
        <a:xfrm xmlns:a="http://schemas.openxmlformats.org/drawingml/2006/main">
          <a:off x="2179521" y="1799721"/>
          <a:ext cx="606994" cy="2704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a:t>Canada</a:t>
          </a:r>
        </a:p>
      </cdr:txBody>
    </cdr:sp>
  </cdr:relSizeAnchor>
  <cdr:relSizeAnchor xmlns:cdr="http://schemas.openxmlformats.org/drawingml/2006/chartDrawing">
    <cdr:from>
      <cdr:x>0.34198</cdr:x>
      <cdr:y>0.44063</cdr:y>
    </cdr:from>
    <cdr:to>
      <cdr:x>0.44811</cdr:x>
      <cdr:y>0.47969</cdr:y>
    </cdr:to>
    <cdr:sp macro="" textlink="">
      <cdr:nvSpPr>
        <cdr:cNvPr id="9" name="textruta 8"/>
        <cdr:cNvSpPr txBox="1"/>
      </cdr:nvSpPr>
      <cdr:spPr>
        <a:xfrm xmlns:a="http://schemas.openxmlformats.org/drawingml/2006/main">
          <a:off x="2762251" y="2686050"/>
          <a:ext cx="85725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smtClean="0"/>
            <a:t>Sweden</a:t>
          </a:r>
          <a:endParaRPr lang="sv-SE" sz="1100" dirty="0"/>
        </a:p>
      </cdr:txBody>
    </cdr:sp>
  </cdr:relSizeAnchor>
  <cdr:relSizeAnchor xmlns:cdr="http://schemas.openxmlformats.org/drawingml/2006/chartDrawing">
    <cdr:from>
      <cdr:x>0.17807</cdr:x>
      <cdr:y>0.74219</cdr:y>
    </cdr:from>
    <cdr:to>
      <cdr:x>0.27358</cdr:x>
      <cdr:y>0.775</cdr:y>
    </cdr:to>
    <cdr:sp macro="" textlink="">
      <cdr:nvSpPr>
        <cdr:cNvPr id="10" name="textruta 9"/>
        <cdr:cNvSpPr txBox="1"/>
      </cdr:nvSpPr>
      <cdr:spPr>
        <a:xfrm xmlns:a="http://schemas.openxmlformats.org/drawingml/2006/main">
          <a:off x="1438276" y="4524375"/>
          <a:ext cx="771525" cy="200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a:t>Cuba</a:t>
          </a:r>
        </a:p>
      </cdr:txBody>
    </cdr:sp>
  </cdr:relSizeAnchor>
  <cdr:relSizeAnchor xmlns:cdr="http://schemas.openxmlformats.org/drawingml/2006/chartDrawing">
    <cdr:from>
      <cdr:x>0.09346</cdr:x>
      <cdr:y>0.80054</cdr:y>
    </cdr:from>
    <cdr:to>
      <cdr:x>0.19015</cdr:x>
      <cdr:y>0.8396</cdr:y>
    </cdr:to>
    <cdr:sp macro="" textlink="">
      <cdr:nvSpPr>
        <cdr:cNvPr id="11" name="textruta 10"/>
        <cdr:cNvSpPr txBox="1"/>
      </cdr:nvSpPr>
      <cdr:spPr>
        <a:xfrm xmlns:a="http://schemas.openxmlformats.org/drawingml/2006/main">
          <a:off x="728800" y="4778544"/>
          <a:ext cx="753986" cy="2331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smtClean="0"/>
            <a:t>India</a:t>
          </a:r>
          <a:endParaRPr lang="sv-SE" sz="1100" dirty="0"/>
        </a:p>
      </cdr:txBody>
    </cdr:sp>
  </cdr:relSizeAnchor>
  <cdr:relSizeAnchor xmlns:cdr="http://schemas.openxmlformats.org/drawingml/2006/chartDrawing">
    <cdr:from>
      <cdr:x>0.12293</cdr:x>
      <cdr:y>0.62344</cdr:y>
    </cdr:from>
    <cdr:to>
      <cdr:x>0.15237</cdr:x>
      <cdr:y>0.67129</cdr:y>
    </cdr:to>
    <cdr:sp macro="" textlink="">
      <cdr:nvSpPr>
        <cdr:cNvPr id="13" name="textruta 12"/>
        <cdr:cNvSpPr txBox="1"/>
      </cdr:nvSpPr>
      <cdr:spPr>
        <a:xfrm xmlns:a="http://schemas.openxmlformats.org/drawingml/2006/main">
          <a:off x="948030" y="3721419"/>
          <a:ext cx="227056" cy="285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a:t>I</a:t>
          </a:r>
        </a:p>
      </cdr:txBody>
    </cdr:sp>
  </cdr:relSizeAnchor>
  <cdr:relSizeAnchor xmlns:cdr="http://schemas.openxmlformats.org/drawingml/2006/chartDrawing">
    <cdr:from>
      <cdr:x>0.098</cdr:x>
      <cdr:y>0.60467</cdr:y>
    </cdr:from>
    <cdr:to>
      <cdr:x>0.17187</cdr:x>
      <cdr:y>0.64998</cdr:y>
    </cdr:to>
    <cdr:sp macro="" textlink="">
      <cdr:nvSpPr>
        <cdr:cNvPr id="14" name="textruta 13"/>
        <cdr:cNvSpPr txBox="1"/>
      </cdr:nvSpPr>
      <cdr:spPr>
        <a:xfrm xmlns:a="http://schemas.openxmlformats.org/drawingml/2006/main">
          <a:off x="755801" y="3609377"/>
          <a:ext cx="569703" cy="2704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dirty="0" smtClean="0"/>
            <a:t>Ch</a:t>
          </a:r>
          <a:r>
            <a:rPr lang="sv-SE" sz="1100" dirty="0" smtClean="0"/>
            <a:t>ina</a:t>
          </a:r>
          <a:endParaRPr lang="sv-SE" sz="1100" dirty="0"/>
        </a:p>
      </cdr:txBody>
    </cdr:sp>
  </cdr:relSizeAnchor>
  <cdr:relSizeAnchor xmlns:cdr="http://schemas.openxmlformats.org/drawingml/2006/chartDrawing">
    <cdr:from>
      <cdr:x>0.07441</cdr:x>
      <cdr:y>0.80054</cdr:y>
    </cdr:from>
    <cdr:to>
      <cdr:x>0.1181</cdr:x>
      <cdr:y>0.83914</cdr:y>
    </cdr:to>
    <cdr:sp macro="" textlink="">
      <cdr:nvSpPr>
        <cdr:cNvPr id="15" name="textruta 14"/>
        <cdr:cNvSpPr txBox="1"/>
      </cdr:nvSpPr>
      <cdr:spPr>
        <a:xfrm xmlns:a="http://schemas.openxmlformats.org/drawingml/2006/main">
          <a:off x="580280" y="4778544"/>
          <a:ext cx="340637" cy="2304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a:t>--</a:t>
          </a:r>
        </a:p>
      </cdr:txBody>
    </cdr:sp>
  </cdr:relSizeAnchor>
  <cdr:relSizeAnchor xmlns:cdr="http://schemas.openxmlformats.org/drawingml/2006/chartDrawing">
    <cdr:from>
      <cdr:x>0.7154</cdr:x>
      <cdr:y>0.06332</cdr:y>
    </cdr:from>
    <cdr:to>
      <cdr:x>0.8351</cdr:x>
      <cdr:y>0.108</cdr:y>
    </cdr:to>
    <cdr:sp macro="" textlink="">
      <cdr:nvSpPr>
        <cdr:cNvPr id="12" name="textruta 11"/>
        <cdr:cNvSpPr txBox="1"/>
      </cdr:nvSpPr>
      <cdr:spPr>
        <a:xfrm xmlns:a="http://schemas.openxmlformats.org/drawingml/2006/main">
          <a:off x="5578643" y="377994"/>
          <a:ext cx="9334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smtClean="0"/>
            <a:t>Luxembourg</a:t>
          </a:r>
          <a:endParaRPr lang="sv-SE" sz="1100" dirty="0"/>
        </a:p>
      </cdr:txBody>
    </cdr:sp>
  </cdr:relSizeAnchor>
  <cdr:relSizeAnchor xmlns:cdr="http://schemas.openxmlformats.org/drawingml/2006/chartDrawing">
    <cdr:from>
      <cdr:x>0.85709</cdr:x>
      <cdr:y>0.11439</cdr:y>
    </cdr:from>
    <cdr:to>
      <cdr:x>0.97068</cdr:x>
      <cdr:y>0.14949</cdr:y>
    </cdr:to>
    <cdr:sp macro="" textlink="">
      <cdr:nvSpPr>
        <cdr:cNvPr id="16" name="textruta 15"/>
        <cdr:cNvSpPr txBox="1"/>
      </cdr:nvSpPr>
      <cdr:spPr>
        <a:xfrm xmlns:a="http://schemas.openxmlformats.org/drawingml/2006/main">
          <a:off x="6683543" y="682794"/>
          <a:ext cx="885825"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smtClean="0"/>
            <a:t>Quatar</a:t>
          </a:r>
          <a:endParaRPr lang="sv-SE" sz="1100" dirty="0"/>
        </a:p>
      </cdr:txBody>
    </cdr:sp>
  </cdr:relSizeAnchor>
  <cdr:relSizeAnchor xmlns:cdr="http://schemas.openxmlformats.org/drawingml/2006/chartDrawing">
    <cdr:from>
      <cdr:x>0.091</cdr:x>
      <cdr:y>0.80617</cdr:y>
    </cdr:from>
    <cdr:to>
      <cdr:x>0.11323</cdr:x>
      <cdr:y>0.83649</cdr:y>
    </cdr:to>
    <cdr:sp macro="" textlink="">
      <cdr:nvSpPr>
        <cdr:cNvPr id="18" name="textruta 17"/>
        <cdr:cNvSpPr txBox="1"/>
      </cdr:nvSpPr>
      <cdr:spPr>
        <a:xfrm xmlns:a="http://schemas.openxmlformats.org/drawingml/2006/main">
          <a:off x="701843" y="4812179"/>
          <a:ext cx="171450" cy="1809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sv-SE" sz="1100"/>
        </a:p>
      </cdr:txBody>
    </cdr:sp>
  </cdr:relSizeAnchor>
</c:userShapes>
</file>

<file path=ppt/drawings/drawing3.xml><?xml version="1.0" encoding="utf-8"?>
<c:userShapes xmlns:c="http://schemas.openxmlformats.org/drawingml/2006/chart">
  <cdr:relSizeAnchor xmlns:cdr="http://schemas.openxmlformats.org/drawingml/2006/chartDrawing">
    <cdr:from>
      <cdr:x>0.04781</cdr:x>
      <cdr:y>0.97178</cdr:y>
    </cdr:from>
    <cdr:to>
      <cdr:x>0.98773</cdr:x>
      <cdr:y>0.97582</cdr:y>
    </cdr:to>
    <cdr:cxnSp macro="">
      <cdr:nvCxnSpPr>
        <cdr:cNvPr id="3" name="Rak pilkoppling 2"/>
        <cdr:cNvCxnSpPr/>
      </cdr:nvCxnSpPr>
      <cdr:spPr>
        <a:xfrm xmlns:a="http://schemas.openxmlformats.org/drawingml/2006/main" flipV="1">
          <a:off x="406400" y="5801450"/>
          <a:ext cx="7988968" cy="24063"/>
        </a:xfrm>
        <a:prstGeom xmlns:a="http://schemas.openxmlformats.org/drawingml/2006/main" prst="straightConnector1">
          <a:avLst/>
        </a:prstGeom>
        <a:ln xmlns:a="http://schemas.openxmlformats.org/drawingml/2006/main" w="285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0.04498</cdr:x>
      <cdr:y>0.08368</cdr:y>
    </cdr:from>
    <cdr:to>
      <cdr:x>0.04687</cdr:x>
      <cdr:y>0.97178</cdr:y>
    </cdr:to>
    <cdr:cxnSp macro="">
      <cdr:nvCxnSpPr>
        <cdr:cNvPr id="5" name="Rak pilkoppling 4"/>
        <cdr:cNvCxnSpPr/>
      </cdr:nvCxnSpPr>
      <cdr:spPr>
        <a:xfrm xmlns:a="http://schemas.openxmlformats.org/drawingml/2006/main" flipV="1">
          <a:off x="382337" y="499534"/>
          <a:ext cx="16042" cy="5301916"/>
        </a:xfrm>
        <a:prstGeom xmlns:a="http://schemas.openxmlformats.org/drawingml/2006/main" prst="straightConnector1">
          <a:avLst/>
        </a:prstGeom>
        <a:ln xmlns:a="http://schemas.openxmlformats.org/drawingml/2006/main" w="285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0.13122</cdr:x>
      <cdr:y>0.83425</cdr:y>
    </cdr:from>
    <cdr:to>
      <cdr:x>0.26794</cdr:x>
      <cdr:y>0.89966</cdr:y>
    </cdr:to>
    <cdr:sp macro="" textlink="">
      <cdr:nvSpPr>
        <cdr:cNvPr id="6" name="textruta 5"/>
        <cdr:cNvSpPr txBox="1"/>
      </cdr:nvSpPr>
      <cdr:spPr>
        <a:xfrm xmlns:a="http://schemas.openxmlformats.org/drawingml/2006/main">
          <a:off x="1115332" y="4980366"/>
          <a:ext cx="1162050" cy="3905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800" dirty="0" smtClean="0"/>
            <a:t>Nu fattiga </a:t>
          </a:r>
          <a:endParaRPr lang="sv-SE"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63C109-0E95-4804-B3F7-849C5206A8BD}" type="datetimeFigureOut">
              <a:rPr lang="sv-SE" smtClean="0"/>
              <a:t>2019-12-09</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CBAD3B-C045-4CBD-8B0F-644D99EAA66A}" type="slidenum">
              <a:rPr lang="sv-SE" smtClean="0"/>
              <a:t>‹#›</a:t>
            </a:fld>
            <a:endParaRPr lang="sv-SE"/>
          </a:p>
        </p:txBody>
      </p:sp>
    </p:spTree>
    <p:extLst>
      <p:ext uri="{BB962C8B-B14F-4D97-AF65-F5344CB8AC3E}">
        <p14:creationId xmlns:p14="http://schemas.microsoft.com/office/powerpoint/2010/main" val="2236643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DCBAD3B-C045-4CBD-8B0F-644D99EAA66A}" type="slidenum">
              <a:rPr lang="sv-SE" smtClean="0"/>
              <a:t>2</a:t>
            </a:fld>
            <a:endParaRPr lang="sv-SE"/>
          </a:p>
        </p:txBody>
      </p:sp>
    </p:spTree>
    <p:extLst>
      <p:ext uri="{BB962C8B-B14F-4D97-AF65-F5344CB8AC3E}">
        <p14:creationId xmlns:p14="http://schemas.microsoft.com/office/powerpoint/2010/main" val="129695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FCCD55C-41C2-4315-BADE-2958128FA922}" type="slidenum">
              <a:rPr lang="sv-SE" smtClean="0"/>
              <a:pPr/>
              <a:t>18</a:t>
            </a:fld>
            <a:endParaRPr lang="sv-SE"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xfrm>
            <a:off x="680243" y="4716383"/>
            <a:ext cx="5429253" cy="4468654"/>
          </a:xfrm>
          <a:noFill/>
        </p:spPr>
        <p:txBody>
          <a:bodyPr wrap="square" numCol="1" anchor="t" anchorCtr="0" compatLnSpc="1">
            <a:prstTxWarp prst="textNoShape">
              <a:avLst/>
            </a:prstTxWarp>
          </a:bodyPr>
          <a:lstStyle/>
          <a:p>
            <a:pPr defTabSz="760413"/>
            <a:r>
              <a:rPr lang="en-US" smtClean="0">
                <a:latin typeface="Arial" charset="0"/>
              </a:rPr>
              <a:t>This is the situation in 2015. Here you can see that the red columns have scattered almost over the entire globe, leaving “empty spaces” basically only in parts of Africa, Europe and Australia. Also the size of the columns (which stand for the population) has dramatically increased and is surely eye catching…</a:t>
            </a:r>
          </a:p>
          <a:p>
            <a:pPr defTabSz="760413"/>
            <a:endParaRPr lang="en-US" smtClean="0">
              <a:latin typeface="Arial" charset="0"/>
            </a:endParaRPr>
          </a:p>
          <a:p>
            <a:pPr defTabSz="760413"/>
            <a:r>
              <a:rPr lang="en-US" smtClean="0">
                <a:latin typeface="Arial" charset="0"/>
              </a:rPr>
              <a:t>I think that further comments at this stage are not necessary…   </a:t>
            </a:r>
          </a:p>
        </p:txBody>
      </p:sp>
    </p:spTree>
    <p:extLst>
      <p:ext uri="{BB962C8B-B14F-4D97-AF65-F5344CB8AC3E}">
        <p14:creationId xmlns:p14="http://schemas.microsoft.com/office/powerpoint/2010/main" val="395282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DCBAD3B-C045-4CBD-8B0F-644D99EAA66A}" type="slidenum">
              <a:rPr lang="sv-SE" smtClean="0"/>
              <a:t>21</a:t>
            </a:fld>
            <a:endParaRPr lang="sv-SE"/>
          </a:p>
        </p:txBody>
      </p:sp>
    </p:spTree>
    <p:extLst>
      <p:ext uri="{BB962C8B-B14F-4D97-AF65-F5344CB8AC3E}">
        <p14:creationId xmlns:p14="http://schemas.microsoft.com/office/powerpoint/2010/main" val="1734281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F56916B-1305-4599-8CB7-DCD47CC35F24}" type="slidenum">
              <a:t>32</a:t>
            </a:fld>
            <a:endParaRPr lang="en-US" sz="1200" b="0" i="0" u="none" strike="noStrike" kern="1200" cap="none" spc="0" baseline="0">
              <a:solidFill>
                <a:srgbClr val="000000"/>
              </a:solidFill>
              <a:uFillTx/>
              <a:latin typeface="Calibri"/>
              <a:cs typeface="Arial"/>
            </a:endParaRPr>
          </a:p>
        </p:txBody>
      </p:sp>
      <p:sp>
        <p:nvSpPr>
          <p:cNvPr id="3" name="Slide Image Placeholder 2"/>
          <p:cNvSpPr>
            <a:spLocks noGrp="1" noRot="1" noChangeAspect="1"/>
          </p:cNvSpPr>
          <p:nvPr>
            <p:ph type="sldImg"/>
          </p:nvPr>
        </p:nvSpPr>
        <p:spPr>
          <a:ln w="12701">
            <a:solidFill>
              <a:srgbClr val="000000"/>
            </a:solidFill>
            <a:prstDash val="solid"/>
            <a:miter/>
          </a:ln>
        </p:spPr>
      </p:sp>
      <p:sp>
        <p:nvSpPr>
          <p:cNvPr id="4" name="Rectangle 3"/>
          <p:cNvSpPr txBox="1">
            <a:spLocks noGrp="1"/>
          </p:cNvSpPr>
          <p:nvPr>
            <p:ph type="body" sz="quarter" idx="1"/>
          </p:nvPr>
        </p:nvSpPr>
        <p:spPr/>
        <p:txBody>
          <a:bodyPr/>
          <a:lstStyle/>
          <a:p>
            <a:pPr lvl="0"/>
            <a:r>
              <a:rPr lang="en-US"/>
              <a:t>Vem bär ansvaret.</a:t>
            </a:r>
          </a:p>
          <a:p>
            <a:pPr lvl="0"/>
            <a:r>
              <a:rPr lang="en-US"/>
              <a:t>Lätt för oss att säga…man måste tänka ekonomiskt…ekoturism… hållbart skogsbruk</a:t>
            </a:r>
          </a:p>
        </p:txBody>
      </p:sp>
    </p:spTree>
    <p:extLst>
      <p:ext uri="{BB962C8B-B14F-4D97-AF65-F5344CB8AC3E}">
        <p14:creationId xmlns:p14="http://schemas.microsoft.com/office/powerpoint/2010/main" val="1462940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DCBAD3B-C045-4CBD-8B0F-644D99EAA66A}" type="slidenum">
              <a:rPr lang="sv-SE" smtClean="0"/>
              <a:t>52</a:t>
            </a:fld>
            <a:endParaRPr lang="sv-SE"/>
          </a:p>
        </p:txBody>
      </p:sp>
    </p:spTree>
    <p:extLst>
      <p:ext uri="{BB962C8B-B14F-4D97-AF65-F5344CB8AC3E}">
        <p14:creationId xmlns:p14="http://schemas.microsoft.com/office/powerpoint/2010/main" val="4624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a:ea typeface="Arial"/>
              </a:rPr>
              <a:t>Figure 1. </a:t>
            </a:r>
            <a:r>
              <a:rPr lang="en-US" altLang="en-US" dirty="0">
                <a:latin typeface="Arial"/>
                <a:ea typeface="Arial"/>
              </a:rPr>
              <a:t>Change in global human activities from 1979 to the present. These indicators are linked at least in part to climate change. In panel (f), annual tree cover loss may be for any reason (e.g., wildfire, harvest within tree plantations, or conversion of forests to agricultural land). Forest gain is not involved in the calculation of tree cover loss. In panel (h), hydroelectricity and nuclear energy are shown in figure S2. The rates shown in panels are the percentage changes per decade across the entire range of the time series. The annual data are shown using gray points. The black lines are local regression smooth trend lines. Abbreviation: Gt </a:t>
            </a:r>
            <a:r>
              <a:rPr lang="en-US" altLang="en-US" dirty="0" err="1">
                <a:latin typeface="Arial"/>
                <a:ea typeface="Arial"/>
              </a:rPr>
              <a:t>oe</a:t>
            </a:r>
            <a:r>
              <a:rPr lang="en-US" altLang="en-US" dirty="0">
                <a:latin typeface="Arial"/>
                <a:ea typeface="Arial"/>
              </a:rPr>
              <a:t> per year, </a:t>
            </a:r>
            <a:r>
              <a:rPr lang="en-US" altLang="en-US" dirty="0" err="1">
                <a:latin typeface="Arial"/>
                <a:ea typeface="Arial"/>
              </a:rPr>
              <a:t>gigatonnes</a:t>
            </a:r>
            <a:r>
              <a:rPr lang="en-US" altLang="en-US" dirty="0">
                <a:latin typeface="Arial"/>
                <a:ea typeface="Arial"/>
              </a:rPr>
              <a:t> of oil equivalent per year. Sources and additional details about each variable are provided in supplemental file S2, including table S2.
</a:t>
            </a:r>
          </a:p>
          <a:p>
            <a:pPr marL="0" lvl="0" indent="0"/>
            <a:r>
              <a:rPr lang="en-US" altLang="en-US" dirty="0">
                <a:latin typeface="Arial"/>
                <a:ea typeface="Arial"/>
              </a:rPr>
              <a:t>Unless provided in the caption above, the following copyright applies to the content of this slide: © The Author(s) 2019. Published by Oxford University Press on behalf of the American Institute of Biological </a:t>
            </a:r>
            <a:r>
              <a:rPr lang="en-US" altLang="en-US" dirty="0" err="1">
                <a:latin typeface="Arial"/>
                <a:ea typeface="Arial"/>
              </a:rPr>
              <a:t>Sciences.This</a:t>
            </a:r>
            <a:r>
              <a:rPr lang="en-US" altLang="en-US" dirty="0">
                <a:latin typeface="Arial"/>
                <a:ea typeface="Arial"/>
              </a:rPr>
              <a:t>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4B528EB6-375D-4E80-9E00-36038924A262}" type="slidenum">
              <a:rPr lang="en-US" altLang="en-US" sz="1200"/>
              <a:t>58</a:t>
            </a:fld>
            <a:endParaRPr lang="en-US" altLang="en-US" sz="1200"/>
          </a:p>
        </p:txBody>
      </p:sp>
    </p:spTree>
    <p:extLst>
      <p:ext uri="{BB962C8B-B14F-4D97-AF65-F5344CB8AC3E}">
        <p14:creationId xmlns:p14="http://schemas.microsoft.com/office/powerpoint/2010/main" val="408918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DCBAD3B-C045-4CBD-8B0F-644D99EAA66A}" type="slidenum">
              <a:rPr lang="sv-SE" smtClean="0"/>
              <a:t>69</a:t>
            </a:fld>
            <a:endParaRPr lang="sv-SE"/>
          </a:p>
        </p:txBody>
      </p:sp>
    </p:spTree>
    <p:extLst>
      <p:ext uri="{BB962C8B-B14F-4D97-AF65-F5344CB8AC3E}">
        <p14:creationId xmlns:p14="http://schemas.microsoft.com/office/powerpoint/2010/main" val="151240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a:p>
        </p:txBody>
      </p:sp>
      <p:sp>
        <p:nvSpPr>
          <p:cNvPr id="4" name="Platshållare för datum 3"/>
          <p:cNvSpPr>
            <a:spLocks noGrp="1"/>
          </p:cNvSpPr>
          <p:nvPr>
            <p:ph type="dt" sz="half" idx="10"/>
          </p:nvPr>
        </p:nvSpPr>
        <p:spPr/>
        <p:txBody>
          <a:bodyPr/>
          <a:lstStyle/>
          <a:p>
            <a:fld id="{1652A186-3DA1-4D22-BE31-7F3FABACCFFE}" type="datetimeFigureOut">
              <a:rPr lang="sv-SE" smtClean="0"/>
              <a:t>2019-12-09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278394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1652A186-3DA1-4D22-BE31-7F3FABACCFFE}" type="datetimeFigureOut">
              <a:rPr lang="sv-SE" smtClean="0"/>
              <a:t>2019-12-09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340118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1652A186-3DA1-4D22-BE31-7F3FABACCFFE}" type="datetimeFigureOut">
              <a:rPr lang="sv-SE" smtClean="0"/>
              <a:t>2019-12-09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231001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3" name="Rectangle 4"/>
          <p:cNvSpPr>
            <a:spLocks noGrp="1" noChangeArrowheads="1"/>
          </p:cNvSpPr>
          <p:nvPr>
            <p:ph type="dt" sz="half" idx="10"/>
          </p:nvPr>
        </p:nvSpPr>
        <p:spPr>
          <a:ln/>
        </p:spPr>
        <p:txBody>
          <a:bodyPr/>
          <a:lstStyle>
            <a:lvl1pPr>
              <a:defRPr/>
            </a:lvl1pPr>
          </a:lstStyle>
          <a:p>
            <a:pPr>
              <a:defRPr/>
            </a:pPr>
            <a:endParaRPr lang="sv-SE"/>
          </a:p>
        </p:txBody>
      </p:sp>
      <p:sp>
        <p:nvSpPr>
          <p:cNvPr id="4" name="Rectangle 5"/>
          <p:cNvSpPr>
            <a:spLocks noGrp="1" noChangeArrowheads="1"/>
          </p:cNvSpPr>
          <p:nvPr>
            <p:ph type="ftr" sz="quarter" idx="11"/>
          </p:nvPr>
        </p:nvSpPr>
        <p:spPr>
          <a:ln/>
        </p:spPr>
        <p:txBody>
          <a:bodyPr/>
          <a:lstStyle>
            <a:lvl1pPr>
              <a:defRPr/>
            </a:lvl1pPr>
          </a:lstStyle>
          <a:p>
            <a:pPr>
              <a:defRPr/>
            </a:pPr>
            <a:endParaRPr lang="sv-SE"/>
          </a:p>
        </p:txBody>
      </p:sp>
      <p:sp>
        <p:nvSpPr>
          <p:cNvPr id="5" name="Rectangle 6"/>
          <p:cNvSpPr>
            <a:spLocks noGrp="1" noChangeArrowheads="1"/>
          </p:cNvSpPr>
          <p:nvPr>
            <p:ph type="sldNum" sz="quarter" idx="12"/>
          </p:nvPr>
        </p:nvSpPr>
        <p:spPr>
          <a:ln/>
        </p:spPr>
        <p:txBody>
          <a:bodyPr/>
          <a:lstStyle>
            <a:lvl1pPr>
              <a:defRPr/>
            </a:lvl1pPr>
          </a:lstStyle>
          <a:p>
            <a:pPr>
              <a:defRPr/>
            </a:pPr>
            <a:fld id="{8617B1E1-5754-49E2-AF23-2E8454935E4F}" type="slidenum">
              <a:rPr lang="sv-SE"/>
              <a:pPr>
                <a:defRPr/>
              </a:pPr>
              <a:t>‹#›</a:t>
            </a:fld>
            <a:endParaRPr lang="sv-SE"/>
          </a:p>
        </p:txBody>
      </p:sp>
    </p:spTree>
    <p:extLst>
      <p:ext uri="{BB962C8B-B14F-4D97-AF65-F5344CB8AC3E}">
        <p14:creationId xmlns:p14="http://schemas.microsoft.com/office/powerpoint/2010/main" val="3234598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8998003-1E31-4241-866C-75C5B9575ADD}"/>
              </a:ext>
            </a:extLst>
          </p:cNvPr>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1" y="425451"/>
            <a:ext cx="81451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altLang="en-US"/>
              <a:t>Click to edit Master title style</a:t>
            </a:r>
          </a:p>
        </p:txBody>
      </p:sp>
      <p:sp>
        <p:nvSpPr>
          <p:cNvPr id="2054" name="Footer Placeholder 3">
            <a:extLst>
              <a:ext uri="{FF2B5EF4-FFF2-40B4-BE49-F238E27FC236}">
                <a16:creationId xmlns:a16="http://schemas.microsoft.com/office/drawing/2014/main" xmlns="" id="{C6460008-2D95-48E7-AC1C-DA06D43C99CA}"/>
              </a:ext>
            </a:extLst>
          </p:cNvPr>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algn="l" fontAlgn="base">
              <a:spcBef>
                <a:spcPct val="0"/>
              </a:spcBef>
              <a:spcAft>
                <a:spcPts val="600"/>
              </a:spcAft>
              <a:defRPr/>
            </a:pPr>
            <a:endParaRPr lang="en-US">
              <a:solidFill>
                <a:srgbClr val="2A2A2A"/>
              </a:solidFill>
              <a:latin typeface="Arial" panose="020B0604020202020204" pitchFamily="34" charset="0"/>
              <a:ea typeface="ＭＳ Ｐゴシック" pitchFamily="34" charset="-128"/>
            </a:endParaRPr>
          </a:p>
        </p:txBody>
      </p:sp>
    </p:spTree>
    <p:extLst>
      <p:ext uri="{BB962C8B-B14F-4D97-AF65-F5344CB8AC3E}">
        <p14:creationId xmlns:p14="http://schemas.microsoft.com/office/powerpoint/2010/main" val="36051541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1652A186-3DA1-4D22-BE31-7F3FABACCFFE}" type="datetimeFigureOut">
              <a:rPr lang="sv-SE" smtClean="0"/>
              <a:t>2019-12-09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190951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1652A186-3DA1-4D22-BE31-7F3FABACCFFE}" type="datetimeFigureOut">
              <a:rPr lang="sv-SE" smtClean="0"/>
              <a:t>2019-12-09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378177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652A186-3DA1-4D22-BE31-7F3FABACCFFE}" type="datetimeFigureOut">
              <a:rPr lang="sv-SE" smtClean="0"/>
              <a:t>2019-12-09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42132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1652A186-3DA1-4D22-BE31-7F3FABACCFFE}" type="datetimeFigureOut">
              <a:rPr lang="sv-SE" smtClean="0"/>
              <a:t>2019-12-09</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413961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1652A186-3DA1-4D22-BE31-7F3FABACCFFE}" type="datetimeFigureOut">
              <a:rPr lang="sv-SE" smtClean="0"/>
              <a:t>2019-12-09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1991574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652A186-3DA1-4D22-BE31-7F3FABACCFFE}" type="datetimeFigureOut">
              <a:rPr lang="sv-SE" smtClean="0"/>
              <a:t>2019-12-09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1620290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1652A186-3DA1-4D22-BE31-7F3FABACCFFE}" type="datetimeFigureOut">
              <a:rPr lang="sv-SE" smtClean="0"/>
              <a:t>2019-12-09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3194629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1652A186-3DA1-4D22-BE31-7F3FABACCFFE}" type="datetimeFigureOut">
              <a:rPr lang="sv-SE" smtClean="0"/>
              <a:t>2019-12-09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6CFE30B-C3DC-4538-B803-3BCE439EDF8C}" type="slidenum">
              <a:rPr lang="sv-SE" smtClean="0"/>
              <a:t>‹#›</a:t>
            </a:fld>
            <a:endParaRPr lang="sv-SE"/>
          </a:p>
        </p:txBody>
      </p:sp>
    </p:spTree>
    <p:extLst>
      <p:ext uri="{BB962C8B-B14F-4D97-AF65-F5344CB8AC3E}">
        <p14:creationId xmlns:p14="http://schemas.microsoft.com/office/powerpoint/2010/main" val="146062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2A186-3DA1-4D22-BE31-7F3FABACCFFE}" type="datetimeFigureOut">
              <a:rPr lang="sv-SE" smtClean="0"/>
              <a:t>2019-12-09</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FE30B-C3DC-4538-B803-3BCE439EDF8C}" type="slidenum">
              <a:rPr lang="sv-SE" smtClean="0"/>
              <a:t>‹#›</a:t>
            </a:fld>
            <a:endParaRPr lang="sv-SE"/>
          </a:p>
        </p:txBody>
      </p:sp>
    </p:spTree>
    <p:extLst>
      <p:ext uri="{BB962C8B-B14F-4D97-AF65-F5344CB8AC3E}">
        <p14:creationId xmlns:p14="http://schemas.microsoft.com/office/powerpoint/2010/main" val="2003493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allom.se/tag/folke-gunther/"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tallom.se/tag/mat/" TargetMode="External"/><Relationship Id="rId5" Type="http://schemas.openxmlformats.org/officeDocument/2006/relationships/hyperlink" Target="http://stallom.se/tag/jordbruk/" TargetMode="External"/><Relationship Id="rId4" Type="http://schemas.openxmlformats.org/officeDocument/2006/relationships/hyperlink" Target="http://stallom.se/tag/fosfo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en.wikipedia.org/wiki/File:View_of_Han_River_in_Seoul_from_the_World_Trade_Center.jpg" TargetMode="Externa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hyperlink" Target="http://en.wikipedia.org/wiki/File:Tokyo_odaiba.jp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ata.worldbank.org/indicator/SP.DYN.TFRT.IN" TargetMode="External"/><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hyperlink" Target="http://www.worldometers.info/s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svs.gsfc.nasa.gov/12044"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iopscience.iop.org/article/10.1088/1748-9326/aa7541" TargetMode="External"/><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doi.org/10.1093/biosci/biz088"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p:cNvPicPr>
            <a:picLocks noChangeAspect="1" noChangeArrowheads="1"/>
          </p:cNvPicPr>
          <p:nvPr/>
        </p:nvPicPr>
        <p:blipFill>
          <a:blip r:embed="rId2" cstate="print"/>
          <a:srcRect/>
          <a:stretch>
            <a:fillRect/>
          </a:stretch>
        </p:blipFill>
        <p:spPr bwMode="auto">
          <a:xfrm>
            <a:off x="-210392" y="66632"/>
            <a:ext cx="12192001" cy="6872288"/>
          </a:xfrm>
          <a:prstGeom prst="rect">
            <a:avLst/>
          </a:prstGeom>
          <a:noFill/>
          <a:ln w="9525">
            <a:noFill/>
            <a:miter lim="800000"/>
            <a:headEnd/>
            <a:tailEnd/>
          </a:ln>
        </p:spPr>
      </p:pic>
      <p:sp>
        <p:nvSpPr>
          <p:cNvPr id="2" name="Rektangel 1"/>
          <p:cNvSpPr/>
          <p:nvPr/>
        </p:nvSpPr>
        <p:spPr>
          <a:xfrm>
            <a:off x="566300" y="2130252"/>
            <a:ext cx="11304574" cy="3416320"/>
          </a:xfrm>
          <a:prstGeom prst="rect">
            <a:avLst/>
          </a:prstGeom>
        </p:spPr>
        <p:txBody>
          <a:bodyPr wrap="square">
            <a:spAutoFit/>
          </a:bodyPr>
          <a:lstStyle/>
          <a:p>
            <a:r>
              <a:rPr lang="sv-SE" sz="2400" dirty="0" smtClean="0">
                <a:solidFill>
                  <a:schemeClr val="bg1"/>
                </a:solidFill>
              </a:rPr>
              <a:t> </a:t>
            </a:r>
          </a:p>
          <a:p>
            <a:r>
              <a:rPr lang="sv-SE" sz="2400" dirty="0" smtClean="0">
                <a:solidFill>
                  <a:schemeClr val="bg1"/>
                </a:solidFill>
              </a:rPr>
              <a:t>1) </a:t>
            </a:r>
            <a:r>
              <a:rPr lang="sv-SE" sz="2400" dirty="0">
                <a:solidFill>
                  <a:schemeClr val="bg1"/>
                </a:solidFill>
              </a:rPr>
              <a:t>Exempel på människans påverkan på planeten</a:t>
            </a:r>
          </a:p>
          <a:p>
            <a:endParaRPr lang="sv-SE" sz="2400" dirty="0">
              <a:solidFill>
                <a:schemeClr val="bg1"/>
              </a:solidFill>
            </a:endParaRPr>
          </a:p>
          <a:p>
            <a:r>
              <a:rPr lang="sv-SE" sz="2400" dirty="0" smtClean="0">
                <a:solidFill>
                  <a:schemeClr val="bg1"/>
                </a:solidFill>
              </a:rPr>
              <a:t>2) </a:t>
            </a:r>
            <a:r>
              <a:rPr lang="sv-SE" sz="2400" dirty="0">
                <a:solidFill>
                  <a:schemeClr val="bg1"/>
                </a:solidFill>
              </a:rPr>
              <a:t>Orsakerna:  </a:t>
            </a:r>
            <a:r>
              <a:rPr lang="sv-SE" sz="2400" dirty="0" smtClean="0">
                <a:solidFill>
                  <a:schemeClr val="bg1"/>
                </a:solidFill>
              </a:rPr>
              <a:t>teknikexplosionen     befolkningsexplosionen    konsumtionsexplosionen</a:t>
            </a:r>
            <a:endParaRPr lang="sv-SE" sz="2400" dirty="0">
              <a:solidFill>
                <a:schemeClr val="bg1"/>
              </a:solidFill>
            </a:endParaRPr>
          </a:p>
          <a:p>
            <a:endParaRPr lang="sv-SE" sz="2400" dirty="0">
              <a:solidFill>
                <a:schemeClr val="bg1"/>
              </a:solidFill>
            </a:endParaRPr>
          </a:p>
          <a:p>
            <a:r>
              <a:rPr lang="sv-SE" sz="2400" dirty="0" smtClean="0">
                <a:solidFill>
                  <a:schemeClr val="bg1"/>
                </a:solidFill>
              </a:rPr>
              <a:t>3) Några förslag på lösningar av </a:t>
            </a:r>
            <a:r>
              <a:rPr lang="sv-SE" sz="2400" dirty="0">
                <a:solidFill>
                  <a:schemeClr val="bg1"/>
                </a:solidFill>
              </a:rPr>
              <a:t>de globala </a:t>
            </a:r>
            <a:r>
              <a:rPr lang="sv-SE" sz="2400" dirty="0" smtClean="0">
                <a:solidFill>
                  <a:schemeClr val="bg1"/>
                </a:solidFill>
              </a:rPr>
              <a:t>miljöproblemen</a:t>
            </a:r>
          </a:p>
          <a:p>
            <a:r>
              <a:rPr lang="sv-SE" sz="2400" dirty="0" smtClean="0">
                <a:solidFill>
                  <a:schemeClr val="bg1"/>
                </a:solidFill>
              </a:rPr>
              <a:t>-  </a:t>
            </a:r>
            <a:r>
              <a:rPr lang="sv-SE" sz="2400" dirty="0">
                <a:solidFill>
                  <a:schemeClr val="bg1"/>
                </a:solidFill>
              </a:rPr>
              <a:t>Vad Sverige kan göra internationellt</a:t>
            </a:r>
          </a:p>
          <a:p>
            <a:pPr>
              <a:buFontTx/>
              <a:buChar char="-"/>
            </a:pPr>
            <a:r>
              <a:rPr lang="sv-SE" sz="2400" dirty="0" smtClean="0">
                <a:solidFill>
                  <a:schemeClr val="bg1"/>
                </a:solidFill>
              </a:rPr>
              <a:t>  Vad  </a:t>
            </a:r>
            <a:r>
              <a:rPr lang="sv-SE" sz="2400" dirty="0">
                <a:solidFill>
                  <a:schemeClr val="bg1"/>
                </a:solidFill>
              </a:rPr>
              <a:t>Sverige kan göra nationellt</a:t>
            </a:r>
          </a:p>
          <a:p>
            <a:pPr>
              <a:buFontTx/>
              <a:buChar char="-"/>
            </a:pPr>
            <a:r>
              <a:rPr lang="sv-SE" sz="2400" dirty="0" smtClean="0">
                <a:solidFill>
                  <a:schemeClr val="bg1"/>
                </a:solidFill>
              </a:rPr>
              <a:t>  Vad </a:t>
            </a:r>
            <a:r>
              <a:rPr lang="sv-SE" sz="2400" dirty="0">
                <a:solidFill>
                  <a:schemeClr val="bg1"/>
                </a:solidFill>
              </a:rPr>
              <a:t>man som enskild individ kan bidra med</a:t>
            </a:r>
          </a:p>
        </p:txBody>
      </p:sp>
      <p:sp>
        <p:nvSpPr>
          <p:cNvPr id="3" name="Rektangel 2"/>
          <p:cNvSpPr/>
          <p:nvPr/>
        </p:nvSpPr>
        <p:spPr>
          <a:xfrm>
            <a:off x="2137528" y="145085"/>
            <a:ext cx="7879273" cy="461665"/>
          </a:xfrm>
          <a:prstGeom prst="rect">
            <a:avLst/>
          </a:prstGeom>
        </p:spPr>
        <p:txBody>
          <a:bodyPr wrap="none">
            <a:spAutoFit/>
          </a:bodyPr>
          <a:lstStyle/>
          <a:p>
            <a:pPr eaLnBrk="0" hangingPunct="0"/>
            <a:r>
              <a:rPr lang="sv-SE" sz="2400" b="1" dirty="0">
                <a:solidFill>
                  <a:schemeClr val="bg1"/>
                </a:solidFill>
              </a:rPr>
              <a:t>Den globala utmaningen - klarar vi de planetära </a:t>
            </a:r>
            <a:r>
              <a:rPr lang="sv-SE" sz="2400" b="1" dirty="0" smtClean="0">
                <a:solidFill>
                  <a:schemeClr val="bg1"/>
                </a:solidFill>
              </a:rPr>
              <a:t>gränserna?</a:t>
            </a:r>
            <a:r>
              <a:rPr lang="sv-SE" sz="2400" b="1" dirty="0" smtClean="0"/>
              <a:t>?</a:t>
            </a:r>
            <a:endParaRPr lang="sv-SE" sz="2400" dirty="0"/>
          </a:p>
        </p:txBody>
      </p:sp>
      <p:sp>
        <p:nvSpPr>
          <p:cNvPr id="4" name="textruta 3"/>
          <p:cNvSpPr txBox="1"/>
          <p:nvPr/>
        </p:nvSpPr>
        <p:spPr>
          <a:xfrm>
            <a:off x="3827533" y="5907186"/>
            <a:ext cx="3261090" cy="400110"/>
          </a:xfrm>
          <a:prstGeom prst="rect">
            <a:avLst/>
          </a:prstGeom>
          <a:noFill/>
        </p:spPr>
        <p:txBody>
          <a:bodyPr wrap="square" rtlCol="0">
            <a:spAutoFit/>
          </a:bodyPr>
          <a:lstStyle/>
          <a:p>
            <a:r>
              <a:rPr lang="sv-SE" sz="2000" dirty="0" smtClean="0">
                <a:solidFill>
                  <a:schemeClr val="bg1"/>
                </a:solidFill>
              </a:rPr>
              <a:t>Stig-olof.holm@umu.se</a:t>
            </a:r>
            <a:endParaRPr lang="sv-SE" sz="2000" dirty="0">
              <a:solidFill>
                <a:schemeClr val="bg1"/>
              </a:solidFill>
            </a:endParaRPr>
          </a:p>
        </p:txBody>
      </p:sp>
      <p:cxnSp>
        <p:nvCxnSpPr>
          <p:cNvPr id="11" name="Rak pilkoppling 10"/>
          <p:cNvCxnSpPr/>
          <p:nvPr/>
        </p:nvCxnSpPr>
        <p:spPr>
          <a:xfrm>
            <a:off x="4620986" y="3592286"/>
            <a:ext cx="18777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p:cNvCxnSpPr/>
          <p:nvPr/>
        </p:nvCxnSpPr>
        <p:spPr>
          <a:xfrm>
            <a:off x="7837714" y="3592286"/>
            <a:ext cx="21227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711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noGrp="1"/>
          </p:cNvSpPr>
          <p:nvPr>
            <p:ph type="title"/>
          </p:nvPr>
        </p:nvSpPr>
        <p:spPr>
          <a:xfrm>
            <a:off x="1295467" y="152679"/>
            <a:ext cx="8229600" cy="857250"/>
          </a:xfrm>
        </p:spPr>
        <p:txBody>
          <a:bodyPr/>
          <a:lstStyle/>
          <a:p>
            <a:pPr lvl="0"/>
            <a:r>
              <a:rPr lang="sv-SE" sz="2400" dirty="0"/>
              <a:t/>
            </a:r>
            <a:br>
              <a:rPr lang="sv-SE" sz="2400" dirty="0"/>
            </a:br>
            <a:r>
              <a:rPr lang="sv-SE" sz="2400" dirty="0"/>
              <a:t>Maten på borden- en definitiv gräns</a:t>
            </a:r>
          </a:p>
        </p:txBody>
      </p:sp>
      <p:sp>
        <p:nvSpPr>
          <p:cNvPr id="3" name="Platshållare för innehåll 2"/>
          <p:cNvSpPr txBox="1">
            <a:spLocks noGrp="1"/>
          </p:cNvSpPr>
          <p:nvPr>
            <p:ph idx="1"/>
          </p:nvPr>
        </p:nvSpPr>
        <p:spPr>
          <a:xfrm>
            <a:off x="335360" y="1009930"/>
            <a:ext cx="11425269" cy="5848071"/>
          </a:xfrm>
        </p:spPr>
        <p:txBody>
          <a:bodyPr>
            <a:normAutofit/>
          </a:bodyPr>
          <a:lstStyle/>
          <a:p>
            <a:pPr lvl="0"/>
            <a:r>
              <a:rPr lang="sv-SE" sz="2000" dirty="0"/>
              <a:t>År 2000 fanns ca 1,54 miljarder ha åker och 3,47 miljarder ha betesmark i världen.</a:t>
            </a:r>
          </a:p>
          <a:p>
            <a:pPr lvl="0"/>
            <a:endParaRPr lang="sv-SE" sz="2000" dirty="0"/>
          </a:p>
          <a:p>
            <a:pPr lvl="0"/>
            <a:r>
              <a:rPr lang="sv-SE" sz="2000" dirty="0"/>
              <a:t>Med fortsatt global </a:t>
            </a:r>
            <a:r>
              <a:rPr lang="sv-SE" sz="1800" dirty="0"/>
              <a:t>BNP tillväxt på ca 3 %/år beräknas år 2050 behövas ca 1,89 miljarder ha åker och 4,01 miljarder ha betesmark, d.v.s. ca 0,9 miljarder ha mer</a:t>
            </a:r>
            <a:r>
              <a:rPr lang="sv-SE" sz="1800" dirty="0" smtClean="0"/>
              <a:t>.</a:t>
            </a:r>
          </a:p>
          <a:p>
            <a:pPr marL="0" lvl="0" indent="0">
              <a:buNone/>
            </a:pPr>
            <a:endParaRPr lang="sv-SE" sz="1800" dirty="0"/>
          </a:p>
          <a:p>
            <a:pPr lvl="0"/>
            <a:endParaRPr lang="sv-SE" sz="1800" dirty="0"/>
          </a:p>
          <a:p>
            <a:pPr lvl="0"/>
            <a:endParaRPr lang="sv-SE" sz="1800" dirty="0"/>
          </a:p>
          <a:p>
            <a:pPr lvl="0"/>
            <a:r>
              <a:rPr lang="sv-SE" sz="1800" dirty="0"/>
              <a:t>Detta räknat på 9 miljarder människor vid den tidpunkten. Nyare beräkning anger att det ska finnas </a:t>
            </a:r>
            <a:r>
              <a:rPr lang="sv-SE" sz="1800" dirty="0" smtClean="0"/>
              <a:t>ca 11 </a:t>
            </a:r>
            <a:r>
              <a:rPr lang="sv-SE" sz="1800" dirty="0"/>
              <a:t>miljarder människor år 2050. </a:t>
            </a:r>
          </a:p>
          <a:p>
            <a:pPr lvl="0"/>
            <a:endParaRPr lang="sv-SE" sz="1800" dirty="0"/>
          </a:p>
          <a:p>
            <a:pPr lvl="0"/>
            <a:r>
              <a:rPr lang="sv-SE" sz="1800" dirty="0"/>
              <a:t>Den globala reserven uppodlingsbar mark är ca 1 miljard ha.</a:t>
            </a:r>
          </a:p>
        </p:txBody>
      </p:sp>
      <p:sp>
        <p:nvSpPr>
          <p:cNvPr id="4" name="Rectangle 3"/>
          <p:cNvSpPr/>
          <p:nvPr/>
        </p:nvSpPr>
        <p:spPr>
          <a:xfrm>
            <a:off x="1321705" y="2780928"/>
            <a:ext cx="9670836" cy="623248"/>
          </a:xfrm>
          <a:prstGeom prst="rect">
            <a:avLst/>
          </a:prstGeom>
          <a:noFill/>
          <a:ln cap="flat">
            <a:noFill/>
            <a:prstDash val="solid"/>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sv-SE" i="1" kern="0" dirty="0">
                <a:solidFill>
                  <a:srgbClr val="000000"/>
                </a:solidFill>
                <a:latin typeface="Times New Roman" pitchFamily="18"/>
                <a:cs typeface="Times New Roman" pitchFamily="18"/>
              </a:rPr>
              <a:t>David </a:t>
            </a:r>
            <a:r>
              <a:rPr lang="sv-SE" i="1" kern="0" dirty="0" err="1">
                <a:solidFill>
                  <a:srgbClr val="000000"/>
                </a:solidFill>
                <a:latin typeface="Times New Roman" pitchFamily="18"/>
                <a:cs typeface="Times New Roman" pitchFamily="18"/>
              </a:rPr>
              <a:t>Tilman</a:t>
            </a:r>
            <a:r>
              <a:rPr lang="sv-SE" i="1" kern="0" dirty="0">
                <a:solidFill>
                  <a:srgbClr val="000000"/>
                </a:solidFill>
                <a:latin typeface="Times New Roman" pitchFamily="18"/>
                <a:cs typeface="Times New Roman" pitchFamily="18"/>
              </a:rPr>
              <a:t>, D. m.fl. 2001. </a:t>
            </a:r>
            <a:r>
              <a:rPr lang="sv-SE" i="1" kern="0" dirty="0" err="1">
                <a:solidFill>
                  <a:srgbClr val="000000"/>
                </a:solidFill>
                <a:latin typeface="Times New Roman" pitchFamily="18"/>
                <a:cs typeface="Times New Roman" pitchFamily="18"/>
              </a:rPr>
              <a:t>Forecasting</a:t>
            </a:r>
            <a:r>
              <a:rPr lang="sv-SE" i="1" kern="0" dirty="0">
                <a:solidFill>
                  <a:srgbClr val="000000"/>
                </a:solidFill>
                <a:latin typeface="Times New Roman" pitchFamily="18"/>
                <a:cs typeface="Times New Roman" pitchFamily="18"/>
              </a:rPr>
              <a:t> </a:t>
            </a:r>
            <a:r>
              <a:rPr lang="sv-SE" i="1" dirty="0" err="1">
                <a:solidFill>
                  <a:srgbClr val="000000"/>
                </a:solidFill>
                <a:latin typeface="Times New Roman" pitchFamily="18"/>
                <a:cs typeface="Times New Roman" pitchFamily="18"/>
              </a:rPr>
              <a:t>Agriculturally</a:t>
            </a:r>
            <a:r>
              <a:rPr lang="sv-SE" i="1" dirty="0">
                <a:solidFill>
                  <a:srgbClr val="000000"/>
                </a:solidFill>
                <a:latin typeface="Times New Roman" pitchFamily="18"/>
                <a:cs typeface="Times New Roman" pitchFamily="18"/>
              </a:rPr>
              <a:t> Driven Global </a:t>
            </a:r>
            <a:r>
              <a:rPr lang="sv-SE" i="1" dirty="0" err="1">
                <a:solidFill>
                  <a:srgbClr val="000000"/>
                </a:solidFill>
                <a:latin typeface="Times New Roman" pitchFamily="18"/>
                <a:cs typeface="Times New Roman" pitchFamily="18"/>
              </a:rPr>
              <a:t>Environmental</a:t>
            </a:r>
            <a:r>
              <a:rPr lang="sv-SE" i="1" dirty="0">
                <a:solidFill>
                  <a:srgbClr val="000000"/>
                </a:solidFill>
                <a:latin typeface="Times New Roman" pitchFamily="18"/>
                <a:cs typeface="Times New Roman" pitchFamily="18"/>
              </a:rPr>
              <a:t> Change, Science, 2001, vol. 292, sid. 281-284</a:t>
            </a:r>
            <a:r>
              <a:rPr lang="sv-SE" sz="1350" i="1" dirty="0">
                <a:solidFill>
                  <a:srgbClr val="000000"/>
                </a:solidFill>
                <a:latin typeface="Times New Roman" pitchFamily="18"/>
                <a:cs typeface="Times New Roman" pitchFamily="18"/>
              </a:rPr>
              <a:t>.</a:t>
            </a:r>
          </a:p>
        </p:txBody>
      </p:sp>
      <p:sp>
        <p:nvSpPr>
          <p:cNvPr id="5" name="Rectangle 4"/>
          <p:cNvSpPr/>
          <p:nvPr/>
        </p:nvSpPr>
        <p:spPr>
          <a:xfrm>
            <a:off x="1007435" y="5221325"/>
            <a:ext cx="9505055" cy="623248"/>
          </a:xfrm>
          <a:prstGeom prst="rect">
            <a:avLst/>
          </a:prstGeom>
          <a:noFill/>
          <a:ln cap="flat">
            <a:noFill/>
            <a:prstDash val="solid"/>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sv-SE" i="1" dirty="0">
                <a:solidFill>
                  <a:srgbClr val="000000"/>
                </a:solidFill>
                <a:latin typeface="Times New Roman" pitchFamily="18"/>
              </a:rPr>
              <a:t>Fischer, G. et al. 2002. Global </a:t>
            </a:r>
            <a:r>
              <a:rPr lang="sv-SE" i="1" dirty="0" err="1">
                <a:solidFill>
                  <a:srgbClr val="000000"/>
                </a:solidFill>
                <a:latin typeface="Times New Roman" pitchFamily="18"/>
              </a:rPr>
              <a:t>Agro-ecological</a:t>
            </a:r>
            <a:r>
              <a:rPr lang="sv-SE" i="1" dirty="0">
                <a:solidFill>
                  <a:srgbClr val="000000"/>
                </a:solidFill>
                <a:latin typeface="Times New Roman" pitchFamily="18"/>
              </a:rPr>
              <a:t> </a:t>
            </a:r>
            <a:r>
              <a:rPr lang="sv-SE" i="1" dirty="0" err="1">
                <a:solidFill>
                  <a:srgbClr val="000000"/>
                </a:solidFill>
                <a:latin typeface="Times New Roman" pitchFamily="18"/>
              </a:rPr>
              <a:t>Assessment</a:t>
            </a:r>
            <a:endParaRPr lang="sv-SE" i="1" dirty="0">
              <a:solidFill>
                <a:srgbClr val="000000"/>
              </a:solidFill>
              <a:latin typeface="Times New Roman" pitchFamily="18"/>
            </a:endParaRPr>
          </a:p>
          <a:p>
            <a:pPr>
              <a:defRPr sz="1800" b="0" i="0" u="none" strike="noStrike" kern="0" cap="none" spc="0" baseline="0">
                <a:solidFill>
                  <a:srgbClr val="000000"/>
                </a:solidFill>
                <a:uFillTx/>
              </a:defRPr>
            </a:pPr>
            <a:r>
              <a:rPr lang="sv-SE" i="1" dirty="0">
                <a:solidFill>
                  <a:srgbClr val="000000"/>
                </a:solidFill>
                <a:latin typeface="Times New Roman" pitchFamily="18"/>
              </a:rPr>
              <a:t>for </a:t>
            </a:r>
            <a:r>
              <a:rPr lang="sv-SE" i="1" dirty="0" err="1">
                <a:solidFill>
                  <a:srgbClr val="000000"/>
                </a:solidFill>
                <a:latin typeface="Times New Roman" pitchFamily="18"/>
              </a:rPr>
              <a:t>Agriculture</a:t>
            </a:r>
            <a:r>
              <a:rPr lang="sv-SE" i="1" dirty="0">
                <a:solidFill>
                  <a:srgbClr val="000000"/>
                </a:solidFill>
                <a:latin typeface="Times New Roman" pitchFamily="18"/>
              </a:rPr>
              <a:t> in the 21st Century: </a:t>
            </a:r>
            <a:r>
              <a:rPr lang="sv-SE" i="1" dirty="0" err="1">
                <a:solidFill>
                  <a:srgbClr val="000000"/>
                </a:solidFill>
                <a:latin typeface="Times New Roman" pitchFamily="18"/>
              </a:rPr>
              <a:t>Methodology</a:t>
            </a:r>
            <a:r>
              <a:rPr lang="sv-SE" i="1" dirty="0">
                <a:solidFill>
                  <a:srgbClr val="000000"/>
                </a:solidFill>
                <a:latin typeface="Times New Roman" pitchFamily="18"/>
              </a:rPr>
              <a:t> and </a:t>
            </a:r>
            <a:r>
              <a:rPr lang="sv-SE" i="1" dirty="0" err="1">
                <a:solidFill>
                  <a:srgbClr val="000000"/>
                </a:solidFill>
                <a:latin typeface="Times New Roman" pitchFamily="18"/>
              </a:rPr>
              <a:t>Results</a:t>
            </a:r>
            <a:r>
              <a:rPr lang="sv-SE" i="1" dirty="0">
                <a:solidFill>
                  <a:srgbClr val="000000"/>
                </a:solidFill>
                <a:latin typeface="Times New Roman" pitchFamily="18"/>
              </a:rPr>
              <a:t>. FAO.</a:t>
            </a:r>
            <a:endParaRPr lang="sv-SE" i="1" dirty="0">
              <a:solidFill>
                <a:srgbClr val="000000"/>
              </a:solidFill>
              <a:latin typeface="Calibri"/>
            </a:endParaRPr>
          </a:p>
        </p:txBody>
      </p:sp>
    </p:spTree>
    <p:extLst>
      <p:ext uri="{BB962C8B-B14F-4D97-AF65-F5344CB8AC3E}">
        <p14:creationId xmlns:p14="http://schemas.microsoft.com/office/powerpoint/2010/main" val="3902348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194" y="71517"/>
            <a:ext cx="8036417" cy="642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304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p:nvPr/>
        </p:nvPicPr>
        <p:blipFill>
          <a:blip r:embed="rId2">
            <a:extLst>
              <a:ext uri="{28A0092B-C50C-407E-A947-70E740481C1C}">
                <a14:useLocalDpi xmlns:a14="http://schemas.microsoft.com/office/drawing/2010/main" val="0"/>
              </a:ext>
            </a:extLst>
          </a:blip>
          <a:srcRect/>
          <a:stretch>
            <a:fillRect/>
          </a:stretch>
        </p:blipFill>
        <p:spPr bwMode="auto">
          <a:xfrm>
            <a:off x="341194" y="95534"/>
            <a:ext cx="11136573" cy="6482687"/>
          </a:xfrm>
          <a:prstGeom prst="rect">
            <a:avLst/>
          </a:prstGeom>
          <a:noFill/>
          <a:ln>
            <a:noFill/>
          </a:ln>
        </p:spPr>
      </p:pic>
      <p:sp>
        <p:nvSpPr>
          <p:cNvPr id="2" name="textruta 1"/>
          <p:cNvSpPr txBox="1"/>
          <p:nvPr/>
        </p:nvSpPr>
        <p:spPr>
          <a:xfrm>
            <a:off x="1612900" y="124825"/>
            <a:ext cx="8102600" cy="400110"/>
          </a:xfrm>
          <a:prstGeom prst="rect">
            <a:avLst/>
          </a:prstGeom>
          <a:noFill/>
        </p:spPr>
        <p:txBody>
          <a:bodyPr wrap="square" rtlCol="0">
            <a:spAutoFit/>
          </a:bodyPr>
          <a:lstStyle/>
          <a:p>
            <a:r>
              <a:rPr lang="sv-SE" sz="2000" dirty="0" smtClean="0"/>
              <a:t>Ett snabbt minskande underlag för tillväxten</a:t>
            </a:r>
            <a:endParaRPr lang="sv-SE" sz="2000" dirty="0"/>
          </a:p>
        </p:txBody>
      </p:sp>
    </p:spTree>
    <p:extLst>
      <p:ext uri="{BB962C8B-B14F-4D97-AF65-F5344CB8AC3E}">
        <p14:creationId xmlns:p14="http://schemas.microsoft.com/office/powerpoint/2010/main" val="3634010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Picture 6" descr="Full-size image (63 K)"/>
          <p:cNvPicPr>
            <a:picLocks noChangeAspect="1" noChangeArrowheads="1"/>
          </p:cNvPicPr>
          <p:nvPr/>
        </p:nvPicPr>
        <p:blipFill>
          <a:blip r:embed="rId2" cstate="print"/>
          <a:srcRect/>
          <a:stretch>
            <a:fillRect/>
          </a:stretch>
        </p:blipFill>
        <p:spPr bwMode="auto">
          <a:xfrm>
            <a:off x="139699" y="0"/>
            <a:ext cx="11969285" cy="6387152"/>
          </a:xfrm>
          <a:prstGeom prst="rect">
            <a:avLst/>
          </a:prstGeom>
          <a:noFill/>
        </p:spPr>
      </p:pic>
    </p:spTree>
    <p:extLst>
      <p:ext uri="{BB962C8B-B14F-4D97-AF65-F5344CB8AC3E}">
        <p14:creationId xmlns:p14="http://schemas.microsoft.com/office/powerpoint/2010/main" val="431719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4/43/Global_distribution_of_commercial_reserves_of_rock_phosphate_USGS_2016%3B_GTK_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977" y="118414"/>
            <a:ext cx="9756353" cy="6739586"/>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215978" y="2805657"/>
            <a:ext cx="2369713" cy="369332"/>
          </a:xfrm>
          <a:prstGeom prst="rect">
            <a:avLst/>
          </a:prstGeom>
          <a:noFill/>
        </p:spPr>
        <p:txBody>
          <a:bodyPr wrap="square" rtlCol="0">
            <a:spAutoFit/>
          </a:bodyPr>
          <a:lstStyle/>
          <a:p>
            <a:r>
              <a:rPr lang="sv-SE" b="1" dirty="0" smtClean="0"/>
              <a:t>Världens fosforreserv</a:t>
            </a:r>
            <a:endParaRPr lang="sv-SE" b="1" dirty="0"/>
          </a:p>
        </p:txBody>
      </p:sp>
    </p:spTree>
    <p:extLst>
      <p:ext uri="{BB962C8B-B14F-4D97-AF65-F5344CB8AC3E}">
        <p14:creationId xmlns:p14="http://schemas.microsoft.com/office/powerpoint/2010/main" val="1964261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rincipen för hur vi cirkulerar fosforn i samhället"/>
          <p:cNvPicPr>
            <a:picLocks noChangeAspect="1" noChangeArrowheads="1"/>
          </p:cNvPicPr>
          <p:nvPr/>
        </p:nvPicPr>
        <p:blipFill>
          <a:blip r:embed="rId2" cstate="print"/>
          <a:srcRect/>
          <a:stretch>
            <a:fillRect/>
          </a:stretch>
        </p:blipFill>
        <p:spPr bwMode="auto">
          <a:xfrm>
            <a:off x="6437274" y="548680"/>
            <a:ext cx="3769979" cy="5328592"/>
          </a:xfrm>
          <a:prstGeom prst="rect">
            <a:avLst/>
          </a:prstGeom>
          <a:noFill/>
        </p:spPr>
      </p:pic>
      <p:sp>
        <p:nvSpPr>
          <p:cNvPr id="5" name="Rectangle 4"/>
          <p:cNvSpPr/>
          <p:nvPr/>
        </p:nvSpPr>
        <p:spPr>
          <a:xfrm>
            <a:off x="1703512" y="188640"/>
            <a:ext cx="4248472" cy="5355312"/>
          </a:xfrm>
          <a:prstGeom prst="rect">
            <a:avLst/>
          </a:prstGeom>
        </p:spPr>
        <p:txBody>
          <a:bodyPr wrap="square">
            <a:spAutoFit/>
          </a:bodyPr>
          <a:lstStyle/>
          <a:p>
            <a:r>
              <a:rPr lang="sv-SE" dirty="0"/>
              <a:t>Bilden visar en principskiss över ett balanserat jordbruk enligt Folke Günther. Det betyder att djuren lever på växter som bildas med hjälp av växtnäringsämnen från djurens gödsel (övre cirkeln). Dessvärre fungerar inte detta som ett fullständigt kretslopp av växtnäringsämnen, eftersom maten som jordbruket producerar lämnar gården. Om däremot de växtnäringsämnen som människorna använder, får gå tillbaka till jordbruket, skulle man åstadkomma ett dubbelt balanserat kretslopp av näringsämnen. Detta skulle förhindra att växtnäringsämnen förlorades ut i Östersjön. Bilden representerar ett hektar jordbruk, mot vilket 5-6 personer balanseras</a:t>
            </a:r>
          </a:p>
          <a:p>
            <a:r>
              <a:rPr lang="sv-SE" b="1" dirty="0"/>
              <a:t>Ämnen: </a:t>
            </a:r>
            <a:r>
              <a:rPr lang="sv-SE" dirty="0">
                <a:hlinkClick r:id="rId3"/>
              </a:rPr>
              <a:t>Folke Günther</a:t>
            </a:r>
            <a:r>
              <a:rPr lang="sv-SE" dirty="0"/>
              <a:t>, </a:t>
            </a:r>
            <a:r>
              <a:rPr lang="sv-SE" dirty="0">
                <a:hlinkClick r:id="rId4"/>
              </a:rPr>
              <a:t>Fosfor</a:t>
            </a:r>
            <a:r>
              <a:rPr lang="sv-SE" dirty="0"/>
              <a:t>, </a:t>
            </a:r>
            <a:r>
              <a:rPr lang="sv-SE" dirty="0">
                <a:hlinkClick r:id="rId5"/>
              </a:rPr>
              <a:t>Jordbruk</a:t>
            </a:r>
            <a:r>
              <a:rPr lang="sv-SE" dirty="0"/>
              <a:t>, </a:t>
            </a:r>
            <a:r>
              <a:rPr lang="sv-SE" dirty="0">
                <a:hlinkClick r:id="rId6"/>
              </a:rPr>
              <a:t>Mat</a:t>
            </a:r>
            <a:r>
              <a:rPr lang="sv-SE" dirty="0"/>
              <a:t> </a:t>
            </a:r>
            <a:br>
              <a:rPr lang="sv-SE" dirty="0"/>
            </a:br>
            <a:endParaRPr lang="sv-SE" dirty="0"/>
          </a:p>
        </p:txBody>
      </p:sp>
    </p:spTree>
    <p:extLst>
      <p:ext uri="{BB962C8B-B14F-4D97-AF65-F5344CB8AC3E}">
        <p14:creationId xmlns:p14="http://schemas.microsoft.com/office/powerpoint/2010/main" val="966975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b/b9/View_of_Han_River_in_Seoul_from_the_World_Trade_Center.jpg/300px-View_of_Han_River_in_Seoul_from_the_World_Trade_Center.jpg">
            <a:hlinkClick r:id="rId2"/>
          </p:cNvPr>
          <p:cNvPicPr>
            <a:picLocks noChangeAspect="1" noChangeArrowheads="1"/>
          </p:cNvPicPr>
          <p:nvPr/>
        </p:nvPicPr>
        <p:blipFill>
          <a:blip r:embed="rId3" cstate="print"/>
          <a:srcRect/>
          <a:stretch>
            <a:fillRect/>
          </a:stretch>
        </p:blipFill>
        <p:spPr bwMode="auto">
          <a:xfrm>
            <a:off x="6060478" y="3695700"/>
            <a:ext cx="5981106" cy="2990553"/>
          </a:xfrm>
          <a:prstGeom prst="rect">
            <a:avLst/>
          </a:prstGeom>
          <a:noFill/>
        </p:spPr>
      </p:pic>
      <p:pic>
        <p:nvPicPr>
          <p:cNvPr id="1028" name="Picture 4" descr="http://upload.wikimedia.org/wikipedia/commons/thumb/9/99/Tokyo_odaiba.jpg/300px-Tokyo_odaiba.jpg">
            <a:hlinkClick r:id="rId4"/>
          </p:cNvPr>
          <p:cNvPicPr>
            <a:picLocks noChangeAspect="1" noChangeArrowheads="1"/>
          </p:cNvPicPr>
          <p:nvPr/>
        </p:nvPicPr>
        <p:blipFill>
          <a:blip r:embed="rId5" cstate="print"/>
          <a:srcRect/>
          <a:stretch>
            <a:fillRect/>
          </a:stretch>
        </p:blipFill>
        <p:spPr bwMode="auto">
          <a:xfrm>
            <a:off x="6120016" y="260648"/>
            <a:ext cx="5632624" cy="3168352"/>
          </a:xfrm>
          <a:prstGeom prst="rect">
            <a:avLst/>
          </a:prstGeom>
          <a:noFill/>
        </p:spPr>
      </p:pic>
      <p:sp>
        <p:nvSpPr>
          <p:cNvPr id="6" name="TextBox 5"/>
          <p:cNvSpPr txBox="1"/>
          <p:nvPr/>
        </p:nvSpPr>
        <p:spPr>
          <a:xfrm>
            <a:off x="4476302" y="2060848"/>
            <a:ext cx="1584176" cy="523220"/>
          </a:xfrm>
          <a:prstGeom prst="rect">
            <a:avLst/>
          </a:prstGeom>
          <a:noFill/>
        </p:spPr>
        <p:txBody>
          <a:bodyPr wrap="square" rtlCol="0">
            <a:spAutoFit/>
          </a:bodyPr>
          <a:lstStyle/>
          <a:p>
            <a:r>
              <a:rPr lang="sv-SE" sz="2800" dirty="0"/>
              <a:t>Tokyo</a:t>
            </a:r>
          </a:p>
        </p:txBody>
      </p:sp>
      <p:sp>
        <p:nvSpPr>
          <p:cNvPr id="7" name="TextBox 6"/>
          <p:cNvSpPr txBox="1"/>
          <p:nvPr/>
        </p:nvSpPr>
        <p:spPr>
          <a:xfrm>
            <a:off x="4794113" y="5008016"/>
            <a:ext cx="948554" cy="461665"/>
          </a:xfrm>
          <a:prstGeom prst="rect">
            <a:avLst/>
          </a:prstGeom>
          <a:noFill/>
        </p:spPr>
        <p:txBody>
          <a:bodyPr wrap="square" rtlCol="0">
            <a:spAutoFit/>
          </a:bodyPr>
          <a:lstStyle/>
          <a:p>
            <a:r>
              <a:rPr lang="sv-SE" sz="2400" dirty="0"/>
              <a:t>Söul</a:t>
            </a:r>
          </a:p>
        </p:txBody>
      </p:sp>
      <p:sp>
        <p:nvSpPr>
          <p:cNvPr id="8" name="TextBox 4"/>
          <p:cNvSpPr txBox="1"/>
          <p:nvPr/>
        </p:nvSpPr>
        <p:spPr>
          <a:xfrm>
            <a:off x="0" y="393700"/>
            <a:ext cx="4548551" cy="2246769"/>
          </a:xfrm>
          <a:prstGeom prst="rect">
            <a:avLst/>
          </a:prstGeom>
          <a:noFill/>
        </p:spPr>
        <p:txBody>
          <a:bodyPr wrap="square" rtlCol="0">
            <a:spAutoFit/>
          </a:bodyPr>
          <a:lstStyle/>
          <a:p>
            <a:r>
              <a:rPr lang="sv-SE" sz="2000" b="1" dirty="0" smtClean="0"/>
              <a:t>Tidsfaktorn</a:t>
            </a:r>
            <a:r>
              <a:rPr lang="sv-SE" sz="2000" dirty="0" smtClean="0"/>
              <a:t> blir avgörande.</a:t>
            </a:r>
          </a:p>
          <a:p>
            <a:endParaRPr lang="sv-SE" sz="2000" dirty="0" smtClean="0"/>
          </a:p>
          <a:p>
            <a:r>
              <a:rPr lang="sv-SE" sz="2000" dirty="0" smtClean="0"/>
              <a:t>Även  transporterna, avstånden mellan megastäderna och världens åkermarker. </a:t>
            </a:r>
          </a:p>
          <a:p>
            <a:endParaRPr lang="sv-SE" sz="2000" dirty="0"/>
          </a:p>
          <a:p>
            <a:r>
              <a:rPr lang="sv-SE" sz="2000" dirty="0" smtClean="0"/>
              <a:t>Mer än hälften av världens människor bor i städer.</a:t>
            </a:r>
            <a:endParaRPr lang="sv-SE" sz="2000" dirty="0"/>
          </a:p>
        </p:txBody>
      </p:sp>
    </p:spTree>
    <p:extLst>
      <p:ext uri="{BB962C8B-B14F-4D97-AF65-F5344CB8AC3E}">
        <p14:creationId xmlns:p14="http://schemas.microsoft.com/office/powerpoint/2010/main" val="3533972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0418" y="154546"/>
            <a:ext cx="11996663" cy="6593984"/>
          </a:xfrm>
          <a:prstGeom prst="rect">
            <a:avLst/>
          </a:prstGeom>
          <a:noFill/>
          <a:ln w="9525">
            <a:noFill/>
            <a:miter lim="800000"/>
            <a:headEnd/>
            <a:tailEnd/>
          </a:ln>
        </p:spPr>
      </p:pic>
    </p:spTree>
    <p:extLst>
      <p:ext uri="{BB962C8B-B14F-4D97-AF65-F5344CB8AC3E}">
        <p14:creationId xmlns:p14="http://schemas.microsoft.com/office/powerpoint/2010/main" val="3176729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egacities2015"/>
          <p:cNvPicPr>
            <a:picLocks noChangeAspect="1" noChangeArrowheads="1"/>
          </p:cNvPicPr>
          <p:nvPr/>
        </p:nvPicPr>
        <p:blipFill>
          <a:blip r:embed="rId4" cstate="print"/>
          <a:srcRect/>
          <a:stretch>
            <a:fillRect/>
          </a:stretch>
        </p:blipFill>
        <p:spPr bwMode="auto">
          <a:xfrm>
            <a:off x="11986" y="708260"/>
            <a:ext cx="12222555" cy="5924360"/>
          </a:xfrm>
          <a:prstGeom prst="rect">
            <a:avLst/>
          </a:prstGeom>
          <a:noFill/>
          <a:ln w="9525">
            <a:noFill/>
            <a:miter lim="800000"/>
            <a:headEnd/>
            <a:tailEnd/>
          </a:ln>
        </p:spPr>
      </p:pic>
      <p:sp>
        <p:nvSpPr>
          <p:cNvPr id="41987" name="Text Box 3"/>
          <p:cNvSpPr txBox="1">
            <a:spLocks noChangeArrowheads="1"/>
          </p:cNvSpPr>
          <p:nvPr/>
        </p:nvSpPr>
        <p:spPr bwMode="auto">
          <a:xfrm>
            <a:off x="9302753" y="2355057"/>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Seoul</a:t>
            </a:r>
          </a:p>
        </p:txBody>
      </p:sp>
      <p:sp>
        <p:nvSpPr>
          <p:cNvPr id="41988" name="Text Box 4"/>
          <p:cNvSpPr txBox="1">
            <a:spLocks noChangeArrowheads="1"/>
          </p:cNvSpPr>
          <p:nvPr/>
        </p:nvSpPr>
        <p:spPr bwMode="auto">
          <a:xfrm>
            <a:off x="6862763" y="2689623"/>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Moscow</a:t>
            </a:r>
          </a:p>
        </p:txBody>
      </p:sp>
      <p:sp>
        <p:nvSpPr>
          <p:cNvPr id="41989" name="Text Box 5"/>
          <p:cNvSpPr txBox="1">
            <a:spLocks noChangeArrowheads="1"/>
          </p:cNvSpPr>
          <p:nvPr/>
        </p:nvSpPr>
        <p:spPr bwMode="auto">
          <a:xfrm>
            <a:off x="5403853" y="2903935"/>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London</a:t>
            </a:r>
          </a:p>
        </p:txBody>
      </p:sp>
      <p:sp>
        <p:nvSpPr>
          <p:cNvPr id="41990" name="Text Box 6"/>
          <p:cNvSpPr txBox="1">
            <a:spLocks noChangeArrowheads="1"/>
          </p:cNvSpPr>
          <p:nvPr/>
        </p:nvSpPr>
        <p:spPr bwMode="auto">
          <a:xfrm>
            <a:off x="5726114" y="2747963"/>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Paris</a:t>
            </a:r>
          </a:p>
        </p:txBody>
      </p:sp>
      <p:sp>
        <p:nvSpPr>
          <p:cNvPr id="41991" name="Text Box 7"/>
          <p:cNvSpPr txBox="1">
            <a:spLocks noChangeArrowheads="1"/>
          </p:cNvSpPr>
          <p:nvPr/>
        </p:nvSpPr>
        <p:spPr bwMode="auto">
          <a:xfrm>
            <a:off x="5980114" y="2902744"/>
            <a:ext cx="8286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Rhine-Ruhr</a:t>
            </a:r>
          </a:p>
        </p:txBody>
      </p:sp>
      <p:sp>
        <p:nvSpPr>
          <p:cNvPr id="41992" name="Text Box 8"/>
          <p:cNvSpPr txBox="1">
            <a:spLocks noChangeArrowheads="1"/>
          </p:cNvSpPr>
          <p:nvPr/>
        </p:nvSpPr>
        <p:spPr bwMode="auto">
          <a:xfrm>
            <a:off x="3500438" y="2566988"/>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New York</a:t>
            </a:r>
          </a:p>
        </p:txBody>
      </p:sp>
      <p:sp>
        <p:nvSpPr>
          <p:cNvPr id="41993" name="Text Box 9"/>
          <p:cNvSpPr txBox="1">
            <a:spLocks noChangeArrowheads="1"/>
          </p:cNvSpPr>
          <p:nvPr/>
        </p:nvSpPr>
        <p:spPr bwMode="auto">
          <a:xfrm>
            <a:off x="4532314" y="4943476"/>
            <a:ext cx="1022351"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Buenos Aires</a:t>
            </a:r>
          </a:p>
        </p:txBody>
      </p:sp>
      <p:sp>
        <p:nvSpPr>
          <p:cNvPr id="41994" name="Text Box 10"/>
          <p:cNvSpPr txBox="1">
            <a:spLocks noChangeArrowheads="1"/>
          </p:cNvSpPr>
          <p:nvPr/>
        </p:nvSpPr>
        <p:spPr bwMode="auto">
          <a:xfrm>
            <a:off x="10175877" y="1659732"/>
            <a:ext cx="60642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Tokyo</a:t>
            </a:r>
          </a:p>
        </p:txBody>
      </p:sp>
      <p:sp>
        <p:nvSpPr>
          <p:cNvPr id="41995" name="Text Box 11"/>
          <p:cNvSpPr txBox="1">
            <a:spLocks noChangeArrowheads="1"/>
          </p:cNvSpPr>
          <p:nvPr/>
        </p:nvSpPr>
        <p:spPr bwMode="auto">
          <a:xfrm>
            <a:off x="1574801" y="2968229"/>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Los Angeles</a:t>
            </a:r>
          </a:p>
        </p:txBody>
      </p:sp>
      <p:sp>
        <p:nvSpPr>
          <p:cNvPr id="41996" name="Text Box 12"/>
          <p:cNvSpPr txBox="1">
            <a:spLocks noChangeArrowheads="1"/>
          </p:cNvSpPr>
          <p:nvPr/>
        </p:nvSpPr>
        <p:spPr bwMode="auto">
          <a:xfrm>
            <a:off x="2170115" y="2622948"/>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Mexico City</a:t>
            </a:r>
          </a:p>
        </p:txBody>
      </p:sp>
      <p:sp>
        <p:nvSpPr>
          <p:cNvPr id="41997" name="Text Box 13"/>
          <p:cNvSpPr txBox="1">
            <a:spLocks noChangeArrowheads="1"/>
          </p:cNvSpPr>
          <p:nvPr/>
        </p:nvSpPr>
        <p:spPr bwMode="auto">
          <a:xfrm>
            <a:off x="2503489" y="4327923"/>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Guatemala City</a:t>
            </a:r>
          </a:p>
        </p:txBody>
      </p:sp>
      <p:sp>
        <p:nvSpPr>
          <p:cNvPr id="41998" name="Text Box 14"/>
          <p:cNvSpPr txBox="1">
            <a:spLocks noChangeArrowheads="1"/>
          </p:cNvSpPr>
          <p:nvPr/>
        </p:nvSpPr>
        <p:spPr bwMode="auto">
          <a:xfrm>
            <a:off x="3151189" y="3776663"/>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Toronto</a:t>
            </a:r>
          </a:p>
        </p:txBody>
      </p:sp>
      <p:sp>
        <p:nvSpPr>
          <p:cNvPr id="41999" name="Text Box 15"/>
          <p:cNvSpPr txBox="1">
            <a:spLocks noChangeArrowheads="1"/>
          </p:cNvSpPr>
          <p:nvPr/>
        </p:nvSpPr>
        <p:spPr bwMode="auto">
          <a:xfrm>
            <a:off x="2767015" y="3217069"/>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Chicago</a:t>
            </a:r>
          </a:p>
        </p:txBody>
      </p:sp>
      <p:sp>
        <p:nvSpPr>
          <p:cNvPr id="42000" name="Text Box 16"/>
          <p:cNvSpPr txBox="1">
            <a:spLocks noChangeArrowheads="1"/>
          </p:cNvSpPr>
          <p:nvPr/>
        </p:nvSpPr>
        <p:spPr bwMode="auto">
          <a:xfrm>
            <a:off x="3306765" y="4558904"/>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Lima</a:t>
            </a:r>
          </a:p>
        </p:txBody>
      </p:sp>
      <p:sp>
        <p:nvSpPr>
          <p:cNvPr id="42001" name="Text Box 17"/>
          <p:cNvSpPr txBox="1">
            <a:spLocks noChangeArrowheads="1"/>
          </p:cNvSpPr>
          <p:nvPr/>
        </p:nvSpPr>
        <p:spPr bwMode="auto">
          <a:xfrm>
            <a:off x="3738565" y="4095751"/>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Bogotá</a:t>
            </a:r>
          </a:p>
        </p:txBody>
      </p:sp>
      <p:sp>
        <p:nvSpPr>
          <p:cNvPr id="42002" name="Text Box 18"/>
          <p:cNvSpPr txBox="1">
            <a:spLocks noChangeArrowheads="1"/>
          </p:cNvSpPr>
          <p:nvPr/>
        </p:nvSpPr>
        <p:spPr bwMode="auto">
          <a:xfrm>
            <a:off x="3494089" y="5110163"/>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Santiago</a:t>
            </a:r>
          </a:p>
        </p:txBody>
      </p:sp>
      <p:sp>
        <p:nvSpPr>
          <p:cNvPr id="42003" name="Text Box 19"/>
          <p:cNvSpPr txBox="1">
            <a:spLocks noChangeArrowheads="1"/>
          </p:cNvSpPr>
          <p:nvPr/>
        </p:nvSpPr>
        <p:spPr bwMode="auto">
          <a:xfrm>
            <a:off x="4343401" y="2931319"/>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Sao Paulo</a:t>
            </a:r>
          </a:p>
        </p:txBody>
      </p:sp>
      <p:sp>
        <p:nvSpPr>
          <p:cNvPr id="42004" name="Text Box 20"/>
          <p:cNvSpPr txBox="1">
            <a:spLocks noChangeArrowheads="1"/>
          </p:cNvSpPr>
          <p:nvPr/>
        </p:nvSpPr>
        <p:spPr bwMode="auto">
          <a:xfrm>
            <a:off x="4900615" y="3879057"/>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Rio de Janeiro</a:t>
            </a:r>
          </a:p>
        </p:txBody>
      </p:sp>
      <p:sp>
        <p:nvSpPr>
          <p:cNvPr id="42005" name="Text Box 21"/>
          <p:cNvSpPr txBox="1">
            <a:spLocks noChangeArrowheads="1"/>
          </p:cNvSpPr>
          <p:nvPr/>
        </p:nvSpPr>
        <p:spPr bwMode="auto">
          <a:xfrm>
            <a:off x="4989515" y="4376738"/>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Belo Horizonte</a:t>
            </a:r>
          </a:p>
        </p:txBody>
      </p:sp>
      <p:sp>
        <p:nvSpPr>
          <p:cNvPr id="42006" name="Text Box 22"/>
          <p:cNvSpPr txBox="1">
            <a:spLocks noChangeArrowheads="1"/>
          </p:cNvSpPr>
          <p:nvPr/>
        </p:nvSpPr>
        <p:spPr bwMode="auto">
          <a:xfrm>
            <a:off x="6446840" y="4204098"/>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Luanda</a:t>
            </a:r>
          </a:p>
        </p:txBody>
      </p:sp>
      <p:sp>
        <p:nvSpPr>
          <p:cNvPr id="42007" name="Text Box 23"/>
          <p:cNvSpPr txBox="1">
            <a:spLocks noChangeArrowheads="1"/>
          </p:cNvSpPr>
          <p:nvPr/>
        </p:nvSpPr>
        <p:spPr bwMode="auto">
          <a:xfrm>
            <a:off x="5676902" y="4057651"/>
            <a:ext cx="9826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Abidjan</a:t>
            </a:r>
          </a:p>
        </p:txBody>
      </p:sp>
      <p:sp>
        <p:nvSpPr>
          <p:cNvPr id="42008" name="Text Box 24"/>
          <p:cNvSpPr txBox="1">
            <a:spLocks noChangeArrowheads="1"/>
          </p:cNvSpPr>
          <p:nvPr/>
        </p:nvSpPr>
        <p:spPr bwMode="auto">
          <a:xfrm>
            <a:off x="6183315" y="4014788"/>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Lagos</a:t>
            </a:r>
          </a:p>
        </p:txBody>
      </p:sp>
      <p:sp>
        <p:nvSpPr>
          <p:cNvPr id="42009" name="Text Box 25"/>
          <p:cNvSpPr txBox="1">
            <a:spLocks noChangeArrowheads="1"/>
          </p:cNvSpPr>
          <p:nvPr/>
        </p:nvSpPr>
        <p:spPr bwMode="auto">
          <a:xfrm>
            <a:off x="6365877" y="2645569"/>
            <a:ext cx="9810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dirty="0">
                <a:solidFill>
                  <a:srgbClr val="FFFFFF"/>
                </a:solidFill>
                <a:ea typeface="ＭＳ Ｐゴシック" pitchFamily="34" charset="-128"/>
              </a:rPr>
              <a:t>Istanbul</a:t>
            </a:r>
          </a:p>
        </p:txBody>
      </p:sp>
      <p:sp>
        <p:nvSpPr>
          <p:cNvPr id="42010" name="Text Box 26"/>
          <p:cNvSpPr txBox="1">
            <a:spLocks noChangeArrowheads="1"/>
          </p:cNvSpPr>
          <p:nvPr/>
        </p:nvSpPr>
        <p:spPr bwMode="auto">
          <a:xfrm>
            <a:off x="7002463" y="2792017"/>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Cairo</a:t>
            </a:r>
          </a:p>
        </p:txBody>
      </p:sp>
      <p:sp>
        <p:nvSpPr>
          <p:cNvPr id="42011" name="Text Box 27"/>
          <p:cNvSpPr txBox="1">
            <a:spLocks noChangeArrowheads="1"/>
          </p:cNvSpPr>
          <p:nvPr/>
        </p:nvSpPr>
        <p:spPr bwMode="auto">
          <a:xfrm>
            <a:off x="7275514" y="3180160"/>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Baghdad</a:t>
            </a:r>
          </a:p>
        </p:txBody>
      </p:sp>
      <p:sp>
        <p:nvSpPr>
          <p:cNvPr id="42012" name="Text Box 28"/>
          <p:cNvSpPr txBox="1">
            <a:spLocks noChangeArrowheads="1"/>
          </p:cNvSpPr>
          <p:nvPr/>
        </p:nvSpPr>
        <p:spPr bwMode="auto">
          <a:xfrm>
            <a:off x="7265989" y="3644504"/>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Jeddah</a:t>
            </a:r>
          </a:p>
        </p:txBody>
      </p:sp>
      <p:sp>
        <p:nvSpPr>
          <p:cNvPr id="42013" name="Text Box 29"/>
          <p:cNvSpPr txBox="1">
            <a:spLocks noChangeArrowheads="1"/>
          </p:cNvSpPr>
          <p:nvPr/>
        </p:nvSpPr>
        <p:spPr bwMode="auto">
          <a:xfrm>
            <a:off x="7407278" y="3471863"/>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Tehran</a:t>
            </a:r>
          </a:p>
        </p:txBody>
      </p:sp>
      <p:sp>
        <p:nvSpPr>
          <p:cNvPr id="42014" name="Text Box 30"/>
          <p:cNvSpPr txBox="1">
            <a:spLocks noChangeArrowheads="1"/>
          </p:cNvSpPr>
          <p:nvPr/>
        </p:nvSpPr>
        <p:spPr bwMode="auto">
          <a:xfrm>
            <a:off x="9666289" y="3431382"/>
            <a:ext cx="8286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Bandung</a:t>
            </a:r>
          </a:p>
        </p:txBody>
      </p:sp>
      <p:sp>
        <p:nvSpPr>
          <p:cNvPr id="42015" name="Text Box 31"/>
          <p:cNvSpPr txBox="1">
            <a:spLocks noChangeArrowheads="1"/>
          </p:cNvSpPr>
          <p:nvPr/>
        </p:nvSpPr>
        <p:spPr bwMode="auto">
          <a:xfrm>
            <a:off x="9947278" y="2637235"/>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Jakarta</a:t>
            </a:r>
          </a:p>
        </p:txBody>
      </p:sp>
      <p:sp>
        <p:nvSpPr>
          <p:cNvPr id="42016" name="Text Box 32"/>
          <p:cNvSpPr txBox="1">
            <a:spLocks noChangeArrowheads="1"/>
          </p:cNvSpPr>
          <p:nvPr/>
        </p:nvSpPr>
        <p:spPr bwMode="auto">
          <a:xfrm>
            <a:off x="9747252" y="2508648"/>
            <a:ext cx="8286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Osaka</a:t>
            </a:r>
          </a:p>
        </p:txBody>
      </p:sp>
      <p:sp>
        <p:nvSpPr>
          <p:cNvPr id="42017" name="Text Box 33"/>
          <p:cNvSpPr txBox="1">
            <a:spLocks noChangeArrowheads="1"/>
          </p:cNvSpPr>
          <p:nvPr/>
        </p:nvSpPr>
        <p:spPr bwMode="auto">
          <a:xfrm>
            <a:off x="9302751" y="3217069"/>
            <a:ext cx="1042988"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Ho Chi Minh City </a:t>
            </a:r>
          </a:p>
        </p:txBody>
      </p:sp>
      <p:sp>
        <p:nvSpPr>
          <p:cNvPr id="42018" name="Text Box 34"/>
          <p:cNvSpPr txBox="1">
            <a:spLocks noChangeArrowheads="1"/>
          </p:cNvSpPr>
          <p:nvPr/>
        </p:nvSpPr>
        <p:spPr bwMode="auto">
          <a:xfrm>
            <a:off x="8645527" y="3579019"/>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Bangkok</a:t>
            </a:r>
          </a:p>
        </p:txBody>
      </p:sp>
      <p:sp>
        <p:nvSpPr>
          <p:cNvPr id="42019" name="Text Box 35"/>
          <p:cNvSpPr txBox="1">
            <a:spLocks noChangeArrowheads="1"/>
          </p:cNvSpPr>
          <p:nvPr/>
        </p:nvSpPr>
        <p:spPr bwMode="auto">
          <a:xfrm>
            <a:off x="8543927" y="3475435"/>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Yangon</a:t>
            </a:r>
          </a:p>
        </p:txBody>
      </p:sp>
      <p:sp>
        <p:nvSpPr>
          <p:cNvPr id="42020" name="Text Box 36"/>
          <p:cNvSpPr txBox="1">
            <a:spLocks noChangeArrowheads="1"/>
          </p:cNvSpPr>
          <p:nvPr/>
        </p:nvSpPr>
        <p:spPr bwMode="auto">
          <a:xfrm>
            <a:off x="7629526" y="3031332"/>
            <a:ext cx="8286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Kabul</a:t>
            </a:r>
          </a:p>
        </p:txBody>
      </p:sp>
      <p:sp>
        <p:nvSpPr>
          <p:cNvPr id="42021" name="Text Box 37"/>
          <p:cNvSpPr txBox="1">
            <a:spLocks noChangeArrowheads="1"/>
          </p:cNvSpPr>
          <p:nvPr/>
        </p:nvSpPr>
        <p:spPr bwMode="auto">
          <a:xfrm>
            <a:off x="7800978" y="3523060"/>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Surat</a:t>
            </a:r>
          </a:p>
        </p:txBody>
      </p:sp>
      <p:sp>
        <p:nvSpPr>
          <p:cNvPr id="42022" name="Text Box 38"/>
          <p:cNvSpPr txBox="1">
            <a:spLocks noChangeArrowheads="1"/>
          </p:cNvSpPr>
          <p:nvPr/>
        </p:nvSpPr>
        <p:spPr bwMode="auto">
          <a:xfrm>
            <a:off x="7810502" y="2894410"/>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Lahore</a:t>
            </a:r>
          </a:p>
        </p:txBody>
      </p:sp>
      <p:sp>
        <p:nvSpPr>
          <p:cNvPr id="42023" name="Text Box 39"/>
          <p:cNvSpPr txBox="1">
            <a:spLocks noChangeArrowheads="1"/>
          </p:cNvSpPr>
          <p:nvPr/>
        </p:nvSpPr>
        <p:spPr bwMode="auto">
          <a:xfrm>
            <a:off x="8164514" y="2066926"/>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Delhi</a:t>
            </a:r>
          </a:p>
        </p:txBody>
      </p:sp>
      <p:sp>
        <p:nvSpPr>
          <p:cNvPr id="42024" name="Text Box 40"/>
          <p:cNvSpPr txBox="1">
            <a:spLocks noChangeArrowheads="1"/>
          </p:cNvSpPr>
          <p:nvPr/>
        </p:nvSpPr>
        <p:spPr bwMode="auto">
          <a:xfrm>
            <a:off x="8164514" y="1928813"/>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Mumbai</a:t>
            </a:r>
          </a:p>
        </p:txBody>
      </p:sp>
      <p:sp>
        <p:nvSpPr>
          <p:cNvPr id="42025" name="Text Box 41"/>
          <p:cNvSpPr txBox="1">
            <a:spLocks noChangeArrowheads="1"/>
          </p:cNvSpPr>
          <p:nvPr/>
        </p:nvSpPr>
        <p:spPr bwMode="auto">
          <a:xfrm>
            <a:off x="8497889" y="2306242"/>
            <a:ext cx="828675"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Kolkata</a:t>
            </a:r>
          </a:p>
        </p:txBody>
      </p:sp>
      <p:sp>
        <p:nvSpPr>
          <p:cNvPr id="42026" name="Text Box 42"/>
          <p:cNvSpPr txBox="1">
            <a:spLocks noChangeArrowheads="1"/>
          </p:cNvSpPr>
          <p:nvPr/>
        </p:nvSpPr>
        <p:spPr bwMode="auto">
          <a:xfrm>
            <a:off x="8670927" y="1851423"/>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Dhaka</a:t>
            </a:r>
          </a:p>
        </p:txBody>
      </p:sp>
      <p:sp>
        <p:nvSpPr>
          <p:cNvPr id="42027" name="Text Box 43"/>
          <p:cNvSpPr txBox="1">
            <a:spLocks noChangeArrowheads="1"/>
          </p:cNvSpPr>
          <p:nvPr/>
        </p:nvSpPr>
        <p:spPr bwMode="auto">
          <a:xfrm>
            <a:off x="7699378" y="2420542"/>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Karachi</a:t>
            </a:r>
          </a:p>
        </p:txBody>
      </p:sp>
      <p:sp>
        <p:nvSpPr>
          <p:cNvPr id="42028" name="Text Box 44"/>
          <p:cNvSpPr txBox="1">
            <a:spLocks noChangeArrowheads="1"/>
          </p:cNvSpPr>
          <p:nvPr/>
        </p:nvSpPr>
        <p:spPr bwMode="auto">
          <a:xfrm>
            <a:off x="8872538" y="2437210"/>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Beijing</a:t>
            </a:r>
          </a:p>
        </p:txBody>
      </p:sp>
      <p:sp>
        <p:nvSpPr>
          <p:cNvPr id="42029" name="Text Box 45"/>
          <p:cNvSpPr txBox="1">
            <a:spLocks noChangeArrowheads="1"/>
          </p:cNvSpPr>
          <p:nvPr/>
        </p:nvSpPr>
        <p:spPr bwMode="auto">
          <a:xfrm>
            <a:off x="8842378" y="2583657"/>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Tianjin</a:t>
            </a:r>
          </a:p>
        </p:txBody>
      </p:sp>
      <p:sp>
        <p:nvSpPr>
          <p:cNvPr id="42030" name="Text Box 46"/>
          <p:cNvSpPr txBox="1">
            <a:spLocks noChangeArrowheads="1"/>
          </p:cNvSpPr>
          <p:nvPr/>
        </p:nvSpPr>
        <p:spPr bwMode="auto">
          <a:xfrm>
            <a:off x="9372602" y="2931319"/>
            <a:ext cx="830263" cy="212366"/>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en-US" sz="600">
                <a:solidFill>
                  <a:srgbClr val="FFFFFF"/>
                </a:solidFill>
                <a:ea typeface="ＭＳ Ｐゴシック" pitchFamily="34" charset="-128"/>
              </a:rPr>
              <a:t>Shanghai</a:t>
            </a:r>
          </a:p>
        </p:txBody>
      </p:sp>
      <p:sp>
        <p:nvSpPr>
          <p:cNvPr id="42031" name="Text Box 47"/>
          <p:cNvSpPr txBox="1">
            <a:spLocks noChangeArrowheads="1"/>
          </p:cNvSpPr>
          <p:nvPr/>
        </p:nvSpPr>
        <p:spPr bwMode="auto">
          <a:xfrm>
            <a:off x="1671640" y="1575199"/>
            <a:ext cx="4999037" cy="692497"/>
          </a:xfrm>
          <a:prstGeom prst="rect">
            <a:avLst/>
          </a:prstGeom>
          <a:noFill/>
          <a:ln w="9525" algn="ctr">
            <a:noFill/>
            <a:miter lim="800000"/>
            <a:headEnd/>
            <a:tailEnd/>
          </a:ln>
        </p:spPr>
        <p:txBody>
          <a:bodyPr>
            <a:spAutoFit/>
          </a:bodyPr>
          <a:lstStyle/>
          <a:p>
            <a:pPr marL="200025" indent="-198835">
              <a:lnSpc>
                <a:spcPct val="130000"/>
              </a:lnSpc>
              <a:spcBef>
                <a:spcPct val="50000"/>
              </a:spcBef>
            </a:pPr>
            <a:r>
              <a:rPr lang="de-DE" sz="3000" i="1">
                <a:solidFill>
                  <a:srgbClr val="FF0000"/>
                </a:solidFill>
                <a:ea typeface="ＭＳ Ｐゴシック" pitchFamily="34" charset="-128"/>
              </a:rPr>
              <a:t>Megacities 2015</a:t>
            </a:r>
          </a:p>
        </p:txBody>
      </p:sp>
      <p:sp>
        <p:nvSpPr>
          <p:cNvPr id="42032" name="Rectangle 48"/>
          <p:cNvSpPr>
            <a:spLocks noChangeArrowheads="1"/>
          </p:cNvSpPr>
          <p:nvPr>
            <p:custDataLst>
              <p:tags r:id="rId1"/>
            </p:custDataLst>
          </p:nvPr>
        </p:nvSpPr>
        <p:spPr bwMode="auto">
          <a:xfrm>
            <a:off x="669926" y="5687617"/>
            <a:ext cx="2324100" cy="460772"/>
          </a:xfrm>
          <a:prstGeom prst="rect">
            <a:avLst/>
          </a:prstGeom>
          <a:noFill/>
          <a:ln w="9525">
            <a:noFill/>
            <a:miter lim="800000"/>
            <a:headEnd/>
            <a:tailEnd/>
          </a:ln>
        </p:spPr>
        <p:txBody>
          <a:bodyPr lIns="0" tIns="0" rIns="0" bIns="0"/>
          <a:lstStyle/>
          <a:p>
            <a:pPr>
              <a:lnSpc>
                <a:spcPct val="120000"/>
              </a:lnSpc>
            </a:pPr>
            <a:r>
              <a:rPr lang="en-US" sz="1200" dirty="0">
                <a:solidFill>
                  <a:srgbClr val="FFFFFF"/>
                </a:solidFill>
              </a:rPr>
              <a:t>Source:</a:t>
            </a:r>
            <a:br>
              <a:rPr lang="en-US" sz="1200" dirty="0">
                <a:solidFill>
                  <a:srgbClr val="FFFFFF"/>
                </a:solidFill>
              </a:rPr>
            </a:br>
            <a:r>
              <a:rPr lang="en-US" sz="1200" dirty="0">
                <a:solidFill>
                  <a:srgbClr val="FFFFFF"/>
                </a:solidFill>
              </a:rPr>
              <a:t>U.N. Population Division</a:t>
            </a:r>
          </a:p>
        </p:txBody>
      </p:sp>
      <p:sp>
        <p:nvSpPr>
          <p:cNvPr id="42033" name="Rectangle 49"/>
          <p:cNvSpPr>
            <a:spLocks noChangeArrowheads="1"/>
          </p:cNvSpPr>
          <p:nvPr/>
        </p:nvSpPr>
        <p:spPr bwMode="auto">
          <a:xfrm>
            <a:off x="6527800" y="4670824"/>
            <a:ext cx="4140200" cy="1823576"/>
          </a:xfrm>
          <a:prstGeom prst="rect">
            <a:avLst/>
          </a:prstGeom>
          <a:solidFill>
            <a:schemeClr val="tx1"/>
          </a:solidFill>
          <a:ln w="9525">
            <a:noFill/>
            <a:miter lim="800000"/>
            <a:headEnd/>
            <a:tailEnd/>
          </a:ln>
        </p:spPr>
        <p:txBody>
          <a:bodyPr lIns="0" tIns="0" rIns="0" bIns="0">
            <a:spAutoFit/>
          </a:bodyPr>
          <a:lstStyle/>
          <a:p>
            <a:pPr eaLnBrk="0" hangingPunct="0">
              <a:lnSpc>
                <a:spcPct val="150000"/>
              </a:lnSpc>
              <a:spcBef>
                <a:spcPct val="50000"/>
              </a:spcBef>
            </a:pPr>
            <a:r>
              <a:rPr lang="de-DE" sz="1600" dirty="0">
                <a:solidFill>
                  <a:schemeClr val="bg2"/>
                </a:solidFill>
                <a:ea typeface="ＭＳ Ｐゴシック" pitchFamily="34" charset="-128"/>
              </a:rPr>
              <a:t>Population </a:t>
            </a:r>
            <a:r>
              <a:rPr lang="de-DE" sz="1600" dirty="0" err="1">
                <a:solidFill>
                  <a:schemeClr val="bg2"/>
                </a:solidFill>
                <a:ea typeface="ＭＳ Ｐゴシック" pitchFamily="34" charset="-128"/>
              </a:rPr>
              <a:t>worldwide</a:t>
            </a:r>
            <a:r>
              <a:rPr lang="de-DE" sz="1600" dirty="0">
                <a:solidFill>
                  <a:schemeClr val="bg2"/>
                </a:solidFill>
                <a:ea typeface="ＭＳ Ｐゴシック" pitchFamily="34" charset="-128"/>
              </a:rPr>
              <a:t> in </a:t>
            </a:r>
            <a:r>
              <a:rPr lang="de-DE" sz="1600" dirty="0" err="1">
                <a:solidFill>
                  <a:schemeClr val="bg2"/>
                </a:solidFill>
                <a:ea typeface="ＭＳ Ｐゴシック" pitchFamily="34" charset="-128"/>
              </a:rPr>
              <a:t>cities</a:t>
            </a:r>
            <a:r>
              <a:rPr lang="de-DE" sz="1600" dirty="0">
                <a:solidFill>
                  <a:schemeClr val="bg2"/>
                </a:solidFill>
                <a:ea typeface="ＭＳ Ｐゴシック" pitchFamily="34" charset="-128"/>
              </a:rPr>
              <a:t/>
            </a:r>
            <a:br>
              <a:rPr lang="de-DE" sz="1600" dirty="0">
                <a:solidFill>
                  <a:schemeClr val="bg2"/>
                </a:solidFill>
                <a:ea typeface="ＭＳ Ｐゴシック" pitchFamily="34" charset="-128"/>
              </a:rPr>
            </a:br>
            <a:r>
              <a:rPr lang="de-DE" sz="1600" dirty="0">
                <a:solidFill>
                  <a:schemeClr val="bg2"/>
                </a:solidFill>
                <a:ea typeface="ＭＳ Ｐゴシック" pitchFamily="34" charset="-128"/>
              </a:rPr>
              <a:t>	1950  30% </a:t>
            </a:r>
          </a:p>
          <a:p>
            <a:pPr eaLnBrk="0" hangingPunct="0">
              <a:spcBef>
                <a:spcPct val="50000"/>
              </a:spcBef>
            </a:pPr>
            <a:r>
              <a:rPr lang="de-DE" sz="1600" dirty="0">
                <a:solidFill>
                  <a:schemeClr val="bg2"/>
                </a:solidFill>
                <a:ea typeface="ＭＳ Ｐゴシック" pitchFamily="34" charset="-128"/>
              </a:rPr>
              <a:t>	2007  50% </a:t>
            </a:r>
          </a:p>
          <a:p>
            <a:pPr eaLnBrk="0" hangingPunct="0">
              <a:spcBef>
                <a:spcPct val="50000"/>
              </a:spcBef>
            </a:pPr>
            <a:r>
              <a:rPr lang="de-DE" sz="1600" dirty="0">
                <a:solidFill>
                  <a:schemeClr val="bg2"/>
                </a:solidFill>
                <a:ea typeface="ＭＳ Ｐゴシック" pitchFamily="34" charset="-128"/>
              </a:rPr>
              <a:t>	2030  60% </a:t>
            </a:r>
          </a:p>
          <a:p>
            <a:pPr eaLnBrk="0" hangingPunct="0">
              <a:spcBef>
                <a:spcPct val="50000"/>
              </a:spcBef>
            </a:pPr>
            <a:endParaRPr lang="en-GB" sz="1500" dirty="0">
              <a:solidFill>
                <a:schemeClr val="bg2"/>
              </a:solidFill>
              <a:ea typeface="ＭＳ Ｐゴシック" pitchFamily="34" charset="-128"/>
            </a:endParaRPr>
          </a:p>
        </p:txBody>
      </p:sp>
      <p:sp>
        <p:nvSpPr>
          <p:cNvPr id="42034" name="Text Box 50"/>
          <p:cNvSpPr txBox="1">
            <a:spLocks noChangeArrowheads="1"/>
          </p:cNvSpPr>
          <p:nvPr/>
        </p:nvSpPr>
        <p:spPr bwMode="auto">
          <a:xfrm>
            <a:off x="1320802" y="200428"/>
            <a:ext cx="9121775" cy="507831"/>
          </a:xfrm>
          <a:prstGeom prst="rect">
            <a:avLst/>
          </a:prstGeom>
          <a:noFill/>
          <a:ln w="9525">
            <a:noFill/>
            <a:miter lim="800000"/>
            <a:headEnd/>
            <a:tailEnd/>
          </a:ln>
        </p:spPr>
        <p:txBody>
          <a:bodyPr lIns="0" tIns="0" rIns="0" bIns="0">
            <a:spAutoFit/>
          </a:bodyPr>
          <a:lstStyle/>
          <a:p>
            <a:pPr algn="ctr" eaLnBrk="0" hangingPunct="0">
              <a:spcBef>
                <a:spcPct val="50000"/>
              </a:spcBef>
            </a:pPr>
            <a:r>
              <a:rPr lang="de-DE" sz="3300" dirty="0">
                <a:solidFill>
                  <a:srgbClr val="000099"/>
                </a:solidFill>
                <a:ea typeface="ＭＳ Ｐゴシック" pitchFamily="34" charset="-128"/>
              </a:rPr>
              <a:t>Population Trends</a:t>
            </a:r>
          </a:p>
        </p:txBody>
      </p:sp>
    </p:spTree>
    <p:extLst>
      <p:ext uri="{BB962C8B-B14F-4D97-AF65-F5344CB8AC3E}">
        <p14:creationId xmlns:p14="http://schemas.microsoft.com/office/powerpoint/2010/main" val="211182407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49"/>
          <p:cNvGrpSpPr>
            <a:grpSpLocks/>
          </p:cNvGrpSpPr>
          <p:nvPr/>
        </p:nvGrpSpPr>
        <p:grpSpPr bwMode="auto">
          <a:xfrm>
            <a:off x="-791454" y="1682805"/>
            <a:ext cx="5555556" cy="4372214"/>
            <a:chOff x="860" y="1710"/>
            <a:chExt cx="3424" cy="2242"/>
          </a:xfrm>
        </p:grpSpPr>
        <p:sp>
          <p:nvSpPr>
            <p:cNvPr id="40963" name="Text Box 4"/>
            <p:cNvSpPr txBox="1">
              <a:spLocks noChangeArrowheads="1"/>
            </p:cNvSpPr>
            <p:nvPr/>
          </p:nvSpPr>
          <p:spPr bwMode="auto">
            <a:xfrm>
              <a:off x="860" y="3823"/>
              <a:ext cx="105" cy="129"/>
            </a:xfrm>
            <a:prstGeom prst="rect">
              <a:avLst/>
            </a:prstGeom>
            <a:noFill/>
            <a:ln w="34925">
              <a:noFill/>
              <a:miter lim="800000"/>
              <a:headEnd/>
              <a:tailEnd/>
            </a:ln>
          </p:spPr>
          <p:txBody>
            <a:bodyPr wrap="none" lIns="92075" tIns="46038" rIns="92075" bIns="46038" anchor="ctr">
              <a:spAutoFit/>
            </a:bodyPr>
            <a:lstStyle/>
            <a:p>
              <a:pPr algn="ctr"/>
              <a:endParaRPr lang="en-US" sz="1200" b="1">
                <a:latin typeface="Calibri" pitchFamily="34" charset="0"/>
              </a:endParaRPr>
            </a:p>
          </p:txBody>
        </p:sp>
        <p:grpSp>
          <p:nvGrpSpPr>
            <p:cNvPr id="40964" name="Group 48"/>
            <p:cNvGrpSpPr>
              <a:grpSpLocks/>
            </p:cNvGrpSpPr>
            <p:nvPr/>
          </p:nvGrpSpPr>
          <p:grpSpPr bwMode="auto">
            <a:xfrm>
              <a:off x="1461" y="1710"/>
              <a:ext cx="2823" cy="2225"/>
              <a:chOff x="1461" y="1759"/>
              <a:chExt cx="2823" cy="2225"/>
            </a:xfrm>
          </p:grpSpPr>
          <p:pic>
            <p:nvPicPr>
              <p:cNvPr id="40965" name="Picture 6"/>
              <p:cNvPicPr>
                <a:picLocks noChangeAspect="1" noChangeArrowheads="1"/>
              </p:cNvPicPr>
              <p:nvPr/>
            </p:nvPicPr>
            <p:blipFill>
              <a:blip r:embed="rId2" cstate="print"/>
              <a:srcRect/>
              <a:stretch>
                <a:fillRect/>
              </a:stretch>
            </p:blipFill>
            <p:spPr bwMode="auto">
              <a:xfrm>
                <a:off x="1492" y="1762"/>
                <a:ext cx="2777" cy="2222"/>
              </a:xfrm>
              <a:prstGeom prst="rect">
                <a:avLst/>
              </a:prstGeom>
              <a:noFill/>
              <a:ln w="9525">
                <a:noFill/>
                <a:miter lim="800000"/>
                <a:headEnd/>
                <a:tailEnd/>
              </a:ln>
            </p:spPr>
          </p:pic>
          <p:sp>
            <p:nvSpPr>
              <p:cNvPr id="40966" name="Text Box 7"/>
              <p:cNvSpPr txBox="1">
                <a:spLocks noChangeArrowheads="1"/>
              </p:cNvSpPr>
              <p:nvPr/>
            </p:nvSpPr>
            <p:spPr bwMode="auto">
              <a:xfrm rot="-5400000">
                <a:off x="1136" y="2585"/>
                <a:ext cx="807" cy="157"/>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CO</a:t>
                </a:r>
                <a:r>
                  <a:rPr lang="en-US" sz="1200" baseline="-25000">
                    <a:latin typeface="Calibri" pitchFamily="34" charset="0"/>
                  </a:rPr>
                  <a:t>2</a:t>
                </a:r>
                <a:r>
                  <a:rPr lang="en-US" sz="1200">
                    <a:latin typeface="Calibri" pitchFamily="34" charset="0"/>
                  </a:rPr>
                  <a:t> concentration (ppm)</a:t>
                </a:r>
              </a:p>
            </p:txBody>
          </p:sp>
          <p:sp>
            <p:nvSpPr>
              <p:cNvPr id="40967" name="Text Box 8"/>
              <p:cNvSpPr txBox="1">
                <a:spLocks noChangeArrowheads="1"/>
              </p:cNvSpPr>
              <p:nvPr/>
            </p:nvSpPr>
            <p:spPr bwMode="auto">
              <a:xfrm>
                <a:off x="1563" y="1771"/>
                <a:ext cx="238"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390</a:t>
                </a:r>
              </a:p>
            </p:txBody>
          </p:sp>
          <p:sp>
            <p:nvSpPr>
              <p:cNvPr id="40968" name="Text Box 9"/>
              <p:cNvSpPr txBox="1">
                <a:spLocks noChangeArrowheads="1"/>
              </p:cNvSpPr>
              <p:nvPr/>
            </p:nvSpPr>
            <p:spPr bwMode="auto">
              <a:xfrm>
                <a:off x="1566" y="1974"/>
                <a:ext cx="238"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380</a:t>
                </a:r>
              </a:p>
            </p:txBody>
          </p:sp>
          <p:sp>
            <p:nvSpPr>
              <p:cNvPr id="40969" name="Text Box 10"/>
              <p:cNvSpPr txBox="1">
                <a:spLocks noChangeArrowheads="1"/>
              </p:cNvSpPr>
              <p:nvPr/>
            </p:nvSpPr>
            <p:spPr bwMode="auto">
              <a:xfrm>
                <a:off x="1566" y="2178"/>
                <a:ext cx="238"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370</a:t>
                </a:r>
              </a:p>
            </p:txBody>
          </p:sp>
          <p:sp>
            <p:nvSpPr>
              <p:cNvPr id="40970" name="Text Box 11"/>
              <p:cNvSpPr txBox="1">
                <a:spLocks noChangeArrowheads="1"/>
              </p:cNvSpPr>
              <p:nvPr/>
            </p:nvSpPr>
            <p:spPr bwMode="auto">
              <a:xfrm>
                <a:off x="1566" y="2385"/>
                <a:ext cx="238"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360</a:t>
                </a:r>
              </a:p>
            </p:txBody>
          </p:sp>
          <p:sp>
            <p:nvSpPr>
              <p:cNvPr id="40971" name="Text Box 12"/>
              <p:cNvSpPr txBox="1">
                <a:spLocks noChangeArrowheads="1"/>
              </p:cNvSpPr>
              <p:nvPr/>
            </p:nvSpPr>
            <p:spPr bwMode="auto">
              <a:xfrm>
                <a:off x="1566" y="2593"/>
                <a:ext cx="238"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350</a:t>
                </a:r>
              </a:p>
            </p:txBody>
          </p:sp>
          <p:sp>
            <p:nvSpPr>
              <p:cNvPr id="40972" name="Text Box 13"/>
              <p:cNvSpPr txBox="1">
                <a:spLocks noChangeArrowheads="1"/>
              </p:cNvSpPr>
              <p:nvPr/>
            </p:nvSpPr>
            <p:spPr bwMode="auto">
              <a:xfrm>
                <a:off x="1566" y="2795"/>
                <a:ext cx="238"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340</a:t>
                </a:r>
              </a:p>
            </p:txBody>
          </p:sp>
          <p:sp>
            <p:nvSpPr>
              <p:cNvPr id="40973" name="Text Box 14"/>
              <p:cNvSpPr txBox="1">
                <a:spLocks noChangeArrowheads="1"/>
              </p:cNvSpPr>
              <p:nvPr/>
            </p:nvSpPr>
            <p:spPr bwMode="auto">
              <a:xfrm>
                <a:off x="1566" y="3003"/>
                <a:ext cx="238"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330</a:t>
                </a:r>
              </a:p>
            </p:txBody>
          </p:sp>
          <p:sp>
            <p:nvSpPr>
              <p:cNvPr id="40974" name="Text Box 15"/>
              <p:cNvSpPr txBox="1">
                <a:spLocks noChangeArrowheads="1"/>
              </p:cNvSpPr>
              <p:nvPr/>
            </p:nvSpPr>
            <p:spPr bwMode="auto">
              <a:xfrm>
                <a:off x="1566" y="3205"/>
                <a:ext cx="238"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320</a:t>
                </a:r>
              </a:p>
            </p:txBody>
          </p:sp>
          <p:sp>
            <p:nvSpPr>
              <p:cNvPr id="40975" name="Text Box 16"/>
              <p:cNvSpPr txBox="1">
                <a:spLocks noChangeArrowheads="1"/>
              </p:cNvSpPr>
              <p:nvPr/>
            </p:nvSpPr>
            <p:spPr bwMode="auto">
              <a:xfrm>
                <a:off x="1570" y="3409"/>
                <a:ext cx="238"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310</a:t>
                </a:r>
              </a:p>
            </p:txBody>
          </p:sp>
          <p:sp>
            <p:nvSpPr>
              <p:cNvPr id="40976" name="Text Box 17"/>
              <p:cNvSpPr txBox="1">
                <a:spLocks noChangeArrowheads="1"/>
              </p:cNvSpPr>
              <p:nvPr/>
            </p:nvSpPr>
            <p:spPr bwMode="auto">
              <a:xfrm>
                <a:off x="1566" y="3622"/>
                <a:ext cx="238"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300</a:t>
                </a:r>
              </a:p>
            </p:txBody>
          </p:sp>
          <p:sp>
            <p:nvSpPr>
              <p:cNvPr id="40977" name="Text Box 18"/>
              <p:cNvSpPr txBox="1">
                <a:spLocks noChangeArrowheads="1"/>
              </p:cNvSpPr>
              <p:nvPr/>
            </p:nvSpPr>
            <p:spPr bwMode="auto">
              <a:xfrm>
                <a:off x="1723" y="3702"/>
                <a:ext cx="282"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1960</a:t>
                </a:r>
              </a:p>
            </p:txBody>
          </p:sp>
          <p:sp>
            <p:nvSpPr>
              <p:cNvPr id="40978" name="Text Box 19"/>
              <p:cNvSpPr txBox="1">
                <a:spLocks noChangeArrowheads="1"/>
              </p:cNvSpPr>
              <p:nvPr/>
            </p:nvSpPr>
            <p:spPr bwMode="auto">
              <a:xfrm>
                <a:off x="1951" y="3702"/>
                <a:ext cx="282"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1965</a:t>
                </a:r>
              </a:p>
            </p:txBody>
          </p:sp>
          <p:sp>
            <p:nvSpPr>
              <p:cNvPr id="40979" name="Text Box 20"/>
              <p:cNvSpPr txBox="1">
                <a:spLocks noChangeArrowheads="1"/>
              </p:cNvSpPr>
              <p:nvPr/>
            </p:nvSpPr>
            <p:spPr bwMode="auto">
              <a:xfrm>
                <a:off x="2181" y="3702"/>
                <a:ext cx="282"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1970</a:t>
                </a:r>
              </a:p>
            </p:txBody>
          </p:sp>
          <p:sp>
            <p:nvSpPr>
              <p:cNvPr id="40980" name="Text Box 21"/>
              <p:cNvSpPr txBox="1">
                <a:spLocks noChangeArrowheads="1"/>
              </p:cNvSpPr>
              <p:nvPr/>
            </p:nvSpPr>
            <p:spPr bwMode="auto">
              <a:xfrm>
                <a:off x="2406" y="3697"/>
                <a:ext cx="282"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1975</a:t>
                </a:r>
              </a:p>
            </p:txBody>
          </p:sp>
          <p:sp>
            <p:nvSpPr>
              <p:cNvPr id="40981" name="Text Box 22"/>
              <p:cNvSpPr txBox="1">
                <a:spLocks noChangeArrowheads="1"/>
              </p:cNvSpPr>
              <p:nvPr/>
            </p:nvSpPr>
            <p:spPr bwMode="auto">
              <a:xfrm>
                <a:off x="2639" y="3697"/>
                <a:ext cx="282"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1980</a:t>
                </a:r>
              </a:p>
            </p:txBody>
          </p:sp>
          <p:sp>
            <p:nvSpPr>
              <p:cNvPr id="40982" name="Text Box 23"/>
              <p:cNvSpPr txBox="1">
                <a:spLocks noChangeArrowheads="1"/>
              </p:cNvSpPr>
              <p:nvPr/>
            </p:nvSpPr>
            <p:spPr bwMode="auto">
              <a:xfrm>
                <a:off x="2873" y="3697"/>
                <a:ext cx="282"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1985</a:t>
                </a:r>
              </a:p>
            </p:txBody>
          </p:sp>
          <p:sp>
            <p:nvSpPr>
              <p:cNvPr id="40983" name="Text Box 24"/>
              <p:cNvSpPr txBox="1">
                <a:spLocks noChangeArrowheads="1"/>
              </p:cNvSpPr>
              <p:nvPr/>
            </p:nvSpPr>
            <p:spPr bwMode="auto">
              <a:xfrm>
                <a:off x="3102" y="3697"/>
                <a:ext cx="282"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1990</a:t>
                </a:r>
              </a:p>
            </p:txBody>
          </p:sp>
          <p:sp>
            <p:nvSpPr>
              <p:cNvPr id="40984" name="Text Box 25"/>
              <p:cNvSpPr txBox="1">
                <a:spLocks noChangeArrowheads="1"/>
              </p:cNvSpPr>
              <p:nvPr/>
            </p:nvSpPr>
            <p:spPr bwMode="auto">
              <a:xfrm>
                <a:off x="3331" y="3697"/>
                <a:ext cx="282"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1995</a:t>
                </a:r>
              </a:p>
            </p:txBody>
          </p:sp>
          <p:sp>
            <p:nvSpPr>
              <p:cNvPr id="40985" name="Text Box 26"/>
              <p:cNvSpPr txBox="1">
                <a:spLocks noChangeArrowheads="1"/>
              </p:cNvSpPr>
              <p:nvPr/>
            </p:nvSpPr>
            <p:spPr bwMode="auto">
              <a:xfrm>
                <a:off x="3555" y="3697"/>
                <a:ext cx="282"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2000</a:t>
                </a:r>
              </a:p>
            </p:txBody>
          </p:sp>
          <p:sp>
            <p:nvSpPr>
              <p:cNvPr id="40986" name="Text Box 27"/>
              <p:cNvSpPr txBox="1">
                <a:spLocks noChangeArrowheads="1"/>
              </p:cNvSpPr>
              <p:nvPr/>
            </p:nvSpPr>
            <p:spPr bwMode="auto">
              <a:xfrm>
                <a:off x="3784" y="3697"/>
                <a:ext cx="282"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2005</a:t>
                </a:r>
              </a:p>
            </p:txBody>
          </p:sp>
          <p:sp>
            <p:nvSpPr>
              <p:cNvPr id="40987" name="Text Box 28"/>
              <p:cNvSpPr txBox="1">
                <a:spLocks noChangeArrowheads="1"/>
              </p:cNvSpPr>
              <p:nvPr/>
            </p:nvSpPr>
            <p:spPr bwMode="auto">
              <a:xfrm>
                <a:off x="3923" y="1759"/>
                <a:ext cx="260"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1.05</a:t>
                </a:r>
              </a:p>
            </p:txBody>
          </p:sp>
          <p:sp>
            <p:nvSpPr>
              <p:cNvPr id="40988" name="Text Box 29"/>
              <p:cNvSpPr txBox="1">
                <a:spLocks noChangeArrowheads="1"/>
              </p:cNvSpPr>
              <p:nvPr/>
            </p:nvSpPr>
            <p:spPr bwMode="auto">
              <a:xfrm>
                <a:off x="3932" y="1941"/>
                <a:ext cx="260"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0.90</a:t>
                </a:r>
              </a:p>
            </p:txBody>
          </p:sp>
          <p:sp>
            <p:nvSpPr>
              <p:cNvPr id="40989" name="Text Box 30"/>
              <p:cNvSpPr txBox="1">
                <a:spLocks noChangeArrowheads="1"/>
              </p:cNvSpPr>
              <p:nvPr/>
            </p:nvSpPr>
            <p:spPr bwMode="auto">
              <a:xfrm>
                <a:off x="3932" y="2128"/>
                <a:ext cx="260"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0.75</a:t>
                </a:r>
              </a:p>
            </p:txBody>
          </p:sp>
          <p:sp>
            <p:nvSpPr>
              <p:cNvPr id="40990" name="Text Box 31"/>
              <p:cNvSpPr txBox="1">
                <a:spLocks noChangeArrowheads="1"/>
              </p:cNvSpPr>
              <p:nvPr/>
            </p:nvSpPr>
            <p:spPr bwMode="auto">
              <a:xfrm>
                <a:off x="3939" y="2315"/>
                <a:ext cx="260"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0.60</a:t>
                </a:r>
              </a:p>
            </p:txBody>
          </p:sp>
          <p:sp>
            <p:nvSpPr>
              <p:cNvPr id="40991" name="Text Box 32"/>
              <p:cNvSpPr txBox="1">
                <a:spLocks noChangeArrowheads="1"/>
              </p:cNvSpPr>
              <p:nvPr/>
            </p:nvSpPr>
            <p:spPr bwMode="auto">
              <a:xfrm>
                <a:off x="3932" y="2502"/>
                <a:ext cx="260"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0.45</a:t>
                </a:r>
              </a:p>
            </p:txBody>
          </p:sp>
          <p:sp>
            <p:nvSpPr>
              <p:cNvPr id="40992" name="Text Box 33"/>
              <p:cNvSpPr txBox="1">
                <a:spLocks noChangeArrowheads="1"/>
              </p:cNvSpPr>
              <p:nvPr/>
            </p:nvSpPr>
            <p:spPr bwMode="auto">
              <a:xfrm>
                <a:off x="3930" y="2685"/>
                <a:ext cx="260"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0.30</a:t>
                </a:r>
              </a:p>
            </p:txBody>
          </p:sp>
          <p:sp>
            <p:nvSpPr>
              <p:cNvPr id="40993" name="Text Box 34"/>
              <p:cNvSpPr txBox="1">
                <a:spLocks noChangeArrowheads="1"/>
              </p:cNvSpPr>
              <p:nvPr/>
            </p:nvSpPr>
            <p:spPr bwMode="auto">
              <a:xfrm>
                <a:off x="3930" y="2873"/>
                <a:ext cx="260"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0.15</a:t>
                </a:r>
              </a:p>
            </p:txBody>
          </p:sp>
          <p:sp>
            <p:nvSpPr>
              <p:cNvPr id="40994" name="Text Box 35"/>
              <p:cNvSpPr txBox="1">
                <a:spLocks noChangeArrowheads="1"/>
              </p:cNvSpPr>
              <p:nvPr/>
            </p:nvSpPr>
            <p:spPr bwMode="auto">
              <a:xfrm>
                <a:off x="3946" y="3054"/>
                <a:ext cx="149"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0</a:t>
                </a:r>
              </a:p>
            </p:txBody>
          </p:sp>
          <p:sp>
            <p:nvSpPr>
              <p:cNvPr id="40995" name="Text Box 36"/>
              <p:cNvSpPr txBox="1">
                <a:spLocks noChangeArrowheads="1"/>
              </p:cNvSpPr>
              <p:nvPr/>
            </p:nvSpPr>
            <p:spPr bwMode="auto">
              <a:xfrm>
                <a:off x="3932" y="3243"/>
                <a:ext cx="304"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0.15</a:t>
                </a:r>
              </a:p>
            </p:txBody>
          </p:sp>
          <p:sp>
            <p:nvSpPr>
              <p:cNvPr id="40996" name="Text Box 37"/>
              <p:cNvSpPr txBox="1">
                <a:spLocks noChangeArrowheads="1"/>
              </p:cNvSpPr>
              <p:nvPr/>
            </p:nvSpPr>
            <p:spPr bwMode="auto">
              <a:xfrm>
                <a:off x="3934" y="3430"/>
                <a:ext cx="324"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 0.30</a:t>
                </a:r>
              </a:p>
            </p:txBody>
          </p:sp>
          <p:sp>
            <p:nvSpPr>
              <p:cNvPr id="40997" name="Text Box 38"/>
              <p:cNvSpPr txBox="1">
                <a:spLocks noChangeArrowheads="1"/>
              </p:cNvSpPr>
              <p:nvPr/>
            </p:nvSpPr>
            <p:spPr bwMode="auto">
              <a:xfrm>
                <a:off x="3929" y="3613"/>
                <a:ext cx="324" cy="129"/>
              </a:xfrm>
              <a:prstGeom prst="rect">
                <a:avLst/>
              </a:prstGeom>
              <a:noFill/>
              <a:ln w="25400">
                <a:noFill/>
                <a:miter lim="800000"/>
                <a:headEnd/>
                <a:tailEnd/>
              </a:ln>
            </p:spPr>
            <p:txBody>
              <a:bodyPr wrap="none" lIns="92075" tIns="46038" rIns="92075" bIns="46038" anchor="ctr">
                <a:spAutoFit/>
              </a:bodyPr>
              <a:lstStyle/>
              <a:p>
                <a:pPr algn="ctr"/>
                <a:r>
                  <a:rPr lang="en-US" sz="1200" dirty="0">
                    <a:latin typeface="Calibri" pitchFamily="34" charset="0"/>
                  </a:rPr>
                  <a:t> 0.45</a:t>
                </a:r>
              </a:p>
            </p:txBody>
          </p:sp>
          <p:sp>
            <p:nvSpPr>
              <p:cNvPr id="40998" name="Text Box 39"/>
              <p:cNvSpPr txBox="1">
                <a:spLocks noChangeArrowheads="1"/>
              </p:cNvSpPr>
              <p:nvPr/>
            </p:nvSpPr>
            <p:spPr bwMode="auto">
              <a:xfrm rot="-5400000">
                <a:off x="3774" y="2615"/>
                <a:ext cx="864" cy="157"/>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Temperature variation (C)</a:t>
                </a:r>
              </a:p>
            </p:txBody>
          </p:sp>
          <p:sp>
            <p:nvSpPr>
              <p:cNvPr id="40999" name="Line 40"/>
              <p:cNvSpPr>
                <a:spLocks noChangeShapeType="1"/>
              </p:cNvSpPr>
              <p:nvPr/>
            </p:nvSpPr>
            <p:spPr bwMode="auto">
              <a:xfrm flipH="1" flipV="1">
                <a:off x="3153" y="2321"/>
                <a:ext cx="109" cy="55"/>
              </a:xfrm>
              <a:prstGeom prst="line">
                <a:avLst/>
              </a:prstGeom>
              <a:noFill/>
              <a:ln w="25400">
                <a:solidFill>
                  <a:schemeClr val="tx1"/>
                </a:solidFill>
                <a:round/>
                <a:headEnd/>
                <a:tailEnd/>
              </a:ln>
            </p:spPr>
            <p:txBody>
              <a:bodyPr wrap="none" lIns="92075" tIns="46038" rIns="92075" bIns="46038" anchor="ctr"/>
              <a:lstStyle/>
              <a:p>
                <a:endParaRPr lang="sv-SE"/>
              </a:p>
            </p:txBody>
          </p:sp>
          <p:sp>
            <p:nvSpPr>
              <p:cNvPr id="41000" name="Text Box 41"/>
              <p:cNvSpPr txBox="1">
                <a:spLocks noChangeArrowheads="1"/>
              </p:cNvSpPr>
              <p:nvPr/>
            </p:nvSpPr>
            <p:spPr bwMode="auto">
              <a:xfrm>
                <a:off x="2635" y="2248"/>
                <a:ext cx="557"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Temperature</a:t>
                </a:r>
              </a:p>
            </p:txBody>
          </p:sp>
          <p:sp>
            <p:nvSpPr>
              <p:cNvPr id="41001" name="Line 42"/>
              <p:cNvSpPr>
                <a:spLocks noChangeShapeType="1"/>
              </p:cNvSpPr>
              <p:nvPr/>
            </p:nvSpPr>
            <p:spPr bwMode="auto">
              <a:xfrm>
                <a:off x="3132" y="2698"/>
                <a:ext cx="62" cy="219"/>
              </a:xfrm>
              <a:prstGeom prst="line">
                <a:avLst/>
              </a:prstGeom>
              <a:noFill/>
              <a:ln w="25400">
                <a:solidFill>
                  <a:schemeClr val="tx1"/>
                </a:solidFill>
                <a:round/>
                <a:headEnd/>
                <a:tailEnd/>
              </a:ln>
            </p:spPr>
            <p:txBody>
              <a:bodyPr wrap="none" lIns="92075" tIns="46038" rIns="92075" bIns="46038" anchor="ctr"/>
              <a:lstStyle/>
              <a:p>
                <a:endParaRPr lang="sv-SE"/>
              </a:p>
            </p:txBody>
          </p:sp>
          <p:sp>
            <p:nvSpPr>
              <p:cNvPr id="41002" name="Text Box 43"/>
              <p:cNvSpPr txBox="1">
                <a:spLocks noChangeArrowheads="1"/>
              </p:cNvSpPr>
              <p:nvPr/>
            </p:nvSpPr>
            <p:spPr bwMode="auto">
              <a:xfrm>
                <a:off x="3162" y="2867"/>
                <a:ext cx="238" cy="129"/>
              </a:xfrm>
              <a:prstGeom prst="rect">
                <a:avLst/>
              </a:prstGeom>
              <a:noFill/>
              <a:ln w="25400">
                <a:noFill/>
                <a:miter lim="800000"/>
                <a:headEnd/>
                <a:tailEnd/>
              </a:ln>
            </p:spPr>
            <p:txBody>
              <a:bodyPr wrap="none" lIns="92075" tIns="46038" rIns="92075" bIns="46038" anchor="ctr">
                <a:spAutoFit/>
              </a:bodyPr>
              <a:lstStyle/>
              <a:p>
                <a:pPr algn="ctr"/>
                <a:r>
                  <a:rPr lang="en-US" sz="1200" b="1">
                    <a:latin typeface="Calibri" pitchFamily="34" charset="0"/>
                  </a:rPr>
                  <a:t>CO</a:t>
                </a:r>
                <a:r>
                  <a:rPr lang="en-US" sz="1200" b="1" baseline="-25000">
                    <a:latin typeface="Calibri" pitchFamily="34" charset="0"/>
                  </a:rPr>
                  <a:t>2</a:t>
                </a:r>
                <a:endParaRPr lang="en-US" sz="1200" b="1">
                  <a:latin typeface="Calibri" pitchFamily="34" charset="0"/>
                </a:endParaRPr>
              </a:p>
            </p:txBody>
          </p:sp>
          <p:sp>
            <p:nvSpPr>
              <p:cNvPr id="41003" name="Text Box 44"/>
              <p:cNvSpPr txBox="1">
                <a:spLocks noChangeArrowheads="1"/>
              </p:cNvSpPr>
              <p:nvPr/>
            </p:nvSpPr>
            <p:spPr bwMode="auto">
              <a:xfrm>
                <a:off x="2780" y="3796"/>
                <a:ext cx="256" cy="129"/>
              </a:xfrm>
              <a:prstGeom prst="rect">
                <a:avLst/>
              </a:prstGeom>
              <a:noFill/>
              <a:ln w="25400">
                <a:noFill/>
                <a:miter lim="800000"/>
                <a:headEnd/>
                <a:tailEnd/>
              </a:ln>
            </p:spPr>
            <p:txBody>
              <a:bodyPr wrap="none" lIns="92075" tIns="46038" rIns="92075" bIns="46038" anchor="ctr">
                <a:spAutoFit/>
              </a:bodyPr>
              <a:lstStyle/>
              <a:p>
                <a:pPr algn="ctr"/>
                <a:r>
                  <a:rPr lang="en-US" sz="1200">
                    <a:latin typeface="Calibri" pitchFamily="34" charset="0"/>
                  </a:rPr>
                  <a:t>Year</a:t>
                </a:r>
              </a:p>
            </p:txBody>
          </p:sp>
        </p:grpSp>
      </p:grpSp>
      <p:pic>
        <p:nvPicPr>
          <p:cNvPr id="46" name="Bildobjekt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212" y="1630543"/>
            <a:ext cx="6448239" cy="4219320"/>
          </a:xfrm>
          <a:prstGeom prst="rect">
            <a:avLst/>
          </a:prstGeom>
        </p:spPr>
      </p:pic>
    </p:spTree>
    <p:extLst>
      <p:ext uri="{BB962C8B-B14F-4D97-AF65-F5344CB8AC3E}">
        <p14:creationId xmlns:p14="http://schemas.microsoft.com/office/powerpoint/2010/main" val="2258420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D:\FFES.jpg"/>
          <p:cNvPicPr>
            <a:picLocks noChangeAspect="1" noChangeArrowheads="1"/>
          </p:cNvPicPr>
          <p:nvPr/>
        </p:nvPicPr>
        <p:blipFill>
          <a:blip r:embed="rId3" cstate="print"/>
          <a:srcRect/>
          <a:stretch>
            <a:fillRect/>
          </a:stretch>
        </p:blipFill>
        <p:spPr bwMode="auto">
          <a:xfrm>
            <a:off x="0" y="1136566"/>
            <a:ext cx="12192000" cy="5215682"/>
          </a:xfrm>
          <a:prstGeom prst="rect">
            <a:avLst/>
          </a:prstGeom>
          <a:noFill/>
          <a:ln w="9525">
            <a:noFill/>
            <a:miter lim="800000"/>
            <a:headEnd/>
            <a:tailEnd/>
          </a:ln>
        </p:spPr>
      </p:pic>
      <p:cxnSp>
        <p:nvCxnSpPr>
          <p:cNvPr id="3" name="Rak pil 2"/>
          <p:cNvCxnSpPr/>
          <p:nvPr/>
        </p:nvCxnSpPr>
        <p:spPr>
          <a:xfrm flipV="1">
            <a:off x="1806689" y="3557663"/>
            <a:ext cx="1004552" cy="3734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458549" y="26326"/>
            <a:ext cx="10828158" cy="400110"/>
          </a:xfrm>
          <a:prstGeom prst="rect">
            <a:avLst/>
          </a:prstGeom>
        </p:spPr>
        <p:txBody>
          <a:bodyPr wrap="square">
            <a:spAutoFit/>
          </a:bodyPr>
          <a:lstStyle/>
          <a:p>
            <a:r>
              <a:rPr lang="sv-SE" sz="2000" b="1" i="1" dirty="0"/>
              <a:t>Teknik</a:t>
            </a:r>
            <a:r>
              <a:rPr lang="sv-SE" sz="2000" dirty="0"/>
              <a:t> kan lösa vissa </a:t>
            </a:r>
            <a:r>
              <a:rPr lang="sv-SE" sz="2000" dirty="0" smtClean="0"/>
              <a:t>miljöproblem, </a:t>
            </a:r>
            <a:r>
              <a:rPr lang="sv-SE" sz="2000" b="1" u="sng" dirty="0"/>
              <a:t>men inte de som är förknippade med konsumtion av råvaror</a:t>
            </a:r>
          </a:p>
        </p:txBody>
      </p:sp>
      <p:sp>
        <p:nvSpPr>
          <p:cNvPr id="5" name="Rektangel 4"/>
          <p:cNvSpPr/>
          <p:nvPr/>
        </p:nvSpPr>
        <p:spPr>
          <a:xfrm>
            <a:off x="458548" y="426436"/>
            <a:ext cx="10375459" cy="923330"/>
          </a:xfrm>
          <a:prstGeom prst="rect">
            <a:avLst/>
          </a:prstGeom>
        </p:spPr>
        <p:txBody>
          <a:bodyPr wrap="square">
            <a:spAutoFit/>
          </a:bodyPr>
          <a:lstStyle/>
          <a:p>
            <a:r>
              <a:rPr lang="sv-SE" dirty="0"/>
              <a:t>Vi skulle </a:t>
            </a:r>
            <a:r>
              <a:rPr lang="sv-SE" dirty="0" smtClean="0"/>
              <a:t>kanske kunna </a:t>
            </a:r>
            <a:r>
              <a:rPr lang="sv-SE" dirty="0"/>
              <a:t>lösa klimatproblemet genom solenergi</a:t>
            </a:r>
            <a:r>
              <a:rPr lang="sv-SE" dirty="0" smtClean="0"/>
              <a:t>, vindkraft.. </a:t>
            </a:r>
            <a:r>
              <a:rPr lang="sv-SE" dirty="0"/>
              <a:t>men då tar i stället något annat slut, vi kan inte öka ekoeffektiviseringen i alla </a:t>
            </a:r>
            <a:r>
              <a:rPr lang="sv-SE" dirty="0" smtClean="0"/>
              <a:t>oändlighet, </a:t>
            </a:r>
            <a:r>
              <a:rPr lang="sv-SE" u="sng" dirty="0" smtClean="0"/>
              <a:t>kretsloppsekonomi är ingen lösning</a:t>
            </a:r>
            <a:r>
              <a:rPr lang="sv-SE" dirty="0" smtClean="0"/>
              <a:t>, skilj på </a:t>
            </a:r>
            <a:r>
              <a:rPr lang="sv-SE" i="1" dirty="0" smtClean="0"/>
              <a:t>kvalitativa </a:t>
            </a:r>
            <a:r>
              <a:rPr lang="sv-SE" dirty="0" smtClean="0"/>
              <a:t>och </a:t>
            </a:r>
            <a:r>
              <a:rPr lang="sv-SE" i="1" dirty="0" smtClean="0"/>
              <a:t>kvantitativa </a:t>
            </a:r>
            <a:r>
              <a:rPr lang="sv-SE" dirty="0" smtClean="0"/>
              <a:t>miljöproblem</a:t>
            </a:r>
            <a:endParaRPr lang="sv-SE" dirty="0"/>
          </a:p>
        </p:txBody>
      </p:sp>
      <p:sp>
        <p:nvSpPr>
          <p:cNvPr id="6" name="textruta 5"/>
          <p:cNvSpPr txBox="1"/>
          <p:nvPr/>
        </p:nvSpPr>
        <p:spPr>
          <a:xfrm>
            <a:off x="614995" y="6352248"/>
            <a:ext cx="11190562" cy="584775"/>
          </a:xfrm>
          <a:prstGeom prst="rect">
            <a:avLst/>
          </a:prstGeom>
          <a:noFill/>
        </p:spPr>
        <p:txBody>
          <a:bodyPr wrap="square" rtlCol="0">
            <a:spAutoFit/>
          </a:bodyPr>
          <a:lstStyle/>
          <a:p>
            <a:r>
              <a:rPr lang="sv-SE" sz="1600" dirty="0" smtClean="0"/>
              <a:t>Källa: Lazarus, M. 1993. </a:t>
            </a:r>
            <a:r>
              <a:rPr lang="sv-SE" sz="1600" dirty="0" err="1" smtClean="0"/>
              <a:t>Towards</a:t>
            </a:r>
            <a:r>
              <a:rPr lang="sv-SE" sz="1600" dirty="0" smtClean="0"/>
              <a:t> a fossil </a:t>
            </a:r>
            <a:r>
              <a:rPr lang="sv-SE" sz="1600" dirty="0" err="1" smtClean="0"/>
              <a:t>free</a:t>
            </a:r>
            <a:r>
              <a:rPr lang="sv-SE" sz="1600" dirty="0" smtClean="0"/>
              <a:t> </a:t>
            </a:r>
            <a:r>
              <a:rPr lang="sv-SE" sz="1600" dirty="0" err="1" smtClean="0"/>
              <a:t>energy</a:t>
            </a:r>
            <a:r>
              <a:rPr lang="sv-SE" sz="1600" dirty="0" smtClean="0"/>
              <a:t> </a:t>
            </a:r>
            <a:r>
              <a:rPr lang="sv-SE" sz="1600" dirty="0" err="1" smtClean="0"/>
              <a:t>future</a:t>
            </a:r>
            <a:r>
              <a:rPr lang="sv-SE" sz="1600" dirty="0" smtClean="0"/>
              <a:t>-the </a:t>
            </a:r>
            <a:r>
              <a:rPr lang="sv-SE" sz="1600" dirty="0" err="1" smtClean="0"/>
              <a:t>next</a:t>
            </a:r>
            <a:r>
              <a:rPr lang="sv-SE" sz="1600" dirty="0" smtClean="0"/>
              <a:t> </a:t>
            </a:r>
            <a:r>
              <a:rPr lang="sv-SE" sz="1600" dirty="0" err="1" smtClean="0"/>
              <a:t>energy</a:t>
            </a:r>
            <a:r>
              <a:rPr lang="sv-SE" sz="1600" dirty="0" smtClean="0"/>
              <a:t> </a:t>
            </a:r>
            <a:r>
              <a:rPr lang="sv-SE" sz="1600" dirty="0" err="1" smtClean="0"/>
              <a:t>transition</a:t>
            </a:r>
            <a:r>
              <a:rPr lang="sv-SE" sz="1600" dirty="0" smtClean="0"/>
              <a:t>. Stockholm </a:t>
            </a:r>
            <a:r>
              <a:rPr lang="sv-SE" sz="1600" dirty="0" err="1" smtClean="0"/>
              <a:t>environment</a:t>
            </a:r>
            <a:r>
              <a:rPr lang="sv-SE" sz="1600" dirty="0" smtClean="0"/>
              <a:t> </a:t>
            </a:r>
            <a:r>
              <a:rPr lang="sv-SE" sz="1600" dirty="0" err="1" smtClean="0"/>
              <a:t>institute</a:t>
            </a:r>
            <a:r>
              <a:rPr lang="sv-SE" sz="1600" dirty="0" smtClean="0"/>
              <a:t>. </a:t>
            </a:r>
          </a:p>
          <a:p>
            <a:r>
              <a:rPr lang="sv-SE" sz="1600" dirty="0" smtClean="0"/>
              <a:t>Boston center, Boston, and Greenpeace International, Amsterdam</a:t>
            </a:r>
            <a:endParaRPr lang="sv-SE" sz="1600" dirty="0"/>
          </a:p>
        </p:txBody>
      </p:sp>
    </p:spTree>
    <p:extLst>
      <p:ext uri="{BB962C8B-B14F-4D97-AF65-F5344CB8AC3E}">
        <p14:creationId xmlns:p14="http://schemas.microsoft.com/office/powerpoint/2010/main" val="27979225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5" name="Bildobjekt 4"/>
          <p:cNvPicPr>
            <a:picLocks noChangeAspect="1"/>
          </p:cNvPicPr>
          <p:nvPr/>
        </p:nvPicPr>
        <p:blipFill>
          <a:blip r:embed="rId2"/>
          <a:stretch>
            <a:fillRect/>
          </a:stretch>
        </p:blipFill>
        <p:spPr>
          <a:xfrm>
            <a:off x="-3048000" y="-1743075"/>
            <a:ext cx="18288000" cy="10344150"/>
          </a:xfrm>
          <a:prstGeom prst="rect">
            <a:avLst/>
          </a:prstGeom>
        </p:spPr>
      </p:pic>
    </p:spTree>
    <p:extLst>
      <p:ext uri="{BB962C8B-B14F-4D97-AF65-F5344CB8AC3E}">
        <p14:creationId xmlns:p14="http://schemas.microsoft.com/office/powerpoint/2010/main" val="3084698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76725" y="14289"/>
            <a:ext cx="11837051" cy="892020"/>
          </a:xfrm>
        </p:spPr>
        <p:txBody>
          <a:bodyPr>
            <a:normAutofit fontScale="90000"/>
          </a:bodyPr>
          <a:lstStyle/>
          <a:p>
            <a:r>
              <a:rPr lang="sv-SE" sz="2400" b="1" dirty="0" smtClean="0"/>
              <a:t>Klimatet</a:t>
            </a:r>
            <a:r>
              <a:rPr lang="sv-SE" sz="2400" dirty="0" smtClean="0"/>
              <a:t> – viktigast att undvika att ”</a:t>
            </a:r>
            <a:r>
              <a:rPr lang="sv-SE" sz="2400" dirty="0" err="1" smtClean="0"/>
              <a:t>tipping</a:t>
            </a:r>
            <a:r>
              <a:rPr lang="sv-SE" sz="2400" dirty="0" smtClean="0"/>
              <a:t> </a:t>
            </a:r>
            <a:r>
              <a:rPr lang="sv-SE" sz="2400" dirty="0" err="1" smtClean="0"/>
              <a:t>points</a:t>
            </a:r>
            <a:r>
              <a:rPr lang="sv-SE" sz="2400" dirty="0" smtClean="0"/>
              <a:t>” passeras</a:t>
            </a:r>
            <a:br>
              <a:rPr lang="sv-SE" sz="2400" dirty="0" smtClean="0"/>
            </a:br>
            <a:r>
              <a:rPr lang="sv-SE" sz="2400" u="sng" dirty="0" smtClean="0"/>
              <a:t>D.v.s. stoppa utsläpp från fossila bränslen, </a:t>
            </a:r>
            <a:r>
              <a:rPr lang="sv-SE" sz="2400" b="1" u="sng" dirty="0" smtClean="0"/>
              <a:t>även koldioxidutsläpp från biobränslen, </a:t>
            </a:r>
            <a:r>
              <a:rPr lang="sv-SE" sz="2400" u="sng" dirty="0" smtClean="0"/>
              <a:t>från papper, etc.</a:t>
            </a:r>
            <a:endParaRPr lang="sv-SE" sz="2400" u="sng" dirty="0"/>
          </a:p>
        </p:txBody>
      </p:sp>
      <p:pic>
        <p:nvPicPr>
          <p:cNvPr id="4" name="Bildobjekt 3"/>
          <p:cNvPicPr>
            <a:picLocks noChangeAspect="1"/>
          </p:cNvPicPr>
          <p:nvPr/>
        </p:nvPicPr>
        <p:blipFill>
          <a:blip r:embed="rId3"/>
          <a:stretch>
            <a:fillRect/>
          </a:stretch>
        </p:blipFill>
        <p:spPr>
          <a:xfrm>
            <a:off x="276725" y="765893"/>
            <a:ext cx="5952931" cy="5458147"/>
          </a:xfrm>
          <a:prstGeom prst="rect">
            <a:avLst/>
          </a:prstGeom>
        </p:spPr>
      </p:pic>
      <p:sp>
        <p:nvSpPr>
          <p:cNvPr id="6" name="textruta 5"/>
          <p:cNvSpPr txBox="1"/>
          <p:nvPr/>
        </p:nvSpPr>
        <p:spPr>
          <a:xfrm>
            <a:off x="180301" y="6419603"/>
            <a:ext cx="9644831" cy="369332"/>
          </a:xfrm>
          <a:prstGeom prst="rect">
            <a:avLst/>
          </a:prstGeom>
          <a:noFill/>
        </p:spPr>
        <p:txBody>
          <a:bodyPr wrap="square" rtlCol="0">
            <a:spAutoFit/>
          </a:bodyPr>
          <a:lstStyle/>
          <a:p>
            <a:r>
              <a:rPr lang="sv-SE" dirty="0" smtClean="0"/>
              <a:t>Steffen, et al. 2018. </a:t>
            </a:r>
            <a:r>
              <a:rPr lang="sv-SE" dirty="0" err="1" smtClean="0"/>
              <a:t>Trajectories</a:t>
            </a:r>
            <a:r>
              <a:rPr lang="sv-SE" dirty="0" smtClean="0"/>
              <a:t> </a:t>
            </a:r>
            <a:r>
              <a:rPr lang="sv-SE" dirty="0" err="1" smtClean="0"/>
              <a:t>of</a:t>
            </a:r>
            <a:r>
              <a:rPr lang="sv-SE" dirty="0" smtClean="0"/>
              <a:t> the </a:t>
            </a:r>
            <a:r>
              <a:rPr lang="sv-SE" dirty="0" err="1" smtClean="0"/>
              <a:t>earth</a:t>
            </a:r>
            <a:r>
              <a:rPr lang="sv-SE" dirty="0" smtClean="0"/>
              <a:t> system in the </a:t>
            </a:r>
            <a:r>
              <a:rPr lang="sv-SE" dirty="0" err="1" smtClean="0"/>
              <a:t>anthropocene</a:t>
            </a:r>
            <a:r>
              <a:rPr lang="sv-SE" dirty="0" smtClean="0"/>
              <a:t>, PNAS</a:t>
            </a:r>
            <a:endParaRPr lang="sv-SE" dirty="0"/>
          </a:p>
        </p:txBody>
      </p:sp>
      <p:pic>
        <p:nvPicPr>
          <p:cNvPr id="1026"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964" y="1020537"/>
            <a:ext cx="5116241" cy="385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Källa: IPCC, 2007. Fourth  Assessment Report (AR4), kapitel 10, sid. 8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664" y="4876042"/>
            <a:ext cx="8041822" cy="47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256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04997" y="292637"/>
            <a:ext cx="11608723" cy="1325563"/>
          </a:xfrm>
        </p:spPr>
        <p:txBody>
          <a:bodyPr>
            <a:normAutofit fontScale="90000"/>
          </a:bodyPr>
          <a:lstStyle/>
          <a:p>
            <a:r>
              <a:rPr lang="sv-SE" dirty="0" smtClean="0"/>
              <a:t/>
            </a:r>
            <a:br>
              <a:rPr lang="sv-SE" dirty="0" smtClean="0"/>
            </a:br>
            <a:r>
              <a:rPr lang="sv-SE" dirty="0"/>
              <a:t/>
            </a:r>
            <a:br>
              <a:rPr lang="sv-SE" dirty="0"/>
            </a:br>
            <a:r>
              <a:rPr lang="sv-SE" sz="3100" dirty="0" smtClean="0"/>
              <a:t>Vilka är orsakerna till, </a:t>
            </a:r>
            <a:r>
              <a:rPr lang="sv-SE" sz="3100" u="sng" dirty="0" smtClean="0"/>
              <a:t>därmed även lösningarna på</a:t>
            </a:r>
            <a:r>
              <a:rPr lang="sv-SE" sz="3100" dirty="0" smtClean="0"/>
              <a:t>, de globala miljöproblemen?</a:t>
            </a:r>
            <a:r>
              <a:rPr lang="sv-SE" dirty="0" smtClean="0"/>
              <a:t/>
            </a:r>
            <a:br>
              <a:rPr lang="sv-SE" dirty="0" smtClean="0"/>
            </a:br>
            <a:r>
              <a:rPr lang="sv-SE" dirty="0"/>
              <a:t/>
            </a:r>
            <a:br>
              <a:rPr lang="sv-SE" dirty="0"/>
            </a:br>
            <a:r>
              <a:rPr lang="sv-SE" dirty="0" smtClean="0"/>
              <a:t>        </a:t>
            </a:r>
            <a:r>
              <a:rPr lang="sv-SE" b="1" dirty="0" smtClean="0"/>
              <a:t>I         =     P           x           A             x        T</a:t>
            </a:r>
            <a:endParaRPr lang="sv-SE" b="1" dirty="0"/>
          </a:p>
        </p:txBody>
      </p:sp>
      <p:sp>
        <p:nvSpPr>
          <p:cNvPr id="3" name="textruta 2"/>
          <p:cNvSpPr txBox="1"/>
          <p:nvPr/>
        </p:nvSpPr>
        <p:spPr>
          <a:xfrm>
            <a:off x="121380" y="2767476"/>
            <a:ext cx="12070620" cy="1538883"/>
          </a:xfrm>
          <a:prstGeom prst="rect">
            <a:avLst/>
          </a:prstGeom>
          <a:noFill/>
        </p:spPr>
        <p:txBody>
          <a:bodyPr wrap="square" rtlCol="0">
            <a:spAutoFit/>
          </a:bodyPr>
          <a:lstStyle/>
          <a:p>
            <a:r>
              <a:rPr lang="sv-SE" sz="2000" dirty="0" smtClean="0"/>
              <a:t>Totala miljöpåverkan = (</a:t>
            </a:r>
            <a:r>
              <a:rPr lang="sv-SE" sz="2000" i="1" dirty="0" smtClean="0"/>
              <a:t>Antalet människor)  </a:t>
            </a:r>
            <a:r>
              <a:rPr lang="sv-SE" sz="2000" dirty="0" smtClean="0"/>
              <a:t>x  </a:t>
            </a:r>
            <a:r>
              <a:rPr lang="sv-SE" sz="2000" dirty="0"/>
              <a:t>(</a:t>
            </a:r>
            <a:r>
              <a:rPr lang="sv-SE" sz="2000" i="1" dirty="0"/>
              <a:t>Antal konsumerade </a:t>
            </a:r>
            <a:r>
              <a:rPr lang="sv-SE" sz="2000" i="1" dirty="0" smtClean="0"/>
              <a:t>varor)   </a:t>
            </a:r>
            <a:r>
              <a:rPr lang="sv-SE" sz="2000" dirty="0"/>
              <a:t>x </a:t>
            </a:r>
            <a:r>
              <a:rPr lang="sv-SE" sz="2000" dirty="0" smtClean="0"/>
              <a:t>   (</a:t>
            </a:r>
            <a:r>
              <a:rPr lang="sv-SE" sz="2000" i="1" dirty="0"/>
              <a:t>Påverkan per </a:t>
            </a:r>
            <a:r>
              <a:rPr lang="sv-SE" sz="2000" i="1" dirty="0" smtClean="0"/>
              <a:t>konsumerad)          </a:t>
            </a:r>
            <a:r>
              <a:rPr lang="sv-SE" sz="2000" i="1" dirty="0"/>
              <a:t>						</a:t>
            </a:r>
            <a:r>
              <a:rPr lang="sv-SE" sz="2000" i="1" dirty="0" smtClean="0"/>
              <a:t>    ( och tjänster per person)           (vara </a:t>
            </a:r>
            <a:r>
              <a:rPr lang="sv-SE" sz="2000" i="1" dirty="0"/>
              <a:t>eller tjänst</a:t>
            </a:r>
            <a:r>
              <a:rPr lang="sv-SE" sz="2000" dirty="0"/>
              <a:t>) </a:t>
            </a:r>
            <a:endParaRPr lang="sv-SE" sz="2000" i="1" dirty="0"/>
          </a:p>
          <a:p>
            <a:r>
              <a:rPr lang="sv-SE" i="1" dirty="0"/>
              <a:t>		</a:t>
            </a:r>
            <a:endParaRPr lang="sv-SE" dirty="0"/>
          </a:p>
          <a:p>
            <a:endParaRPr lang="sv-SE" i="1" dirty="0" smtClean="0"/>
          </a:p>
          <a:p>
            <a:r>
              <a:rPr lang="sv-SE" i="1" dirty="0"/>
              <a:t> </a:t>
            </a:r>
            <a:r>
              <a:rPr lang="sv-SE" i="1" dirty="0" smtClean="0"/>
              <a:t>                                                                                 </a:t>
            </a:r>
          </a:p>
        </p:txBody>
      </p:sp>
      <p:cxnSp>
        <p:nvCxnSpPr>
          <p:cNvPr id="11" name="Rak pilkoppling 10"/>
          <p:cNvCxnSpPr/>
          <p:nvPr/>
        </p:nvCxnSpPr>
        <p:spPr>
          <a:xfrm flipV="1">
            <a:off x="3390563" y="3335315"/>
            <a:ext cx="0" cy="9710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p:cNvCxnSpPr/>
          <p:nvPr/>
        </p:nvCxnSpPr>
        <p:spPr>
          <a:xfrm flipV="1">
            <a:off x="6156690" y="3536917"/>
            <a:ext cx="0" cy="9137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Rak pilkoppling 4"/>
          <p:cNvCxnSpPr/>
          <p:nvPr/>
        </p:nvCxnSpPr>
        <p:spPr>
          <a:xfrm flipV="1">
            <a:off x="8990251" y="3536917"/>
            <a:ext cx="0" cy="6223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textruta 3"/>
          <p:cNvSpPr txBox="1"/>
          <p:nvPr/>
        </p:nvSpPr>
        <p:spPr>
          <a:xfrm>
            <a:off x="121380" y="5399487"/>
            <a:ext cx="11222926" cy="830997"/>
          </a:xfrm>
          <a:prstGeom prst="rect">
            <a:avLst/>
          </a:prstGeom>
          <a:noFill/>
        </p:spPr>
        <p:txBody>
          <a:bodyPr wrap="square" rtlCol="0">
            <a:spAutoFit/>
          </a:bodyPr>
          <a:lstStyle/>
          <a:p>
            <a:r>
              <a:rPr lang="sv-SE" sz="2400" dirty="0" smtClean="0"/>
              <a:t>Hur minskar vi I: et? Hejdar vi den livsförstörande lokala och globala tillväxten, </a:t>
            </a:r>
          </a:p>
          <a:p>
            <a:r>
              <a:rPr lang="sv-SE" sz="2400" dirty="0" smtClean="0"/>
              <a:t>hur får vi i stället  </a:t>
            </a:r>
            <a:r>
              <a:rPr lang="sv-SE" sz="2400" dirty="0" err="1" smtClean="0"/>
              <a:t>nerväxt</a:t>
            </a:r>
            <a:r>
              <a:rPr lang="sv-SE" sz="2400" dirty="0" smtClean="0"/>
              <a:t>?</a:t>
            </a:r>
            <a:endParaRPr lang="sv-SE" sz="2400" dirty="0"/>
          </a:p>
        </p:txBody>
      </p:sp>
    </p:spTree>
    <p:extLst>
      <p:ext uri="{BB962C8B-B14F-4D97-AF65-F5344CB8AC3E}">
        <p14:creationId xmlns:p14="http://schemas.microsoft.com/office/powerpoint/2010/main" val="4037373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cstate="print"/>
          <a:srcRect/>
          <a:stretch>
            <a:fillRect/>
          </a:stretch>
        </p:blipFill>
        <p:spPr bwMode="auto">
          <a:xfrm>
            <a:off x="475457" y="185831"/>
            <a:ext cx="10046706" cy="5328592"/>
          </a:xfrm>
          <a:prstGeom prst="rect">
            <a:avLst/>
          </a:prstGeom>
          <a:noFill/>
          <a:ln w="9525">
            <a:noFill/>
            <a:miter lim="800000"/>
            <a:headEnd/>
            <a:tailEnd/>
          </a:ln>
        </p:spPr>
      </p:pic>
      <p:sp>
        <p:nvSpPr>
          <p:cNvPr id="2" name="textruta 1"/>
          <p:cNvSpPr txBox="1"/>
          <p:nvPr/>
        </p:nvSpPr>
        <p:spPr>
          <a:xfrm>
            <a:off x="355600" y="5727700"/>
            <a:ext cx="11747500" cy="584775"/>
          </a:xfrm>
          <a:prstGeom prst="rect">
            <a:avLst/>
          </a:prstGeom>
          <a:noFill/>
        </p:spPr>
        <p:txBody>
          <a:bodyPr wrap="square" rtlCol="0">
            <a:spAutoFit/>
          </a:bodyPr>
          <a:lstStyle/>
          <a:p>
            <a:r>
              <a:rPr lang="sv-SE" sz="1600" dirty="0" smtClean="0"/>
              <a:t>Holm. S-O., Englund. G. 2009. </a:t>
            </a:r>
            <a:r>
              <a:rPr lang="sv-SE" sz="1600" dirty="0" err="1" smtClean="0"/>
              <a:t>Increased</a:t>
            </a:r>
            <a:r>
              <a:rPr lang="sv-SE" sz="1600" dirty="0" smtClean="0"/>
              <a:t> </a:t>
            </a:r>
            <a:r>
              <a:rPr lang="sv-SE" sz="1600" dirty="0" err="1" smtClean="0"/>
              <a:t>ecoefficiency</a:t>
            </a:r>
            <a:r>
              <a:rPr lang="sv-SE" sz="1600" dirty="0" smtClean="0"/>
              <a:t> and gross </a:t>
            </a:r>
            <a:r>
              <a:rPr lang="sv-SE" sz="1600" dirty="0" err="1" smtClean="0"/>
              <a:t>rebound</a:t>
            </a:r>
            <a:r>
              <a:rPr lang="sv-SE" sz="1600" dirty="0" smtClean="0"/>
              <a:t> </a:t>
            </a:r>
            <a:r>
              <a:rPr lang="sv-SE" sz="1600" dirty="0" err="1" smtClean="0"/>
              <a:t>effect</a:t>
            </a:r>
            <a:r>
              <a:rPr lang="sv-SE" sz="1600" dirty="0" smtClean="0"/>
              <a:t>: </a:t>
            </a:r>
          </a:p>
          <a:p>
            <a:r>
              <a:rPr lang="sv-SE" sz="1600" dirty="0" err="1" smtClean="0"/>
              <a:t>Evidence</a:t>
            </a:r>
            <a:r>
              <a:rPr lang="sv-SE" sz="1600" dirty="0" smtClean="0"/>
              <a:t> from USA and </a:t>
            </a:r>
            <a:r>
              <a:rPr lang="sv-SE" sz="1600" dirty="0" err="1" smtClean="0"/>
              <a:t>six</a:t>
            </a:r>
            <a:r>
              <a:rPr lang="sv-SE" sz="1600" dirty="0" smtClean="0"/>
              <a:t> </a:t>
            </a:r>
            <a:r>
              <a:rPr lang="sv-SE" sz="1600" dirty="0" err="1" smtClean="0"/>
              <a:t>European</a:t>
            </a:r>
            <a:r>
              <a:rPr lang="sv-SE" sz="1600" dirty="0" smtClean="0"/>
              <a:t> </a:t>
            </a:r>
            <a:r>
              <a:rPr lang="sv-SE" sz="1600" dirty="0" err="1" smtClean="0"/>
              <a:t>countries</a:t>
            </a:r>
            <a:r>
              <a:rPr lang="sv-SE" sz="1600" dirty="0" smtClean="0"/>
              <a:t> 1960-2002. </a:t>
            </a:r>
            <a:r>
              <a:rPr lang="sv-SE" sz="1600" i="1" dirty="0" err="1" smtClean="0"/>
              <a:t>Ecological</a:t>
            </a:r>
            <a:r>
              <a:rPr lang="sv-SE" sz="1600" i="1" dirty="0" smtClean="0"/>
              <a:t> </a:t>
            </a:r>
            <a:r>
              <a:rPr lang="sv-SE" sz="1600" i="1" dirty="0" err="1" smtClean="0"/>
              <a:t>Economics</a:t>
            </a:r>
            <a:r>
              <a:rPr lang="sv-SE" sz="1600" i="1" dirty="0" smtClean="0"/>
              <a:t> </a:t>
            </a:r>
            <a:r>
              <a:rPr lang="sv-SE" sz="1600" dirty="0" smtClean="0"/>
              <a:t>68:879-887</a:t>
            </a:r>
            <a:endParaRPr lang="sv-SE" sz="1600" dirty="0"/>
          </a:p>
        </p:txBody>
      </p:sp>
      <p:sp>
        <p:nvSpPr>
          <p:cNvPr id="3" name="textruta 2"/>
          <p:cNvSpPr txBox="1"/>
          <p:nvPr/>
        </p:nvSpPr>
        <p:spPr>
          <a:xfrm>
            <a:off x="7201912" y="784927"/>
            <a:ext cx="3657600" cy="923330"/>
          </a:xfrm>
          <a:prstGeom prst="rect">
            <a:avLst/>
          </a:prstGeom>
          <a:noFill/>
        </p:spPr>
        <p:txBody>
          <a:bodyPr wrap="square" rtlCol="0">
            <a:spAutoFit/>
          </a:bodyPr>
          <a:lstStyle/>
          <a:p>
            <a:r>
              <a:rPr lang="sv-SE" b="1" dirty="0" smtClean="0"/>
              <a:t>Viktigt att förstå att teknisk effektivisering inte kan lösa den global miljökrisen</a:t>
            </a:r>
            <a:endParaRPr lang="sv-SE" b="1" dirty="0"/>
          </a:p>
        </p:txBody>
      </p:sp>
      <p:sp>
        <p:nvSpPr>
          <p:cNvPr id="4" name="textruta 3"/>
          <p:cNvSpPr txBox="1"/>
          <p:nvPr/>
        </p:nvSpPr>
        <p:spPr>
          <a:xfrm>
            <a:off x="7700211" y="185831"/>
            <a:ext cx="2010459" cy="369332"/>
          </a:xfrm>
          <a:prstGeom prst="rect">
            <a:avLst/>
          </a:prstGeom>
          <a:noFill/>
        </p:spPr>
        <p:txBody>
          <a:bodyPr wrap="square" rtlCol="0">
            <a:spAutoFit/>
          </a:bodyPr>
          <a:lstStyle/>
          <a:p>
            <a:r>
              <a:rPr lang="sv-SE" dirty="0" smtClean="0"/>
              <a:t>T:et </a:t>
            </a:r>
            <a:r>
              <a:rPr lang="sv-SE" dirty="0" smtClean="0"/>
              <a:t>i I=</a:t>
            </a:r>
            <a:r>
              <a:rPr lang="sv-SE" dirty="0" err="1" smtClean="0"/>
              <a:t>PxAxT</a:t>
            </a:r>
            <a:endParaRPr lang="sv-SE" dirty="0"/>
          </a:p>
        </p:txBody>
      </p:sp>
    </p:spTree>
    <p:extLst>
      <p:ext uri="{BB962C8B-B14F-4D97-AF65-F5344CB8AC3E}">
        <p14:creationId xmlns:p14="http://schemas.microsoft.com/office/powerpoint/2010/main" val="2141035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00000000-0000-0000-0000-000000000000}"/>
              </a:ext>
            </a:extLst>
          </p:cNvPr>
          <p:cNvPicPr>
            <a:picLocks noChangeAspect="1"/>
          </p:cNvPicPr>
          <p:nvPr/>
        </p:nvPicPr>
        <p:blipFill>
          <a:blip r:embed="rId2"/>
          <a:srcRect/>
          <a:stretch>
            <a:fillRect/>
          </a:stretch>
        </p:blipFill>
        <p:spPr>
          <a:xfrm>
            <a:off x="-4013589" y="0"/>
            <a:ext cx="15267440" cy="8786569"/>
          </a:xfrm>
          <a:prstGeom prst="rect">
            <a:avLst/>
          </a:prstGeom>
          <a:noFill/>
          <a:ln cap="flat">
            <a:noFill/>
          </a:ln>
        </p:spPr>
      </p:pic>
      <p:sp>
        <p:nvSpPr>
          <p:cNvPr id="4" name="textruta 3"/>
          <p:cNvSpPr txBox="1"/>
          <p:nvPr/>
        </p:nvSpPr>
        <p:spPr>
          <a:xfrm>
            <a:off x="1513913" y="6267575"/>
            <a:ext cx="3432314" cy="369332"/>
          </a:xfrm>
          <a:prstGeom prst="rect">
            <a:avLst/>
          </a:prstGeom>
          <a:noFill/>
        </p:spPr>
        <p:txBody>
          <a:bodyPr wrap="square" rtlCol="0">
            <a:spAutoFit/>
          </a:bodyPr>
          <a:lstStyle/>
          <a:p>
            <a:r>
              <a:rPr lang="sv-SE" dirty="0" smtClean="0"/>
              <a:t>Miller: </a:t>
            </a:r>
            <a:r>
              <a:rPr lang="sv-SE" dirty="0" err="1" smtClean="0"/>
              <a:t>Living</a:t>
            </a:r>
            <a:r>
              <a:rPr lang="sv-SE" dirty="0" smtClean="0"/>
              <a:t> in the </a:t>
            </a:r>
            <a:r>
              <a:rPr lang="sv-SE" dirty="0" err="1" smtClean="0"/>
              <a:t>environment</a:t>
            </a:r>
            <a:endParaRPr lang="sv-SE"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0446" y="1465414"/>
            <a:ext cx="2138657" cy="3207984"/>
          </a:xfrm>
          <a:prstGeom prst="rect">
            <a:avLst/>
          </a:prstGeom>
        </p:spPr>
      </p:pic>
      <p:sp>
        <p:nvSpPr>
          <p:cNvPr id="3" name="textruta 2"/>
          <p:cNvSpPr txBox="1"/>
          <p:nvPr/>
        </p:nvSpPr>
        <p:spPr>
          <a:xfrm>
            <a:off x="-1" y="485788"/>
            <a:ext cx="1513913" cy="369332"/>
          </a:xfrm>
          <a:prstGeom prst="rect">
            <a:avLst/>
          </a:prstGeom>
          <a:noFill/>
        </p:spPr>
        <p:txBody>
          <a:bodyPr wrap="square" rtlCol="0">
            <a:spAutoFit/>
          </a:bodyPr>
          <a:lstStyle/>
          <a:p>
            <a:r>
              <a:rPr lang="sv-SE" b="1" dirty="0" smtClean="0"/>
              <a:t>Population, P</a:t>
            </a:r>
            <a:endParaRPr lang="sv-SE" b="1" dirty="0"/>
          </a:p>
        </p:txBody>
      </p:sp>
    </p:spTree>
    <p:extLst>
      <p:ext uri="{BB962C8B-B14F-4D97-AF65-F5344CB8AC3E}">
        <p14:creationId xmlns:p14="http://schemas.microsoft.com/office/powerpoint/2010/main" val="2798299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171097" y="157163"/>
            <a:ext cx="8278596" cy="6100762"/>
          </a:xfrm>
          <a:prstGeom prst="rect">
            <a:avLst/>
          </a:prstGeom>
        </p:spPr>
      </p:pic>
      <p:sp>
        <p:nvSpPr>
          <p:cNvPr id="2" name="Rektangel 1"/>
          <p:cNvSpPr/>
          <p:nvPr/>
        </p:nvSpPr>
        <p:spPr>
          <a:xfrm>
            <a:off x="7411540" y="3050149"/>
            <a:ext cx="6096000" cy="507831"/>
          </a:xfrm>
          <a:prstGeom prst="rect">
            <a:avLst/>
          </a:prstGeom>
        </p:spPr>
        <p:txBody>
          <a:bodyPr>
            <a:spAutoFit/>
          </a:bodyPr>
          <a:lstStyle/>
          <a:p>
            <a:r>
              <a:rPr lang="sv-SE" sz="1350" dirty="0">
                <a:hlinkClick r:id="rId3"/>
              </a:rPr>
              <a:t>https://data.worldbank.org/indicator/SP.DYN.TFRT.IN</a:t>
            </a:r>
            <a:endParaRPr lang="sv-SE" sz="1350" dirty="0"/>
          </a:p>
          <a:p>
            <a:endParaRPr lang="sv-SE" sz="1350" dirty="0"/>
          </a:p>
        </p:txBody>
      </p:sp>
      <p:sp>
        <p:nvSpPr>
          <p:cNvPr id="3" name="Rektangel 2"/>
          <p:cNvSpPr/>
          <p:nvPr/>
        </p:nvSpPr>
        <p:spPr>
          <a:xfrm>
            <a:off x="8502614" y="4285333"/>
            <a:ext cx="2645724" cy="507831"/>
          </a:xfrm>
          <a:prstGeom prst="rect">
            <a:avLst/>
          </a:prstGeom>
        </p:spPr>
        <p:txBody>
          <a:bodyPr wrap="none">
            <a:spAutoFit/>
          </a:bodyPr>
          <a:lstStyle/>
          <a:p>
            <a:r>
              <a:rPr lang="sv-SE" sz="1350" dirty="0">
                <a:hlinkClick r:id="rId4"/>
              </a:rPr>
              <a:t>http://www.worldometers.info/se/</a:t>
            </a:r>
            <a:endParaRPr lang="sv-SE" sz="1350" dirty="0"/>
          </a:p>
          <a:p>
            <a:endParaRPr lang="sv-SE" sz="1350" dirty="0"/>
          </a:p>
        </p:txBody>
      </p:sp>
      <p:sp>
        <p:nvSpPr>
          <p:cNvPr id="5" name="textruta 4"/>
          <p:cNvSpPr txBox="1"/>
          <p:nvPr/>
        </p:nvSpPr>
        <p:spPr>
          <a:xfrm>
            <a:off x="7971692" y="508000"/>
            <a:ext cx="2743200" cy="369332"/>
          </a:xfrm>
          <a:prstGeom prst="rect">
            <a:avLst/>
          </a:prstGeom>
          <a:noFill/>
        </p:spPr>
        <p:txBody>
          <a:bodyPr wrap="square" rtlCol="0">
            <a:spAutoFit/>
          </a:bodyPr>
          <a:lstStyle/>
          <a:p>
            <a:r>
              <a:rPr lang="sv-SE" b="1" dirty="0" smtClean="0"/>
              <a:t>Population, P</a:t>
            </a:r>
            <a:endParaRPr lang="sv-SE" b="1" dirty="0"/>
          </a:p>
        </p:txBody>
      </p:sp>
    </p:spTree>
    <p:extLst>
      <p:ext uri="{BB962C8B-B14F-4D97-AF65-F5344CB8AC3E}">
        <p14:creationId xmlns:p14="http://schemas.microsoft.com/office/powerpoint/2010/main" val="1059078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180723" y="0"/>
            <a:ext cx="10972800" cy="6126159"/>
          </a:xfrm>
        </p:spPr>
        <p:txBody>
          <a:bodyPr>
            <a:normAutofit/>
          </a:bodyPr>
          <a:lstStyle/>
          <a:p>
            <a:pPr lvl="0">
              <a:buNone/>
            </a:pPr>
            <a:r>
              <a:rPr lang="sv-SE" sz="2000" b="1" u="sng" dirty="0"/>
              <a:t>Hållbar populationsnivå</a:t>
            </a:r>
          </a:p>
          <a:p>
            <a:pPr lvl="0">
              <a:buNone/>
            </a:pPr>
            <a:r>
              <a:rPr lang="sv-SE" sz="2200" dirty="0"/>
              <a:t> </a:t>
            </a:r>
            <a:r>
              <a:rPr lang="sv-SE" sz="2000" b="1" dirty="0" smtClean="0"/>
              <a:t>David </a:t>
            </a:r>
            <a:r>
              <a:rPr lang="sv-SE" sz="2000" b="1" dirty="0" err="1"/>
              <a:t>Pimentel</a:t>
            </a:r>
            <a:r>
              <a:rPr lang="sv-SE" sz="2000" dirty="0"/>
              <a:t>, </a:t>
            </a:r>
            <a:r>
              <a:rPr lang="sv-SE" sz="2000" dirty="0" err="1"/>
              <a:t>m.fl</a:t>
            </a:r>
            <a:r>
              <a:rPr lang="sv-SE" sz="2000" dirty="0"/>
              <a:t>, Cornelluniversitet, New York.</a:t>
            </a:r>
          </a:p>
          <a:p>
            <a:pPr lvl="0">
              <a:buNone/>
            </a:pPr>
            <a:r>
              <a:rPr lang="sv-SE" sz="2000" dirty="0"/>
              <a:t>  - Rättvis fördelning-globalt</a:t>
            </a:r>
          </a:p>
          <a:p>
            <a:pPr lvl="0">
              <a:buNone/>
            </a:pPr>
            <a:r>
              <a:rPr lang="sv-SE" sz="2000" dirty="0"/>
              <a:t>  -  Enbart förnyelsebar energi</a:t>
            </a:r>
          </a:p>
          <a:p>
            <a:pPr lvl="0">
              <a:buNone/>
            </a:pPr>
            <a:r>
              <a:rPr lang="sv-SE" sz="2000" dirty="0"/>
              <a:t>  - </a:t>
            </a:r>
            <a:r>
              <a:rPr lang="sv-SE" sz="2000" dirty="0" smtClean="0"/>
              <a:t> Ca Medeleuropens </a:t>
            </a:r>
            <a:r>
              <a:rPr lang="sv-SE" sz="2000" dirty="0"/>
              <a:t>energi och mat (sötvatten) konsumtion</a:t>
            </a:r>
          </a:p>
          <a:p>
            <a:pPr lvl="0">
              <a:buNone/>
            </a:pPr>
            <a:r>
              <a:rPr lang="sv-SE" sz="2000" dirty="0"/>
              <a:t>   </a:t>
            </a:r>
            <a:r>
              <a:rPr lang="sv-SE" sz="2000" dirty="0" smtClean="0"/>
              <a:t> motsvarande </a:t>
            </a:r>
            <a:r>
              <a:rPr lang="sv-SE" sz="2000" dirty="0"/>
              <a:t>ca 0, 5 ha åkermark/person/år</a:t>
            </a:r>
          </a:p>
          <a:p>
            <a:pPr lvl="0">
              <a:buChar char="-"/>
            </a:pPr>
            <a:r>
              <a:rPr lang="sv-SE" sz="2000" dirty="0" smtClean="0"/>
              <a:t> Ca </a:t>
            </a:r>
            <a:r>
              <a:rPr lang="sv-SE" sz="2000" dirty="0"/>
              <a:t>medeleuropens energiomsättning, motsvarande ca 5000 liter oljeekvivalenter/år</a:t>
            </a:r>
          </a:p>
          <a:p>
            <a:pPr lvl="0">
              <a:buNone/>
            </a:pPr>
            <a:r>
              <a:rPr lang="sv-SE" sz="2000" i="1" dirty="0" smtClean="0"/>
              <a:t>Slutsats </a:t>
            </a:r>
            <a:r>
              <a:rPr lang="sv-SE" sz="2000" i="1" dirty="0"/>
              <a:t>utifrån detta – befolkningen </a:t>
            </a:r>
            <a:r>
              <a:rPr lang="sv-SE" sz="2000" i="1" dirty="0" smtClean="0"/>
              <a:t>skulle behöva </a:t>
            </a:r>
            <a:r>
              <a:rPr lang="sv-SE" sz="2000" i="1" dirty="0"/>
              <a:t>minska från</a:t>
            </a:r>
          </a:p>
          <a:p>
            <a:pPr lvl="0">
              <a:buNone/>
            </a:pPr>
            <a:r>
              <a:rPr lang="sv-SE" sz="2000" i="1" dirty="0"/>
              <a:t> nuvarande ca </a:t>
            </a:r>
            <a:r>
              <a:rPr lang="sv-SE" sz="2000" i="1" dirty="0" smtClean="0"/>
              <a:t>7,7  </a:t>
            </a:r>
            <a:r>
              <a:rPr lang="sv-SE" sz="2000" i="1" dirty="0"/>
              <a:t>miljarder till 2-3 miljarder,  inom ca 100 år</a:t>
            </a:r>
            <a:r>
              <a:rPr lang="sv-SE" sz="3000" i="1" dirty="0"/>
              <a:t/>
            </a:r>
            <a:br>
              <a:rPr lang="sv-SE" sz="3000" i="1" dirty="0"/>
            </a:br>
            <a:endParaRPr lang="sv-SE" sz="3000" i="1" dirty="0"/>
          </a:p>
          <a:p>
            <a:pPr lvl="0">
              <a:buNone/>
            </a:pPr>
            <a:endParaRPr lang="sv-SE" sz="2400" dirty="0"/>
          </a:p>
          <a:p>
            <a:pPr lvl="0">
              <a:buNone/>
            </a:pPr>
            <a:r>
              <a:rPr lang="sv-SE" sz="2400" dirty="0"/>
              <a:t/>
            </a:r>
            <a:br>
              <a:rPr lang="sv-SE" sz="2400" dirty="0"/>
            </a:br>
            <a:r>
              <a:rPr lang="sv-SE" sz="2400" dirty="0"/>
              <a:t/>
            </a:r>
            <a:br>
              <a:rPr lang="sv-SE" sz="2400" dirty="0"/>
            </a:br>
            <a:endParaRPr lang="sv-SE" sz="2400" dirty="0"/>
          </a:p>
        </p:txBody>
      </p:sp>
      <p:pic>
        <p:nvPicPr>
          <p:cNvPr id="3" name="Picture 4"/>
          <p:cNvPicPr>
            <a:picLocks noChangeAspect="1" noChangeArrowheads="1"/>
          </p:cNvPicPr>
          <p:nvPr/>
        </p:nvPicPr>
        <p:blipFill>
          <a:blip r:embed="rId2" cstate="print"/>
          <a:srcRect/>
          <a:stretch>
            <a:fillRect/>
          </a:stretch>
        </p:blipFill>
        <p:spPr bwMode="auto">
          <a:xfrm>
            <a:off x="1294726" y="3530659"/>
            <a:ext cx="6042806" cy="3466929"/>
          </a:xfrm>
          <a:prstGeom prst="rect">
            <a:avLst/>
          </a:prstGeom>
          <a:noFill/>
          <a:ln w="9525">
            <a:noFill/>
            <a:miter lim="800000"/>
            <a:headEnd/>
            <a:tailEnd/>
          </a:ln>
        </p:spPr>
      </p:pic>
      <p:sp>
        <p:nvSpPr>
          <p:cNvPr id="4" name="textruta 3"/>
          <p:cNvSpPr txBox="1"/>
          <p:nvPr/>
        </p:nvSpPr>
        <p:spPr>
          <a:xfrm>
            <a:off x="7145267" y="4239632"/>
            <a:ext cx="3050697" cy="307777"/>
          </a:xfrm>
          <a:prstGeom prst="rect">
            <a:avLst/>
          </a:prstGeom>
          <a:noFill/>
        </p:spPr>
        <p:txBody>
          <a:bodyPr wrap="square" rtlCol="0">
            <a:spAutoFit/>
          </a:bodyPr>
          <a:lstStyle/>
          <a:p>
            <a:r>
              <a:rPr lang="sv-SE" sz="1400" dirty="0" smtClean="0"/>
              <a:t>Som idag, ca 2,4 barn per kvinna</a:t>
            </a:r>
            <a:endParaRPr lang="sv-SE" sz="1400" dirty="0"/>
          </a:p>
        </p:txBody>
      </p:sp>
      <p:sp>
        <p:nvSpPr>
          <p:cNvPr id="5" name="Rektangel 4"/>
          <p:cNvSpPr/>
          <p:nvPr/>
        </p:nvSpPr>
        <p:spPr>
          <a:xfrm>
            <a:off x="7064347" y="5935667"/>
            <a:ext cx="1821332" cy="307777"/>
          </a:xfrm>
          <a:prstGeom prst="rect">
            <a:avLst/>
          </a:prstGeom>
        </p:spPr>
        <p:txBody>
          <a:bodyPr wrap="none">
            <a:spAutoFit/>
          </a:bodyPr>
          <a:lstStyle/>
          <a:p>
            <a:r>
              <a:rPr lang="sv-SE" sz="1400" dirty="0"/>
              <a:t>Ca 2,1 barn per kvinna</a:t>
            </a:r>
          </a:p>
        </p:txBody>
      </p:sp>
      <p:sp>
        <p:nvSpPr>
          <p:cNvPr id="6" name="textruta 5"/>
          <p:cNvSpPr txBox="1"/>
          <p:nvPr/>
        </p:nvSpPr>
        <p:spPr>
          <a:xfrm>
            <a:off x="7064347" y="6312739"/>
            <a:ext cx="2071561" cy="307777"/>
          </a:xfrm>
          <a:prstGeom prst="rect">
            <a:avLst/>
          </a:prstGeom>
          <a:noFill/>
        </p:spPr>
        <p:txBody>
          <a:bodyPr wrap="square" rtlCol="0">
            <a:spAutoFit/>
          </a:bodyPr>
          <a:lstStyle/>
          <a:p>
            <a:r>
              <a:rPr lang="sv-SE" sz="1400" dirty="0" smtClean="0"/>
              <a:t>Ca 1,8 barn per kvinna</a:t>
            </a:r>
            <a:endParaRPr lang="sv-SE" sz="1400" dirty="0"/>
          </a:p>
        </p:txBody>
      </p:sp>
      <p:sp>
        <p:nvSpPr>
          <p:cNvPr id="7" name="textruta 6"/>
          <p:cNvSpPr txBox="1"/>
          <p:nvPr/>
        </p:nvSpPr>
        <p:spPr>
          <a:xfrm>
            <a:off x="8037499" y="437990"/>
            <a:ext cx="1982481" cy="369332"/>
          </a:xfrm>
          <a:prstGeom prst="rect">
            <a:avLst/>
          </a:prstGeom>
          <a:noFill/>
        </p:spPr>
        <p:txBody>
          <a:bodyPr wrap="square" rtlCol="0">
            <a:spAutoFit/>
          </a:bodyPr>
          <a:lstStyle/>
          <a:p>
            <a:r>
              <a:rPr lang="sv-SE" b="1" dirty="0" smtClean="0"/>
              <a:t>Population, P</a:t>
            </a:r>
            <a:endParaRPr lang="sv-SE" b="1" dirty="0"/>
          </a:p>
        </p:txBody>
      </p:sp>
    </p:spTree>
    <p:extLst>
      <p:ext uri="{BB962C8B-B14F-4D97-AF65-F5344CB8AC3E}">
        <p14:creationId xmlns:p14="http://schemas.microsoft.com/office/powerpoint/2010/main" val="1030532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347157" y="736375"/>
            <a:ext cx="12816253" cy="5316467"/>
          </a:xfrm>
          <a:prstGeom prst="rect">
            <a:avLst/>
          </a:prstGeom>
        </p:spPr>
      </p:pic>
      <p:sp>
        <p:nvSpPr>
          <p:cNvPr id="5" name="textruta 4"/>
          <p:cNvSpPr txBox="1"/>
          <p:nvPr/>
        </p:nvSpPr>
        <p:spPr>
          <a:xfrm>
            <a:off x="1149069" y="6052842"/>
            <a:ext cx="8642294" cy="523220"/>
          </a:xfrm>
          <a:prstGeom prst="rect">
            <a:avLst/>
          </a:prstGeom>
          <a:noFill/>
        </p:spPr>
        <p:txBody>
          <a:bodyPr wrap="square" rtlCol="0">
            <a:spAutoFit/>
          </a:bodyPr>
          <a:lstStyle/>
          <a:p>
            <a:r>
              <a:rPr lang="sv-SE" sz="1400" dirty="0" smtClean="0"/>
              <a:t>Källa: Lutz, K.C.S. 2014. </a:t>
            </a:r>
            <a:r>
              <a:rPr lang="sv-SE" sz="1400" dirty="0" err="1" smtClean="0"/>
              <a:t>Demographic</a:t>
            </a:r>
            <a:r>
              <a:rPr lang="sv-SE" sz="1400" dirty="0" smtClean="0"/>
              <a:t> scenarios by age, sex and </a:t>
            </a:r>
            <a:r>
              <a:rPr lang="sv-SE" sz="1400" dirty="0" err="1" smtClean="0"/>
              <a:t>eduscation</a:t>
            </a:r>
            <a:r>
              <a:rPr lang="sv-SE" sz="1400" dirty="0" smtClean="0"/>
              <a:t> </a:t>
            </a:r>
            <a:r>
              <a:rPr lang="sv-SE" sz="1400" dirty="0" err="1" smtClean="0"/>
              <a:t>corresponding</a:t>
            </a:r>
            <a:r>
              <a:rPr lang="sv-SE" sz="1400" dirty="0" smtClean="0"/>
              <a:t> to the SSP narratives. Population and Environment 35 (3): 243-260</a:t>
            </a:r>
            <a:endParaRPr lang="sv-SE" sz="1400" dirty="0"/>
          </a:p>
        </p:txBody>
      </p:sp>
      <p:sp>
        <p:nvSpPr>
          <p:cNvPr id="2" name="Rektangel 1"/>
          <p:cNvSpPr/>
          <p:nvPr/>
        </p:nvSpPr>
        <p:spPr>
          <a:xfrm>
            <a:off x="3124285" y="736375"/>
            <a:ext cx="4691862" cy="369332"/>
          </a:xfrm>
          <a:prstGeom prst="rect">
            <a:avLst/>
          </a:prstGeom>
        </p:spPr>
        <p:txBody>
          <a:bodyPr wrap="none">
            <a:spAutoFit/>
          </a:bodyPr>
          <a:lstStyle/>
          <a:p>
            <a:r>
              <a:rPr lang="sv-SE" b="1" dirty="0"/>
              <a:t>Möjligheterna att minska befolkningens storlek</a:t>
            </a:r>
            <a:endParaRPr lang="sv-SE" dirty="0"/>
          </a:p>
        </p:txBody>
      </p:sp>
      <p:sp>
        <p:nvSpPr>
          <p:cNvPr id="3" name="textruta 2"/>
          <p:cNvSpPr txBox="1"/>
          <p:nvPr/>
        </p:nvSpPr>
        <p:spPr>
          <a:xfrm>
            <a:off x="8714154" y="304800"/>
            <a:ext cx="1930400" cy="369332"/>
          </a:xfrm>
          <a:prstGeom prst="rect">
            <a:avLst/>
          </a:prstGeom>
          <a:noFill/>
        </p:spPr>
        <p:txBody>
          <a:bodyPr wrap="square" rtlCol="0">
            <a:spAutoFit/>
          </a:bodyPr>
          <a:lstStyle/>
          <a:p>
            <a:r>
              <a:rPr lang="sv-SE" b="1" dirty="0" smtClean="0"/>
              <a:t>Population, P</a:t>
            </a:r>
            <a:endParaRPr lang="sv-SE" b="1" dirty="0"/>
          </a:p>
        </p:txBody>
      </p:sp>
    </p:spTree>
    <p:extLst>
      <p:ext uri="{BB962C8B-B14F-4D97-AF65-F5344CB8AC3E}">
        <p14:creationId xmlns:p14="http://schemas.microsoft.com/office/powerpoint/2010/main" val="1746116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63779" y="101600"/>
            <a:ext cx="10233338" cy="600790"/>
          </a:xfrm>
        </p:spPr>
        <p:txBody>
          <a:bodyPr>
            <a:normAutofit/>
          </a:bodyPr>
          <a:lstStyle/>
          <a:p>
            <a:r>
              <a:rPr lang="sv-SE" sz="2000" b="1" dirty="0" smtClean="0"/>
              <a:t>Möjligheterna att minska befolkningens storlek</a:t>
            </a:r>
            <a:endParaRPr lang="sv-SE" sz="2000" b="1" dirty="0"/>
          </a:p>
        </p:txBody>
      </p:sp>
      <p:pic>
        <p:nvPicPr>
          <p:cNvPr id="4" name="Picture 2"/>
          <p:cNvPicPr>
            <a:picLocks noGrp="1" noChangeAspect="1"/>
          </p:cNvPicPr>
          <p:nvPr>
            <p:ph idx="1"/>
          </p:nvPr>
        </p:nvPicPr>
        <p:blipFill>
          <a:blip r:embed="rId2"/>
          <a:srcRect/>
          <a:stretch>
            <a:fillRect/>
          </a:stretch>
        </p:blipFill>
        <p:spPr>
          <a:xfrm>
            <a:off x="115328" y="1221989"/>
            <a:ext cx="5442418" cy="4620461"/>
          </a:xfrm>
          <a:prstGeom prst="rect">
            <a:avLst/>
          </a:prstGeom>
          <a:noFill/>
          <a:ln>
            <a:noFill/>
          </a:ln>
        </p:spPr>
      </p:pic>
      <p:pic>
        <p:nvPicPr>
          <p:cNvPr id="5" name="Picture 2"/>
          <p:cNvPicPr>
            <a:picLocks noChangeAspect="1"/>
          </p:cNvPicPr>
          <p:nvPr/>
        </p:nvPicPr>
        <p:blipFill>
          <a:blip r:embed="rId3"/>
          <a:srcRect/>
          <a:stretch>
            <a:fillRect/>
          </a:stretch>
        </p:blipFill>
        <p:spPr>
          <a:xfrm>
            <a:off x="5637452" y="1430332"/>
            <a:ext cx="6403498" cy="4719614"/>
          </a:xfrm>
          <a:prstGeom prst="rect">
            <a:avLst/>
          </a:prstGeom>
          <a:noFill/>
          <a:ln>
            <a:noFill/>
          </a:ln>
        </p:spPr>
      </p:pic>
      <p:sp>
        <p:nvSpPr>
          <p:cNvPr id="3" name="textruta 2"/>
          <p:cNvSpPr txBox="1"/>
          <p:nvPr/>
        </p:nvSpPr>
        <p:spPr>
          <a:xfrm>
            <a:off x="7909169" y="273538"/>
            <a:ext cx="1735016" cy="369332"/>
          </a:xfrm>
          <a:prstGeom prst="rect">
            <a:avLst/>
          </a:prstGeom>
          <a:noFill/>
        </p:spPr>
        <p:txBody>
          <a:bodyPr wrap="square" rtlCol="0">
            <a:spAutoFit/>
          </a:bodyPr>
          <a:lstStyle/>
          <a:p>
            <a:r>
              <a:rPr lang="sv-SE" b="1" dirty="0" smtClean="0"/>
              <a:t>Population, P</a:t>
            </a:r>
            <a:endParaRPr lang="sv-SE" b="1" dirty="0"/>
          </a:p>
        </p:txBody>
      </p:sp>
    </p:spTree>
    <p:extLst>
      <p:ext uri="{BB962C8B-B14F-4D97-AF65-F5344CB8AC3E}">
        <p14:creationId xmlns:p14="http://schemas.microsoft.com/office/powerpoint/2010/main" val="32247084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a:graphicFrameLocks/>
          </p:cNvGraphicFramePr>
          <p:nvPr>
            <p:extLst/>
          </p:nvPr>
        </p:nvGraphicFramePr>
        <p:xfrm>
          <a:off x="650707" y="102721"/>
          <a:ext cx="7962614" cy="615006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ruta 4"/>
          <p:cNvSpPr txBox="1"/>
          <p:nvPr/>
        </p:nvSpPr>
        <p:spPr>
          <a:xfrm>
            <a:off x="3234418" y="4264478"/>
            <a:ext cx="1914525" cy="261610"/>
          </a:xfrm>
          <a:prstGeom prst="rect">
            <a:avLst/>
          </a:prstGeom>
          <a:noFill/>
        </p:spPr>
        <p:txBody>
          <a:bodyPr wrap="square" rtlCol="0">
            <a:spAutoFit/>
          </a:bodyPr>
          <a:lstStyle/>
          <a:p>
            <a:r>
              <a:rPr lang="sv-SE" sz="1100" dirty="0" err="1" smtClean="0"/>
              <a:t>Ecuatorial</a:t>
            </a:r>
            <a:r>
              <a:rPr lang="sv-SE" sz="1100" dirty="0" smtClean="0"/>
              <a:t> </a:t>
            </a:r>
            <a:r>
              <a:rPr lang="sv-SE" sz="1100" dirty="0" err="1" smtClean="0"/>
              <a:t>Guiena</a:t>
            </a:r>
            <a:endParaRPr lang="sv-SE" sz="1100" dirty="0"/>
          </a:p>
        </p:txBody>
      </p:sp>
      <p:sp>
        <p:nvSpPr>
          <p:cNvPr id="6" name="textruta 5"/>
          <p:cNvSpPr txBox="1"/>
          <p:nvPr/>
        </p:nvSpPr>
        <p:spPr>
          <a:xfrm rot="-5400000">
            <a:off x="-2421106" y="2703566"/>
            <a:ext cx="5470358" cy="400110"/>
          </a:xfrm>
          <a:prstGeom prst="rect">
            <a:avLst/>
          </a:prstGeom>
          <a:noFill/>
        </p:spPr>
        <p:txBody>
          <a:bodyPr wrap="square" rtlCol="0">
            <a:spAutoFit/>
          </a:bodyPr>
          <a:lstStyle/>
          <a:p>
            <a:r>
              <a:rPr lang="sv-SE" sz="2000" dirty="0" err="1" smtClean="0"/>
              <a:t>Ecological</a:t>
            </a:r>
            <a:r>
              <a:rPr lang="sv-SE" sz="2000" dirty="0" smtClean="0"/>
              <a:t> </a:t>
            </a:r>
            <a:r>
              <a:rPr lang="sv-SE" sz="2000" dirty="0" err="1" smtClean="0"/>
              <a:t>footprint</a:t>
            </a:r>
            <a:r>
              <a:rPr lang="sv-SE" sz="2000" dirty="0" smtClean="0"/>
              <a:t> per person (Global </a:t>
            </a:r>
            <a:r>
              <a:rPr lang="sv-SE" sz="2000" dirty="0" err="1" smtClean="0"/>
              <a:t>hectares</a:t>
            </a:r>
            <a:r>
              <a:rPr lang="sv-SE" sz="1100" dirty="0"/>
              <a:t>)</a:t>
            </a:r>
          </a:p>
        </p:txBody>
      </p:sp>
      <p:sp>
        <p:nvSpPr>
          <p:cNvPr id="3" name="textruta 2"/>
          <p:cNvSpPr txBox="1"/>
          <p:nvPr/>
        </p:nvSpPr>
        <p:spPr>
          <a:xfrm>
            <a:off x="1841767" y="5940440"/>
            <a:ext cx="4857750" cy="400110"/>
          </a:xfrm>
          <a:prstGeom prst="rect">
            <a:avLst/>
          </a:prstGeom>
          <a:noFill/>
        </p:spPr>
        <p:txBody>
          <a:bodyPr wrap="square" rtlCol="0">
            <a:spAutoFit/>
          </a:bodyPr>
          <a:lstStyle/>
          <a:p>
            <a:r>
              <a:rPr lang="sv-SE" sz="2000" dirty="0" smtClean="0"/>
              <a:t>GDP per person (</a:t>
            </a:r>
            <a:r>
              <a:rPr lang="sv-SE" sz="2000" dirty="0" err="1" smtClean="0"/>
              <a:t>Current</a:t>
            </a:r>
            <a:r>
              <a:rPr lang="sv-SE" sz="2000" dirty="0" smtClean="0"/>
              <a:t> international dollar)</a:t>
            </a:r>
            <a:endParaRPr lang="sv-SE" sz="2000" dirty="0"/>
          </a:p>
        </p:txBody>
      </p:sp>
      <p:sp>
        <p:nvSpPr>
          <p:cNvPr id="7" name="textruta 6"/>
          <p:cNvSpPr txBox="1"/>
          <p:nvPr/>
        </p:nvSpPr>
        <p:spPr>
          <a:xfrm flipV="1">
            <a:off x="1323975" y="4824115"/>
            <a:ext cx="209550" cy="369332"/>
          </a:xfrm>
          <a:prstGeom prst="rect">
            <a:avLst/>
          </a:prstGeom>
          <a:noFill/>
        </p:spPr>
        <p:txBody>
          <a:bodyPr wrap="square" rtlCol="0">
            <a:spAutoFit/>
          </a:bodyPr>
          <a:lstStyle/>
          <a:p>
            <a:r>
              <a:rPr lang="sv-SE" dirty="0" smtClean="0"/>
              <a:t>-</a:t>
            </a:r>
            <a:endParaRPr lang="sv-SE" dirty="0"/>
          </a:p>
        </p:txBody>
      </p:sp>
      <p:sp>
        <p:nvSpPr>
          <p:cNvPr id="2" name="textruta 1"/>
          <p:cNvSpPr txBox="1"/>
          <p:nvPr/>
        </p:nvSpPr>
        <p:spPr>
          <a:xfrm>
            <a:off x="8613321" y="432707"/>
            <a:ext cx="3597729" cy="1200329"/>
          </a:xfrm>
          <a:prstGeom prst="rect">
            <a:avLst/>
          </a:prstGeom>
          <a:noFill/>
        </p:spPr>
        <p:txBody>
          <a:bodyPr wrap="square" rtlCol="0">
            <a:spAutoFit/>
          </a:bodyPr>
          <a:lstStyle/>
          <a:p>
            <a:r>
              <a:rPr lang="sv-SE" dirty="0" smtClean="0"/>
              <a:t>   </a:t>
            </a:r>
            <a:r>
              <a:rPr lang="sv-SE" sz="2400" dirty="0" smtClean="0"/>
              <a:t>Stor ekonomiska köpkraft </a:t>
            </a:r>
          </a:p>
          <a:p>
            <a:r>
              <a:rPr lang="sv-SE" sz="2400" dirty="0"/>
              <a:t> </a:t>
            </a:r>
            <a:r>
              <a:rPr lang="sv-SE" sz="2400" dirty="0" smtClean="0"/>
              <a:t> bidrar kraftigt till global </a:t>
            </a:r>
          </a:p>
          <a:p>
            <a:r>
              <a:rPr lang="sv-SE" sz="2400" dirty="0" smtClean="0"/>
              <a:t>  miljöförstörelse</a:t>
            </a:r>
            <a:endParaRPr lang="sv-SE" sz="2400" dirty="0"/>
          </a:p>
        </p:txBody>
      </p:sp>
      <p:sp>
        <p:nvSpPr>
          <p:cNvPr id="8" name="Rektangel 7"/>
          <p:cNvSpPr/>
          <p:nvPr/>
        </p:nvSpPr>
        <p:spPr>
          <a:xfrm>
            <a:off x="8833756" y="2576385"/>
            <a:ext cx="2914651" cy="2322174"/>
          </a:xfrm>
          <a:prstGeom prst="rect">
            <a:avLst/>
          </a:prstGeom>
        </p:spPr>
        <p:txBody>
          <a:bodyPr wrap="square">
            <a:spAutoFit/>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smtClean="0">
                <a:solidFill>
                  <a:srgbClr val="212121"/>
                </a:solidFill>
                <a:latin typeface="Times New Roman" panose="02020603050405020304" pitchFamily="18" charset="0"/>
                <a:ea typeface="Calibri" panose="020F0502020204030204" pitchFamily="34" charset="0"/>
                <a:cs typeface="Times New Roman" panose="02020603050405020304" pitchFamily="18" charset="0"/>
              </a:rPr>
              <a:t>168 </a:t>
            </a:r>
            <a:r>
              <a:rPr lang="en-US" dirty="0">
                <a:solidFill>
                  <a:srgbClr val="212121"/>
                </a:solidFill>
                <a:latin typeface="Times New Roman" panose="02020603050405020304" pitchFamily="18" charset="0"/>
                <a:ea typeface="Calibri" panose="020F0502020204030204" pitchFamily="34" charset="0"/>
                <a:cs typeface="Times New Roman" panose="02020603050405020304" pitchFamily="18" charset="0"/>
              </a:rPr>
              <a:t>randomly selected countries. Ecological footprint 2013</a:t>
            </a:r>
            <a:r>
              <a:rPr lang="en-US" dirty="0" smtClean="0">
                <a:solidFill>
                  <a:srgbClr val="212121"/>
                </a:solidFill>
                <a:latin typeface="Times New Roman" panose="02020603050405020304" pitchFamily="18" charset="0"/>
                <a:ea typeface="Calibri" panose="020F0502020204030204" pitchFamily="34" charset="0"/>
                <a:cs typeface="Times New Roman" panose="02020603050405020304" pitchFamily="18" charset="0"/>
              </a:rPr>
              <a:t>, and </a:t>
            </a:r>
            <a:r>
              <a:rPr lang="en-US" dirty="0">
                <a:solidFill>
                  <a:srgbClr val="212121"/>
                </a:solidFill>
                <a:latin typeface="Times New Roman" panose="02020603050405020304" pitchFamily="18" charset="0"/>
                <a:ea typeface="Calibri" panose="020F0502020204030204" pitchFamily="34" charset="0"/>
                <a:cs typeface="Times New Roman" panose="02020603050405020304" pitchFamily="18" charset="0"/>
              </a:rPr>
              <a:t>GDP per person </a:t>
            </a:r>
            <a:r>
              <a:rPr lang="en-US" dirty="0" smtClean="0">
                <a:solidFill>
                  <a:srgbClr val="212121"/>
                </a:solidFill>
                <a:latin typeface="Times New Roman" panose="02020603050405020304" pitchFamily="18" charset="0"/>
                <a:ea typeface="Calibri" panose="020F0502020204030204" pitchFamily="34" charset="0"/>
                <a:cs typeface="Times New Roman" panose="02020603050405020304" pitchFamily="18" charset="0"/>
              </a:rPr>
              <a:t>2015.Sources</a:t>
            </a:r>
            <a:r>
              <a:rPr lang="en-US" dirty="0">
                <a:solidFill>
                  <a:srgbClr val="212121"/>
                </a:solidFill>
                <a:latin typeface="Times New Roman" panose="02020603050405020304" pitchFamily="18" charset="0"/>
                <a:ea typeface="Calibri" panose="020F0502020204030204" pitchFamily="34" charset="0"/>
                <a:cs typeface="Times New Roman" panose="02020603050405020304" pitchFamily="18" charset="0"/>
              </a:rPr>
              <a:t>: Footprint network, and International Monetary </a:t>
            </a:r>
            <a:r>
              <a:rPr lang="en-US" dirty="0" smtClean="0">
                <a:solidFill>
                  <a:srgbClr val="21212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212121"/>
                </a:solidFill>
                <a:latin typeface="Times New Roman" panose="02020603050405020304" pitchFamily="18" charset="0"/>
                <a:ea typeface="Calibri" panose="020F0502020204030204" pitchFamily="34" charset="0"/>
                <a:cs typeface="Times New Roman" panose="02020603050405020304" pitchFamily="18" charset="0"/>
              </a:rPr>
              <a:t>Foundation.</a:t>
            </a:r>
            <a:endParaRPr lang="sv-SE"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ruta 9"/>
          <p:cNvSpPr txBox="1"/>
          <p:nvPr/>
        </p:nvSpPr>
        <p:spPr>
          <a:xfrm>
            <a:off x="9643462" y="5424928"/>
            <a:ext cx="1605963" cy="646331"/>
          </a:xfrm>
          <a:prstGeom prst="rect">
            <a:avLst/>
          </a:prstGeom>
          <a:noFill/>
        </p:spPr>
        <p:txBody>
          <a:bodyPr wrap="square" rtlCol="0">
            <a:spAutoFit/>
          </a:bodyPr>
          <a:lstStyle/>
          <a:p>
            <a:r>
              <a:rPr lang="sv-SE" b="1" dirty="0" smtClean="0"/>
              <a:t>Konsumtion per person, A</a:t>
            </a:r>
            <a:endParaRPr lang="sv-SE" b="1" dirty="0"/>
          </a:p>
        </p:txBody>
      </p:sp>
    </p:spTree>
    <p:extLst>
      <p:ext uri="{BB962C8B-B14F-4D97-AF65-F5344CB8AC3E}">
        <p14:creationId xmlns:p14="http://schemas.microsoft.com/office/powerpoint/2010/main" val="3639507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43339" y="44625"/>
            <a:ext cx="12048661" cy="6832640"/>
          </a:xfrm>
          <a:prstGeom prst="rect">
            <a:avLst/>
          </a:prstGeom>
        </p:spPr>
        <p:txBody>
          <a:bodyPr wrap="square">
            <a:spAutoFit/>
          </a:bodyPr>
          <a:lstStyle/>
          <a:p>
            <a:r>
              <a:rPr lang="sv-SE" sz="2800" dirty="0" smtClean="0"/>
              <a:t> </a:t>
            </a:r>
            <a:r>
              <a:rPr lang="sv-SE" sz="2800" dirty="0"/>
              <a:t>Några föreslagna hållbara gränser för människans påverkan på planeten</a:t>
            </a:r>
            <a:endParaRPr lang="sv-SE" sz="2800" b="1" dirty="0"/>
          </a:p>
          <a:p>
            <a:endParaRPr lang="sv-SE" sz="3200" b="1" dirty="0" smtClean="0"/>
          </a:p>
          <a:p>
            <a:r>
              <a:rPr lang="sv-SE" sz="3200" b="1" dirty="0" smtClean="0"/>
              <a:t>9 </a:t>
            </a:r>
            <a:r>
              <a:rPr lang="sv-SE" sz="3200" b="1" dirty="0"/>
              <a:t>planetära </a:t>
            </a:r>
            <a:r>
              <a:rPr lang="sv-SE" sz="3200" b="1" dirty="0" smtClean="0"/>
              <a:t>gränser</a:t>
            </a:r>
            <a:r>
              <a:rPr lang="sv-SE" sz="1600" b="1" dirty="0" smtClean="0"/>
              <a:t>                                   </a:t>
            </a:r>
            <a:r>
              <a:rPr lang="sv-SE" dirty="0" smtClean="0"/>
              <a:t>Steffen</a:t>
            </a:r>
            <a:r>
              <a:rPr lang="sv-SE" dirty="0"/>
              <a:t>, W. et al. 2015- </a:t>
            </a:r>
            <a:r>
              <a:rPr lang="sv-SE" dirty="0" err="1"/>
              <a:t>Planetary</a:t>
            </a:r>
            <a:r>
              <a:rPr lang="sv-SE" dirty="0"/>
              <a:t> </a:t>
            </a:r>
            <a:r>
              <a:rPr lang="sv-SE" dirty="0" err="1"/>
              <a:t>boundaries</a:t>
            </a:r>
            <a:r>
              <a:rPr lang="sv-SE" dirty="0"/>
              <a:t>: </a:t>
            </a:r>
            <a:r>
              <a:rPr lang="sv-SE" dirty="0" err="1"/>
              <a:t>Guiding</a:t>
            </a:r>
            <a:r>
              <a:rPr lang="sv-SE" dirty="0"/>
              <a:t> human</a:t>
            </a:r>
          </a:p>
          <a:p>
            <a:r>
              <a:rPr lang="sv-SE" dirty="0" smtClean="0"/>
              <a:t>                                                                                             </a:t>
            </a:r>
            <a:r>
              <a:rPr lang="sv-SE" dirty="0" err="1" smtClean="0"/>
              <a:t>development</a:t>
            </a:r>
            <a:r>
              <a:rPr lang="sv-SE" dirty="0" smtClean="0"/>
              <a:t> </a:t>
            </a:r>
            <a:r>
              <a:rPr lang="sv-SE" dirty="0"/>
              <a:t>on a </a:t>
            </a:r>
            <a:r>
              <a:rPr lang="sv-SE" dirty="0" err="1"/>
              <a:t>changing</a:t>
            </a:r>
            <a:r>
              <a:rPr lang="sv-SE" dirty="0"/>
              <a:t> planet</a:t>
            </a:r>
            <a:r>
              <a:rPr lang="sv-SE" dirty="0" smtClean="0"/>
              <a:t>. </a:t>
            </a:r>
            <a:r>
              <a:rPr lang="sv-SE" i="1" dirty="0" smtClean="0"/>
              <a:t>Science</a:t>
            </a:r>
            <a:r>
              <a:rPr lang="sv-SE" dirty="0" smtClean="0"/>
              <a:t> </a:t>
            </a:r>
            <a:r>
              <a:rPr lang="sv-SE" dirty="0"/>
              <a:t>vol. 347, no.6228</a:t>
            </a:r>
          </a:p>
          <a:p>
            <a:endParaRPr lang="sv-SE" sz="3200" b="1" dirty="0" smtClean="0"/>
          </a:p>
          <a:p>
            <a:endParaRPr lang="sv-SE" b="1" dirty="0"/>
          </a:p>
          <a:p>
            <a:r>
              <a:rPr lang="sv-SE" sz="2400" b="1" dirty="0" smtClean="0"/>
              <a:t>1</a:t>
            </a:r>
            <a:r>
              <a:rPr lang="sv-SE" sz="2400" b="1" dirty="0"/>
              <a:t>. </a:t>
            </a:r>
            <a:r>
              <a:rPr lang="sv-SE" sz="2400" b="1" dirty="0" smtClean="0"/>
              <a:t>Förlust av biologisk mångfald</a:t>
            </a:r>
            <a:endParaRPr lang="sv-SE" sz="2400" b="1" dirty="0"/>
          </a:p>
          <a:p>
            <a:r>
              <a:rPr lang="sv-SE" sz="2400" b="1" dirty="0"/>
              <a:t>2</a:t>
            </a:r>
            <a:r>
              <a:rPr lang="sv-SE" sz="2400" b="1" dirty="0" smtClean="0"/>
              <a:t>. Förändrad markanvändning (t. ex. överföring av skog till trädplantager</a:t>
            </a:r>
            <a:r>
              <a:rPr lang="sv-SE" sz="2400" dirty="0" smtClean="0"/>
              <a:t>)</a:t>
            </a:r>
          </a:p>
          <a:p>
            <a:r>
              <a:rPr lang="sv-SE" sz="2400" b="1" dirty="0" smtClean="0"/>
              <a:t>3. </a:t>
            </a:r>
            <a:r>
              <a:rPr lang="sv-SE" sz="2400" b="1" dirty="0"/>
              <a:t>Klimatpåverkan</a:t>
            </a:r>
          </a:p>
          <a:p>
            <a:r>
              <a:rPr lang="sv-SE" sz="2400" b="1" dirty="0"/>
              <a:t>4</a:t>
            </a:r>
            <a:r>
              <a:rPr lang="sv-SE" sz="2400" b="1" dirty="0" smtClean="0"/>
              <a:t>. </a:t>
            </a:r>
            <a:r>
              <a:rPr lang="sv-SE" sz="2400" b="1" dirty="0"/>
              <a:t>Ändrade bio-geo-kemiska flöden (fosfor- och kvävecykler)</a:t>
            </a:r>
          </a:p>
          <a:p>
            <a:r>
              <a:rPr lang="sv-SE" sz="2400" dirty="0" smtClean="0"/>
              <a:t>5. Ozonskiktets </a:t>
            </a:r>
            <a:r>
              <a:rPr lang="sv-SE" sz="2400" dirty="0"/>
              <a:t>uttunning i stratosfären</a:t>
            </a:r>
          </a:p>
          <a:p>
            <a:r>
              <a:rPr lang="sv-SE" sz="2400" dirty="0" smtClean="0"/>
              <a:t>6. Havsförsurning</a:t>
            </a:r>
            <a:endParaRPr lang="sv-SE" sz="2400" dirty="0"/>
          </a:p>
          <a:p>
            <a:r>
              <a:rPr lang="sv-SE" sz="2400" dirty="0"/>
              <a:t>7. Färskvattenanvändning</a:t>
            </a:r>
          </a:p>
          <a:p>
            <a:r>
              <a:rPr lang="sv-SE" sz="2400" dirty="0"/>
              <a:t>8. Aerosoler i atmosfären (mikroskopiska partiklar i atmosfären som påverkar klimatet och </a:t>
            </a:r>
            <a:endParaRPr lang="sv-SE" sz="2400" dirty="0" smtClean="0"/>
          </a:p>
          <a:p>
            <a:r>
              <a:rPr lang="sv-SE" sz="2400" dirty="0"/>
              <a:t> </a:t>
            </a:r>
            <a:r>
              <a:rPr lang="sv-SE" sz="2400" dirty="0" smtClean="0"/>
              <a:t>   levande </a:t>
            </a:r>
            <a:r>
              <a:rPr lang="sv-SE" sz="2400" dirty="0"/>
              <a:t>organismer)</a:t>
            </a:r>
          </a:p>
          <a:p>
            <a:r>
              <a:rPr lang="sv-SE" sz="2400" dirty="0"/>
              <a:t>9. Nya kemiska substanser (”</a:t>
            </a:r>
            <a:r>
              <a:rPr lang="sv-SE" sz="2400" dirty="0" err="1"/>
              <a:t>Novel</a:t>
            </a:r>
            <a:r>
              <a:rPr lang="sv-SE" sz="2400" dirty="0"/>
              <a:t> </a:t>
            </a:r>
            <a:r>
              <a:rPr lang="sv-SE" sz="2400" dirty="0" err="1"/>
              <a:t>entities</a:t>
            </a:r>
            <a:r>
              <a:rPr lang="sv-SE" sz="2400" dirty="0"/>
              <a:t>”: t.ex. organiska föroreningar, radioaktivt material</a:t>
            </a:r>
            <a:r>
              <a:rPr lang="sv-SE" sz="2400" dirty="0" smtClean="0"/>
              <a:t>,</a:t>
            </a:r>
          </a:p>
          <a:p>
            <a:r>
              <a:rPr lang="sv-SE" sz="2400" dirty="0"/>
              <a:t> </a:t>
            </a:r>
            <a:r>
              <a:rPr lang="sv-SE" sz="2400" dirty="0" smtClean="0"/>
              <a:t>   </a:t>
            </a:r>
            <a:r>
              <a:rPr lang="sv-SE" sz="2400" dirty="0" err="1"/>
              <a:t>nanomaterial</a:t>
            </a:r>
            <a:r>
              <a:rPr lang="sv-SE" sz="2400" dirty="0"/>
              <a:t> och mikroplaster).</a:t>
            </a:r>
          </a:p>
        </p:txBody>
      </p:sp>
    </p:spTree>
    <p:extLst>
      <p:ext uri="{BB962C8B-B14F-4D97-AF65-F5344CB8AC3E}">
        <p14:creationId xmlns:p14="http://schemas.microsoft.com/office/powerpoint/2010/main" val="2901038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4001" y="161841"/>
            <a:ext cx="9850734" cy="6604640"/>
          </a:xfrm>
        </p:spPr>
      </p:pic>
      <p:sp>
        <p:nvSpPr>
          <p:cNvPr id="2" name="textruta 1"/>
          <p:cNvSpPr txBox="1"/>
          <p:nvPr/>
        </p:nvSpPr>
        <p:spPr>
          <a:xfrm>
            <a:off x="318407" y="922564"/>
            <a:ext cx="3869872" cy="646331"/>
          </a:xfrm>
          <a:prstGeom prst="rect">
            <a:avLst/>
          </a:prstGeom>
          <a:noFill/>
        </p:spPr>
        <p:txBody>
          <a:bodyPr wrap="square" rtlCol="0">
            <a:spAutoFit/>
          </a:bodyPr>
          <a:lstStyle/>
          <a:p>
            <a:r>
              <a:rPr lang="sv-SE" dirty="0" smtClean="0"/>
              <a:t>De 10 % rikaste står för ca 50 % av koldioxidutsläppen</a:t>
            </a:r>
            <a:endParaRPr lang="sv-SE" dirty="0"/>
          </a:p>
        </p:txBody>
      </p:sp>
      <p:sp>
        <p:nvSpPr>
          <p:cNvPr id="3" name="textruta 2"/>
          <p:cNvSpPr txBox="1"/>
          <p:nvPr/>
        </p:nvSpPr>
        <p:spPr>
          <a:xfrm>
            <a:off x="8636854" y="338097"/>
            <a:ext cx="2689412" cy="369332"/>
          </a:xfrm>
          <a:prstGeom prst="rect">
            <a:avLst/>
          </a:prstGeom>
          <a:noFill/>
        </p:spPr>
        <p:txBody>
          <a:bodyPr wrap="square" rtlCol="0">
            <a:spAutoFit/>
          </a:bodyPr>
          <a:lstStyle/>
          <a:p>
            <a:r>
              <a:rPr lang="sv-SE" b="1" dirty="0" smtClean="0"/>
              <a:t>Konsumtion per person, A</a:t>
            </a:r>
            <a:endParaRPr lang="sv-SE" b="1" dirty="0"/>
          </a:p>
        </p:txBody>
      </p:sp>
    </p:spTree>
    <p:extLst>
      <p:ext uri="{BB962C8B-B14F-4D97-AF65-F5344CB8AC3E}">
        <p14:creationId xmlns:p14="http://schemas.microsoft.com/office/powerpoint/2010/main" val="21393825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txBox="1">
            <a:spLocks noGrp="1"/>
          </p:cNvSpPr>
          <p:nvPr>
            <p:ph idx="1"/>
          </p:nvPr>
        </p:nvSpPr>
        <p:spPr/>
        <p:txBody>
          <a:bodyPr/>
          <a:lstStyle/>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en-US" sz="1200" dirty="0"/>
          </a:p>
          <a:p>
            <a:pPr lvl="0"/>
            <a:endParaRPr lang="sv-SE" dirty="0"/>
          </a:p>
        </p:txBody>
      </p:sp>
      <p:pic>
        <p:nvPicPr>
          <p:cNvPr id="6" name="Platshållare för innehåll 3"/>
          <p:cNvPicPr>
            <a:picLocks noChangeAspect="1"/>
          </p:cNvPicPr>
          <p:nvPr/>
        </p:nvPicPr>
        <p:blipFill>
          <a:blip r:embed="rId2"/>
          <a:stretch>
            <a:fillRect/>
          </a:stretch>
        </p:blipFill>
        <p:spPr>
          <a:xfrm>
            <a:off x="686031" y="3422762"/>
            <a:ext cx="6839562" cy="2835820"/>
          </a:xfrm>
          <a:prstGeom prst="rect">
            <a:avLst/>
          </a:prstGeom>
        </p:spPr>
      </p:pic>
      <p:sp>
        <p:nvSpPr>
          <p:cNvPr id="7" name="Rektangel 5"/>
          <p:cNvSpPr/>
          <p:nvPr/>
        </p:nvSpPr>
        <p:spPr>
          <a:xfrm>
            <a:off x="723555" y="6265284"/>
            <a:ext cx="7678911" cy="523220"/>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dirty="0" err="1" smtClean="0">
                <a:solidFill>
                  <a:srgbClr val="000000"/>
                </a:solidFill>
                <a:latin typeface="Calibri"/>
              </a:rPr>
              <a:t>Källa</a:t>
            </a:r>
            <a:r>
              <a:rPr lang="en-US" sz="1400" b="0" i="0" u="none" strike="noStrike" kern="1200" cap="none" spc="0" baseline="0" dirty="0" smtClean="0">
                <a:solidFill>
                  <a:srgbClr val="000000"/>
                </a:solidFill>
                <a:uFillTx/>
                <a:latin typeface="Calibri"/>
              </a:rPr>
              <a:t>: </a:t>
            </a:r>
            <a:r>
              <a:rPr lang="en-US" sz="1400" b="0" i="0" u="none" strike="noStrike" kern="1200" cap="none" spc="0" baseline="0" dirty="0">
                <a:solidFill>
                  <a:srgbClr val="000000"/>
                </a:solidFill>
                <a:uFillTx/>
                <a:latin typeface="Calibri"/>
              </a:rPr>
              <a:t>Samson, et al. 2011. Geographic disparities and moral hazards in the predicted impacts of climate change on human populations. Global ecology and biogeography 20, p. 532</a:t>
            </a:r>
          </a:p>
        </p:txBody>
      </p:sp>
      <p:pic>
        <p:nvPicPr>
          <p:cNvPr id="8" name="Platshållare för innehåll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031" y="78590"/>
            <a:ext cx="6774826" cy="3255851"/>
          </a:xfrm>
          <a:prstGeom prst="rect">
            <a:avLst/>
          </a:prstGeom>
        </p:spPr>
      </p:pic>
      <p:sp>
        <p:nvSpPr>
          <p:cNvPr id="9" name="textruta 8"/>
          <p:cNvSpPr txBox="1"/>
          <p:nvPr/>
        </p:nvSpPr>
        <p:spPr>
          <a:xfrm>
            <a:off x="7613026" y="1909721"/>
            <a:ext cx="4037926" cy="523220"/>
          </a:xfrm>
          <a:prstGeom prst="rect">
            <a:avLst/>
          </a:prstGeom>
          <a:noFill/>
        </p:spPr>
        <p:txBody>
          <a:bodyPr wrap="square" rtlCol="0">
            <a:spAutoFit/>
          </a:bodyPr>
          <a:lstStyle/>
          <a:p>
            <a:r>
              <a:rPr lang="en-US" sz="1400" b="1" dirty="0" err="1" smtClean="0"/>
              <a:t>Källa</a:t>
            </a:r>
            <a:r>
              <a:rPr lang="en-US" sz="1400" b="1" dirty="0" smtClean="0"/>
              <a:t>: EU, Fossil </a:t>
            </a:r>
            <a:r>
              <a:rPr lang="en-US" sz="1400" b="1" dirty="0"/>
              <a:t>CO2 &amp; GHG emissions of all world countries, 2017</a:t>
            </a:r>
          </a:p>
        </p:txBody>
      </p:sp>
      <p:sp>
        <p:nvSpPr>
          <p:cNvPr id="2" name="textruta 1"/>
          <p:cNvSpPr txBox="1"/>
          <p:nvPr/>
        </p:nvSpPr>
        <p:spPr>
          <a:xfrm>
            <a:off x="8402466" y="322729"/>
            <a:ext cx="2738776" cy="369332"/>
          </a:xfrm>
          <a:prstGeom prst="rect">
            <a:avLst/>
          </a:prstGeom>
          <a:noFill/>
        </p:spPr>
        <p:txBody>
          <a:bodyPr wrap="square" rtlCol="0">
            <a:spAutoFit/>
          </a:bodyPr>
          <a:lstStyle/>
          <a:p>
            <a:r>
              <a:rPr lang="sv-SE" b="1" dirty="0" smtClean="0"/>
              <a:t>Konsumtion per person, A</a:t>
            </a:r>
            <a:endParaRPr lang="sv-SE" b="1" dirty="0"/>
          </a:p>
        </p:txBody>
      </p:sp>
    </p:spTree>
    <p:extLst>
      <p:ext uri="{BB962C8B-B14F-4D97-AF65-F5344CB8AC3E}">
        <p14:creationId xmlns:p14="http://schemas.microsoft.com/office/powerpoint/2010/main" val="3143702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UT0015"/>
          <p:cNvPicPr>
            <a:picLocks noChangeAspect="1"/>
          </p:cNvPicPr>
          <p:nvPr/>
        </p:nvPicPr>
        <p:blipFill>
          <a:blip r:embed="rId3"/>
          <a:srcRect/>
          <a:stretch>
            <a:fillRect/>
          </a:stretch>
        </p:blipFill>
        <p:spPr>
          <a:xfrm>
            <a:off x="1583264" y="765179"/>
            <a:ext cx="10058400" cy="5565779"/>
          </a:xfrm>
          <a:prstGeom prst="rect">
            <a:avLst/>
          </a:prstGeom>
          <a:noFill/>
          <a:ln>
            <a:noFill/>
          </a:ln>
        </p:spPr>
      </p:pic>
      <p:sp>
        <p:nvSpPr>
          <p:cNvPr id="3" name="textruta 2"/>
          <p:cNvSpPr txBox="1"/>
          <p:nvPr/>
        </p:nvSpPr>
        <p:spPr>
          <a:xfrm>
            <a:off x="1494252" y="100003"/>
            <a:ext cx="9362240" cy="830997"/>
          </a:xfrm>
          <a:prstGeom prst="rect">
            <a:avLst/>
          </a:prstGeom>
          <a:noFill/>
        </p:spPr>
        <p:txBody>
          <a:bodyPr wrap="square" rtlCol="0">
            <a:spAutoFit/>
          </a:bodyPr>
          <a:lstStyle/>
          <a:p>
            <a:r>
              <a:rPr lang="sv-SE" sz="2400" dirty="0" smtClean="0"/>
              <a:t>Det råder  </a:t>
            </a:r>
            <a:r>
              <a:rPr lang="sv-SE" sz="2400" b="1" dirty="0" smtClean="0"/>
              <a:t>fruktansvärda orättvisor</a:t>
            </a:r>
            <a:r>
              <a:rPr lang="sv-SE" sz="2400" dirty="0" smtClean="0"/>
              <a:t> i </a:t>
            </a:r>
            <a:r>
              <a:rPr lang="sv-SE" sz="2400" dirty="0"/>
              <a:t> </a:t>
            </a:r>
            <a:r>
              <a:rPr lang="sv-SE" sz="2400" dirty="0" smtClean="0"/>
              <a:t>dagens värld, </a:t>
            </a:r>
          </a:p>
          <a:p>
            <a:r>
              <a:rPr lang="sv-SE" sz="2400" dirty="0" smtClean="0"/>
              <a:t>det finns </a:t>
            </a:r>
            <a:r>
              <a:rPr lang="sv-SE" sz="2400" b="1" dirty="0" smtClean="0"/>
              <a:t>ingen </a:t>
            </a:r>
            <a:r>
              <a:rPr lang="sv-SE" sz="2400" dirty="0" smtClean="0"/>
              <a:t>ekonomisk </a:t>
            </a:r>
            <a:r>
              <a:rPr lang="sv-SE" sz="2400" b="1" dirty="0" smtClean="0"/>
              <a:t>demokrati</a:t>
            </a:r>
            <a:endParaRPr lang="sv-SE" sz="2400" b="1" dirty="0"/>
          </a:p>
        </p:txBody>
      </p:sp>
      <p:sp>
        <p:nvSpPr>
          <p:cNvPr id="4" name="Rektangel 3"/>
          <p:cNvSpPr/>
          <p:nvPr/>
        </p:nvSpPr>
        <p:spPr>
          <a:xfrm>
            <a:off x="1765574" y="6330958"/>
            <a:ext cx="8587223" cy="400110"/>
          </a:xfrm>
          <a:prstGeom prst="rect">
            <a:avLst/>
          </a:prstGeom>
        </p:spPr>
        <p:txBody>
          <a:bodyPr wrap="none">
            <a:spAutoFit/>
          </a:bodyPr>
          <a:lstStyle/>
          <a:p>
            <a:r>
              <a:rPr lang="sv-SE" sz="2000" dirty="0"/>
              <a:t>De 10 % rikaste står för 50 </a:t>
            </a:r>
            <a:r>
              <a:rPr lang="sv-SE" sz="2000" dirty="0" smtClean="0"/>
              <a:t>% av utsläppen, de 20 % rikaste för 70 % av utsläppen</a:t>
            </a:r>
            <a:r>
              <a:rPr lang="sv-SE" dirty="0" smtClean="0"/>
              <a:t>.</a:t>
            </a:r>
            <a:endParaRPr lang="sv-SE" dirty="0"/>
          </a:p>
        </p:txBody>
      </p:sp>
      <p:sp>
        <p:nvSpPr>
          <p:cNvPr id="5" name="textruta 4"/>
          <p:cNvSpPr txBox="1"/>
          <p:nvPr/>
        </p:nvSpPr>
        <p:spPr>
          <a:xfrm>
            <a:off x="10081452" y="1037345"/>
            <a:ext cx="2236054" cy="646331"/>
          </a:xfrm>
          <a:prstGeom prst="rect">
            <a:avLst/>
          </a:prstGeom>
          <a:noFill/>
        </p:spPr>
        <p:txBody>
          <a:bodyPr wrap="square" rtlCol="0">
            <a:spAutoFit/>
          </a:bodyPr>
          <a:lstStyle/>
          <a:p>
            <a:r>
              <a:rPr lang="sv-SE" b="1" dirty="0" smtClean="0"/>
              <a:t>Konsumtion per person, A</a:t>
            </a:r>
            <a:endParaRPr lang="sv-SE" b="1" dirty="0"/>
          </a:p>
        </p:txBody>
      </p:sp>
    </p:spTree>
    <p:extLst>
      <p:ext uri="{BB962C8B-B14F-4D97-AF65-F5344CB8AC3E}">
        <p14:creationId xmlns:p14="http://schemas.microsoft.com/office/powerpoint/2010/main" val="160034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15079" y="101570"/>
            <a:ext cx="9780334" cy="6756429"/>
          </a:xfrm>
          <a:prstGeom prst="rect">
            <a:avLst/>
          </a:prstGeom>
          <a:noFill/>
          <a:ln>
            <a:noFill/>
          </a:ln>
        </p:spPr>
      </p:pic>
      <p:sp>
        <p:nvSpPr>
          <p:cNvPr id="3" name="textruta 2"/>
          <p:cNvSpPr txBox="1"/>
          <p:nvPr/>
        </p:nvSpPr>
        <p:spPr>
          <a:xfrm>
            <a:off x="10181344" y="914400"/>
            <a:ext cx="1537413" cy="646331"/>
          </a:xfrm>
          <a:prstGeom prst="rect">
            <a:avLst/>
          </a:prstGeom>
          <a:noFill/>
        </p:spPr>
        <p:txBody>
          <a:bodyPr wrap="square" rtlCol="0">
            <a:spAutoFit/>
          </a:bodyPr>
          <a:lstStyle/>
          <a:p>
            <a:r>
              <a:rPr lang="sv-SE" b="1" dirty="0" smtClean="0"/>
              <a:t>Konsumtion per person, A</a:t>
            </a:r>
            <a:endParaRPr lang="sv-SE" b="1" dirty="0"/>
          </a:p>
        </p:txBody>
      </p:sp>
    </p:spTree>
    <p:extLst>
      <p:ext uri="{BB962C8B-B14F-4D97-AF65-F5344CB8AC3E}">
        <p14:creationId xmlns:p14="http://schemas.microsoft.com/office/powerpoint/2010/main" val="120349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367431026"/>
              </p:ext>
            </p:extLst>
          </p:nvPr>
        </p:nvGraphicFramePr>
        <p:xfrm>
          <a:off x="2032000" y="719666"/>
          <a:ext cx="8499642" cy="596989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p:cNvSpPr txBox="1"/>
          <p:nvPr/>
        </p:nvSpPr>
        <p:spPr>
          <a:xfrm>
            <a:off x="1499937" y="719666"/>
            <a:ext cx="461665" cy="5935434"/>
          </a:xfrm>
          <a:prstGeom prst="rect">
            <a:avLst/>
          </a:prstGeom>
          <a:noFill/>
        </p:spPr>
        <p:txBody>
          <a:bodyPr vert="vert270" wrap="square" rtlCol="0">
            <a:spAutoFit/>
          </a:bodyPr>
          <a:lstStyle/>
          <a:p>
            <a:r>
              <a:rPr lang="sv-SE" dirty="0" smtClean="0"/>
              <a:t>Relativ köpkraft, d.v.s. grad av global miljöpåverkan per person</a:t>
            </a:r>
            <a:endParaRPr lang="sv-SE" dirty="0"/>
          </a:p>
        </p:txBody>
      </p:sp>
      <p:sp>
        <p:nvSpPr>
          <p:cNvPr id="8" name="textruta 7"/>
          <p:cNvSpPr txBox="1"/>
          <p:nvPr/>
        </p:nvSpPr>
        <p:spPr>
          <a:xfrm>
            <a:off x="10602040" y="6320226"/>
            <a:ext cx="962526" cy="369332"/>
          </a:xfrm>
          <a:prstGeom prst="rect">
            <a:avLst/>
          </a:prstGeom>
          <a:noFill/>
        </p:spPr>
        <p:txBody>
          <a:bodyPr wrap="square" rtlCol="0">
            <a:spAutoFit/>
          </a:bodyPr>
          <a:lstStyle/>
          <a:p>
            <a:r>
              <a:rPr lang="sv-SE" dirty="0" smtClean="0"/>
              <a:t>Tid</a:t>
            </a:r>
            <a:endParaRPr lang="sv-SE" dirty="0"/>
          </a:p>
        </p:txBody>
      </p:sp>
      <p:sp>
        <p:nvSpPr>
          <p:cNvPr id="9" name="textruta 8"/>
          <p:cNvSpPr txBox="1"/>
          <p:nvPr/>
        </p:nvSpPr>
        <p:spPr>
          <a:xfrm>
            <a:off x="3147332" y="1899558"/>
            <a:ext cx="1133475" cy="369332"/>
          </a:xfrm>
          <a:prstGeom prst="rect">
            <a:avLst/>
          </a:prstGeom>
          <a:noFill/>
        </p:spPr>
        <p:txBody>
          <a:bodyPr wrap="square" rtlCol="0">
            <a:spAutoFit/>
          </a:bodyPr>
          <a:lstStyle/>
          <a:p>
            <a:r>
              <a:rPr lang="sv-SE" dirty="0" smtClean="0"/>
              <a:t>Nu rika </a:t>
            </a:r>
            <a:endParaRPr lang="sv-SE" dirty="0"/>
          </a:p>
        </p:txBody>
      </p:sp>
      <p:sp>
        <p:nvSpPr>
          <p:cNvPr id="10" name="textruta 9"/>
          <p:cNvSpPr txBox="1"/>
          <p:nvPr/>
        </p:nvSpPr>
        <p:spPr>
          <a:xfrm>
            <a:off x="8982075" y="4514850"/>
            <a:ext cx="1619965" cy="923330"/>
          </a:xfrm>
          <a:prstGeom prst="rect">
            <a:avLst/>
          </a:prstGeom>
          <a:noFill/>
        </p:spPr>
        <p:txBody>
          <a:bodyPr wrap="square" rtlCol="0">
            <a:spAutoFit/>
          </a:bodyPr>
          <a:lstStyle/>
          <a:p>
            <a:r>
              <a:rPr lang="sv-SE" b="1" dirty="0" smtClean="0"/>
              <a:t>Målet</a:t>
            </a:r>
            <a:r>
              <a:rPr lang="sv-SE" dirty="0" smtClean="0"/>
              <a:t>, en global hållbar situation</a:t>
            </a:r>
            <a:endParaRPr lang="sv-SE" dirty="0"/>
          </a:p>
        </p:txBody>
      </p:sp>
      <p:sp>
        <p:nvSpPr>
          <p:cNvPr id="2" name="textruta 1"/>
          <p:cNvSpPr txBox="1"/>
          <p:nvPr/>
        </p:nvSpPr>
        <p:spPr>
          <a:xfrm>
            <a:off x="10347158" y="837560"/>
            <a:ext cx="1570778" cy="646331"/>
          </a:xfrm>
          <a:prstGeom prst="rect">
            <a:avLst/>
          </a:prstGeom>
          <a:noFill/>
        </p:spPr>
        <p:txBody>
          <a:bodyPr wrap="square" rtlCol="0">
            <a:spAutoFit/>
          </a:bodyPr>
          <a:lstStyle/>
          <a:p>
            <a:r>
              <a:rPr lang="sv-SE" b="1" dirty="0" smtClean="0"/>
              <a:t>Konsumtion per person, A</a:t>
            </a:r>
            <a:endParaRPr lang="sv-SE" b="1" dirty="0"/>
          </a:p>
        </p:txBody>
      </p:sp>
    </p:spTree>
    <p:extLst>
      <p:ext uri="{BB962C8B-B14F-4D97-AF65-F5344CB8AC3E}">
        <p14:creationId xmlns:p14="http://schemas.microsoft.com/office/powerpoint/2010/main" val="41856477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0562" y="548677"/>
            <a:ext cx="12110899" cy="6309323"/>
          </a:xfrm>
          <a:prstGeom prst="rect">
            <a:avLst/>
          </a:prstGeom>
          <a:noFill/>
          <a:ln>
            <a:noFill/>
          </a:ln>
        </p:spPr>
      </p:pic>
      <p:sp>
        <p:nvSpPr>
          <p:cNvPr id="3" name="textruta 2"/>
          <p:cNvSpPr txBox="1"/>
          <p:nvPr/>
        </p:nvSpPr>
        <p:spPr>
          <a:xfrm>
            <a:off x="218485" y="25457"/>
            <a:ext cx="8585649" cy="523220"/>
          </a:xfrm>
          <a:prstGeom prst="rect">
            <a:avLst/>
          </a:prstGeom>
          <a:noFill/>
        </p:spPr>
        <p:txBody>
          <a:bodyPr wrap="square" rtlCol="0">
            <a:spAutoFit/>
          </a:bodyPr>
          <a:lstStyle/>
          <a:p>
            <a:r>
              <a:rPr lang="sv-SE" sz="2800" dirty="0" smtClean="0"/>
              <a:t>Rättvist miljöutrymme,  Kuba som föregångsland</a:t>
            </a:r>
            <a:endParaRPr lang="sv-SE" sz="2800" dirty="0"/>
          </a:p>
        </p:txBody>
      </p:sp>
      <p:sp>
        <p:nvSpPr>
          <p:cNvPr id="4" name="textruta 3"/>
          <p:cNvSpPr txBox="1"/>
          <p:nvPr/>
        </p:nvSpPr>
        <p:spPr>
          <a:xfrm>
            <a:off x="9307286" y="5257800"/>
            <a:ext cx="1200150" cy="369332"/>
          </a:xfrm>
          <a:prstGeom prst="rect">
            <a:avLst/>
          </a:prstGeom>
          <a:noFill/>
        </p:spPr>
        <p:txBody>
          <a:bodyPr wrap="square" rtlCol="0">
            <a:spAutoFit/>
          </a:bodyPr>
          <a:lstStyle/>
          <a:p>
            <a:r>
              <a:rPr lang="sv-SE" dirty="0"/>
              <a:t>K</a:t>
            </a:r>
            <a:r>
              <a:rPr lang="sv-SE" dirty="0" smtClean="0"/>
              <a:t>uba</a:t>
            </a:r>
            <a:endParaRPr lang="sv-SE" dirty="0"/>
          </a:p>
        </p:txBody>
      </p:sp>
      <p:cxnSp>
        <p:nvCxnSpPr>
          <p:cNvPr id="6" name="Rak pilkoppling 5"/>
          <p:cNvCxnSpPr/>
          <p:nvPr/>
        </p:nvCxnSpPr>
        <p:spPr>
          <a:xfrm flipH="1" flipV="1">
            <a:off x="9470571" y="5159829"/>
            <a:ext cx="130629" cy="1959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ruta 4"/>
          <p:cNvSpPr txBox="1"/>
          <p:nvPr/>
        </p:nvSpPr>
        <p:spPr>
          <a:xfrm>
            <a:off x="6785002" y="1352390"/>
            <a:ext cx="1552174" cy="646331"/>
          </a:xfrm>
          <a:prstGeom prst="rect">
            <a:avLst/>
          </a:prstGeom>
          <a:noFill/>
        </p:spPr>
        <p:txBody>
          <a:bodyPr wrap="square" rtlCol="0">
            <a:spAutoFit/>
          </a:bodyPr>
          <a:lstStyle/>
          <a:p>
            <a:r>
              <a:rPr lang="sv-SE" dirty="0" smtClean="0"/>
              <a:t>Konsumtion per person, A</a:t>
            </a:r>
            <a:endParaRPr lang="sv-SE" dirty="0"/>
          </a:p>
        </p:txBody>
      </p:sp>
    </p:spTree>
    <p:extLst>
      <p:ext uri="{BB962C8B-B14F-4D97-AF65-F5344CB8AC3E}">
        <p14:creationId xmlns:p14="http://schemas.microsoft.com/office/powerpoint/2010/main" val="180879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42900" y="-104890"/>
            <a:ext cx="11781063" cy="1325563"/>
          </a:xfrm>
        </p:spPr>
        <p:txBody>
          <a:bodyPr>
            <a:normAutofit/>
          </a:bodyPr>
          <a:lstStyle/>
          <a:p>
            <a:r>
              <a:rPr lang="sv-SE" sz="2000" dirty="0" smtClean="0"/>
              <a:t>Världens skogar tar upp och lagrar mycket av koldioxidutsläppen, </a:t>
            </a:r>
            <a:br>
              <a:rPr lang="sv-SE" sz="2000" dirty="0" smtClean="0"/>
            </a:br>
            <a:r>
              <a:rPr lang="sv-SE" sz="2000" dirty="0" smtClean="0"/>
              <a:t> </a:t>
            </a:r>
            <a:r>
              <a:rPr lang="sv-SE" sz="2400" dirty="0" smtClean="0"/>
              <a:t>Sverige bör därför </a:t>
            </a:r>
            <a:r>
              <a:rPr lang="sv-SE" sz="2400" b="1" u="sng" dirty="0" smtClean="0"/>
              <a:t>minska skogsavverkningen</a:t>
            </a:r>
            <a:endParaRPr lang="sv-SE" sz="2400" dirty="0"/>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39094" y="966830"/>
            <a:ext cx="7796893" cy="5847670"/>
          </a:xfrm>
        </p:spPr>
      </p:pic>
      <p:sp>
        <p:nvSpPr>
          <p:cNvPr id="3" name="Rektangel 2"/>
          <p:cNvSpPr/>
          <p:nvPr/>
        </p:nvSpPr>
        <p:spPr>
          <a:xfrm>
            <a:off x="84364" y="2763228"/>
            <a:ext cx="6096000" cy="646331"/>
          </a:xfrm>
          <a:prstGeom prst="rect">
            <a:avLst/>
          </a:prstGeom>
        </p:spPr>
        <p:txBody>
          <a:bodyPr>
            <a:spAutoFit/>
          </a:bodyPr>
          <a:lstStyle/>
          <a:p>
            <a:r>
              <a:rPr lang="en-US" sz="1200" i="1" dirty="0"/>
              <a:t>Lynch, Patrick (12 November 2015).</a:t>
            </a:r>
          </a:p>
          <a:p>
            <a:r>
              <a:rPr lang="en-US" sz="1200" i="1" dirty="0"/>
              <a:t> </a:t>
            </a:r>
            <a:r>
              <a:rPr lang="en-US" sz="1200" i="1" dirty="0">
                <a:hlinkClick r:id="rId3"/>
              </a:rPr>
              <a:t>"GMS: Carbon and Climate Briefing</a:t>
            </a:r>
          </a:p>
          <a:p>
            <a:r>
              <a:rPr lang="en-US" sz="1200" i="1" dirty="0">
                <a:hlinkClick r:id="rId3"/>
              </a:rPr>
              <a:t> - November 12, 2015"</a:t>
            </a:r>
            <a:endParaRPr lang="sv-SE" sz="1200" dirty="0"/>
          </a:p>
        </p:txBody>
      </p:sp>
      <p:sp>
        <p:nvSpPr>
          <p:cNvPr id="5" name="textruta 4"/>
          <p:cNvSpPr txBox="1"/>
          <p:nvPr/>
        </p:nvSpPr>
        <p:spPr>
          <a:xfrm>
            <a:off x="7157293" y="184417"/>
            <a:ext cx="6426185" cy="461665"/>
          </a:xfrm>
          <a:prstGeom prst="rect">
            <a:avLst/>
          </a:prstGeom>
          <a:noFill/>
        </p:spPr>
        <p:txBody>
          <a:bodyPr wrap="square" rtlCol="0">
            <a:spAutoFit/>
          </a:bodyPr>
          <a:lstStyle/>
          <a:p>
            <a:r>
              <a:rPr lang="sv-SE" sz="2400" b="1" u="sng" dirty="0" smtClean="0"/>
              <a:t>Vad Sverige kan </a:t>
            </a:r>
            <a:r>
              <a:rPr lang="sv-SE" sz="2400" b="1" u="sng" dirty="0" smtClean="0"/>
              <a:t>göra för klimatet</a:t>
            </a:r>
            <a:endParaRPr lang="sv-SE" sz="2400" b="1" u="sng" dirty="0"/>
          </a:p>
        </p:txBody>
      </p:sp>
    </p:spTree>
    <p:extLst>
      <p:ext uri="{BB962C8B-B14F-4D97-AF65-F5344CB8AC3E}">
        <p14:creationId xmlns:p14="http://schemas.microsoft.com/office/powerpoint/2010/main" val="13024742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20" y="0"/>
            <a:ext cx="11920224" cy="6708297"/>
          </a:xfrm>
        </p:spPr>
      </p:pic>
      <p:sp>
        <p:nvSpPr>
          <p:cNvPr id="2" name="textruta 1"/>
          <p:cNvSpPr txBox="1"/>
          <p:nvPr/>
        </p:nvSpPr>
        <p:spPr>
          <a:xfrm>
            <a:off x="3820886" y="155121"/>
            <a:ext cx="4882243" cy="584775"/>
          </a:xfrm>
          <a:prstGeom prst="rect">
            <a:avLst/>
          </a:prstGeom>
          <a:noFill/>
        </p:spPr>
        <p:txBody>
          <a:bodyPr wrap="square" rtlCol="0">
            <a:spAutoFit/>
          </a:bodyPr>
          <a:lstStyle/>
          <a:p>
            <a:r>
              <a:rPr lang="sv-SE" sz="3200" dirty="0" smtClean="0"/>
              <a:t>Klockan tickar</a:t>
            </a:r>
            <a:endParaRPr lang="sv-SE" sz="3200" dirty="0"/>
          </a:p>
        </p:txBody>
      </p:sp>
    </p:spTree>
    <p:extLst>
      <p:ext uri="{BB962C8B-B14F-4D97-AF65-F5344CB8AC3E}">
        <p14:creationId xmlns:p14="http://schemas.microsoft.com/office/powerpoint/2010/main" val="23430633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095" y="0"/>
            <a:ext cx="9179959" cy="688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173161" y="270456"/>
            <a:ext cx="1655639" cy="923330"/>
          </a:xfrm>
          <a:prstGeom prst="rect">
            <a:avLst/>
          </a:prstGeom>
          <a:noFill/>
        </p:spPr>
        <p:txBody>
          <a:bodyPr wrap="square" rtlCol="0">
            <a:spAutoFit/>
          </a:bodyPr>
          <a:lstStyle/>
          <a:p>
            <a:r>
              <a:rPr lang="sv-SE" b="1" dirty="0" smtClean="0"/>
              <a:t>Vad Sverige kan </a:t>
            </a:r>
            <a:r>
              <a:rPr lang="sv-SE" b="1" dirty="0" smtClean="0"/>
              <a:t>göra för klimatet</a:t>
            </a:r>
            <a:endParaRPr lang="sv-SE" b="1" dirty="0"/>
          </a:p>
        </p:txBody>
      </p:sp>
    </p:spTree>
    <p:extLst>
      <p:ext uri="{BB962C8B-B14F-4D97-AF65-F5344CB8AC3E}">
        <p14:creationId xmlns:p14="http://schemas.microsoft.com/office/powerpoint/2010/main" val="30832626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129472" y="-169934"/>
            <a:ext cx="6736108" cy="7323291"/>
          </a:xfrm>
          <a:prstGeom prst="rect">
            <a:avLst/>
          </a:prstGeom>
        </p:spPr>
      </p:pic>
      <p:pic>
        <p:nvPicPr>
          <p:cNvPr id="5" name="Bildobjekt 4"/>
          <p:cNvPicPr>
            <a:picLocks noChangeAspect="1"/>
          </p:cNvPicPr>
          <p:nvPr/>
        </p:nvPicPr>
        <p:blipFill>
          <a:blip r:embed="rId3"/>
          <a:stretch>
            <a:fillRect/>
          </a:stretch>
        </p:blipFill>
        <p:spPr>
          <a:xfrm>
            <a:off x="7137174" y="1153782"/>
            <a:ext cx="3645383" cy="2337930"/>
          </a:xfrm>
          <a:prstGeom prst="rect">
            <a:avLst/>
          </a:prstGeom>
        </p:spPr>
      </p:pic>
      <p:sp>
        <p:nvSpPr>
          <p:cNvPr id="2" name="textruta 1"/>
          <p:cNvSpPr txBox="1"/>
          <p:nvPr/>
        </p:nvSpPr>
        <p:spPr>
          <a:xfrm>
            <a:off x="7137174" y="4507264"/>
            <a:ext cx="3447208" cy="369332"/>
          </a:xfrm>
          <a:prstGeom prst="rect">
            <a:avLst/>
          </a:prstGeom>
          <a:noFill/>
        </p:spPr>
        <p:txBody>
          <a:bodyPr wrap="square" rtlCol="0">
            <a:spAutoFit/>
          </a:bodyPr>
          <a:lstStyle/>
          <a:p>
            <a:r>
              <a:rPr lang="sv-SE" smtClean="0"/>
              <a:t>Källa: Energimyndigheten</a:t>
            </a:r>
            <a:endParaRPr lang="sv-SE" dirty="0"/>
          </a:p>
        </p:txBody>
      </p:sp>
      <p:sp>
        <p:nvSpPr>
          <p:cNvPr id="3" name="textruta 2"/>
          <p:cNvSpPr txBox="1"/>
          <p:nvPr/>
        </p:nvSpPr>
        <p:spPr>
          <a:xfrm>
            <a:off x="5380049" y="322785"/>
            <a:ext cx="6503436" cy="830997"/>
          </a:xfrm>
          <a:prstGeom prst="rect">
            <a:avLst/>
          </a:prstGeom>
          <a:noFill/>
        </p:spPr>
        <p:txBody>
          <a:bodyPr wrap="square" rtlCol="0">
            <a:spAutoFit/>
          </a:bodyPr>
          <a:lstStyle/>
          <a:p>
            <a:r>
              <a:rPr lang="sv-SE" sz="2400" b="1" dirty="0" smtClean="0"/>
              <a:t>Sverige nationellt: J</a:t>
            </a:r>
            <a:r>
              <a:rPr lang="sv-SE" sz="2400" b="1" u="sng" dirty="0" smtClean="0"/>
              <a:t>ustera skogsindustrin</a:t>
            </a:r>
          </a:p>
          <a:p>
            <a:r>
              <a:rPr lang="sv-SE" sz="2400" b="1" u="sng" dirty="0" smtClean="0"/>
              <a:t>Använd skogen främst till kolinlagring</a:t>
            </a:r>
            <a:endParaRPr lang="sv-SE" sz="2400" b="1" u="sng" dirty="0"/>
          </a:p>
        </p:txBody>
      </p:sp>
      <p:sp>
        <p:nvSpPr>
          <p:cNvPr id="6" name="textruta 5"/>
          <p:cNvSpPr txBox="1"/>
          <p:nvPr/>
        </p:nvSpPr>
        <p:spPr>
          <a:xfrm>
            <a:off x="8959583" y="5770709"/>
            <a:ext cx="2443523" cy="646331"/>
          </a:xfrm>
          <a:prstGeom prst="rect">
            <a:avLst/>
          </a:prstGeom>
          <a:noFill/>
        </p:spPr>
        <p:txBody>
          <a:bodyPr wrap="square" rtlCol="0">
            <a:spAutoFit/>
          </a:bodyPr>
          <a:lstStyle/>
          <a:p>
            <a:r>
              <a:rPr lang="sv-SE" b="1" dirty="0" smtClean="0"/>
              <a:t>Vad Sverige kan </a:t>
            </a:r>
            <a:r>
              <a:rPr lang="sv-SE" b="1" dirty="0" smtClean="0"/>
              <a:t>göra för klimatet</a:t>
            </a:r>
            <a:endParaRPr lang="sv-SE" b="1" dirty="0"/>
          </a:p>
        </p:txBody>
      </p:sp>
    </p:spTree>
    <p:extLst>
      <p:ext uri="{BB962C8B-B14F-4D97-AF65-F5344CB8AC3E}">
        <p14:creationId xmlns:p14="http://schemas.microsoft.com/office/powerpoint/2010/main" val="12417702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2"/>
          <a:stretch>
            <a:fillRect/>
          </a:stretch>
        </p:blipFill>
        <p:spPr>
          <a:xfrm>
            <a:off x="0" y="116631"/>
            <a:ext cx="12765268" cy="6541745"/>
          </a:xfrm>
          <a:prstGeom prst="rect">
            <a:avLst/>
          </a:prstGeom>
        </p:spPr>
      </p:pic>
      <p:sp>
        <p:nvSpPr>
          <p:cNvPr id="5" name="textruta 4"/>
          <p:cNvSpPr txBox="1"/>
          <p:nvPr/>
        </p:nvSpPr>
        <p:spPr>
          <a:xfrm>
            <a:off x="8879895" y="1219548"/>
            <a:ext cx="3634520" cy="1077218"/>
          </a:xfrm>
          <a:prstGeom prst="rect">
            <a:avLst/>
          </a:prstGeom>
          <a:noFill/>
        </p:spPr>
        <p:txBody>
          <a:bodyPr wrap="square" rtlCol="0">
            <a:spAutoFit/>
          </a:bodyPr>
          <a:lstStyle/>
          <a:p>
            <a:r>
              <a:rPr lang="sv-SE" sz="1600" dirty="0" smtClean="0"/>
              <a:t>Steffen, W. et al. 2015- </a:t>
            </a:r>
            <a:r>
              <a:rPr lang="sv-SE" sz="1600" dirty="0" err="1" smtClean="0"/>
              <a:t>Planetary</a:t>
            </a:r>
            <a:r>
              <a:rPr lang="sv-SE" sz="1600" dirty="0" smtClean="0"/>
              <a:t> </a:t>
            </a:r>
            <a:r>
              <a:rPr lang="sv-SE" sz="1600" dirty="0" err="1" smtClean="0"/>
              <a:t>boundaries</a:t>
            </a:r>
            <a:r>
              <a:rPr lang="sv-SE" sz="1600" dirty="0" smtClean="0"/>
              <a:t>: </a:t>
            </a:r>
            <a:r>
              <a:rPr lang="sv-SE" sz="1600" dirty="0" err="1" smtClean="0"/>
              <a:t>Guiding</a:t>
            </a:r>
            <a:r>
              <a:rPr lang="sv-SE" sz="1600" dirty="0" smtClean="0"/>
              <a:t> human</a:t>
            </a:r>
          </a:p>
          <a:p>
            <a:r>
              <a:rPr lang="sv-SE" sz="1600" dirty="0" err="1" smtClean="0"/>
              <a:t>development</a:t>
            </a:r>
            <a:r>
              <a:rPr lang="sv-SE" sz="1600" dirty="0" smtClean="0"/>
              <a:t> on a </a:t>
            </a:r>
            <a:r>
              <a:rPr lang="sv-SE" sz="1600" dirty="0" err="1" smtClean="0"/>
              <a:t>changing</a:t>
            </a:r>
            <a:r>
              <a:rPr lang="sv-SE" sz="1600" dirty="0" smtClean="0"/>
              <a:t> planet.</a:t>
            </a:r>
          </a:p>
          <a:p>
            <a:r>
              <a:rPr lang="sv-SE" sz="1600" i="1" dirty="0" smtClean="0"/>
              <a:t>Science</a:t>
            </a:r>
            <a:r>
              <a:rPr lang="sv-SE" sz="1600" dirty="0" smtClean="0"/>
              <a:t> vol. 347, no.6228</a:t>
            </a:r>
            <a:endParaRPr lang="sv-SE" sz="1600" dirty="0"/>
          </a:p>
        </p:txBody>
      </p:sp>
    </p:spTree>
    <p:extLst>
      <p:ext uri="{BB962C8B-B14F-4D97-AF65-F5344CB8AC3E}">
        <p14:creationId xmlns:p14="http://schemas.microsoft.com/office/powerpoint/2010/main" val="39296543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3553"/>
            <a:ext cx="842010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1351128" y="5950424"/>
            <a:ext cx="5199797" cy="646331"/>
          </a:xfrm>
          <a:prstGeom prst="rect">
            <a:avLst/>
          </a:prstGeom>
          <a:noFill/>
        </p:spPr>
        <p:txBody>
          <a:bodyPr wrap="square" rtlCol="0">
            <a:spAutoFit/>
          </a:bodyPr>
          <a:lstStyle/>
          <a:p>
            <a:r>
              <a:rPr lang="sv-SE" dirty="0" smtClean="0"/>
              <a:t>Ur: </a:t>
            </a:r>
            <a:r>
              <a:rPr lang="sv-SE" dirty="0" err="1" smtClean="0"/>
              <a:t>Fang</a:t>
            </a:r>
            <a:r>
              <a:rPr lang="sv-SE" dirty="0" smtClean="0"/>
              <a:t>, G., </a:t>
            </a:r>
            <a:r>
              <a:rPr lang="sv-SE" dirty="0" err="1" smtClean="0"/>
              <a:t>Shang</a:t>
            </a:r>
            <a:r>
              <a:rPr lang="sv-SE" dirty="0" smtClean="0"/>
              <a:t>, K. 2018. </a:t>
            </a:r>
            <a:r>
              <a:rPr lang="sv-SE" dirty="0" err="1" smtClean="0"/>
              <a:t>Wheat</a:t>
            </a:r>
            <a:r>
              <a:rPr lang="sv-SE" dirty="0" smtClean="0"/>
              <a:t> </a:t>
            </a:r>
            <a:r>
              <a:rPr lang="sv-SE" dirty="0" err="1" smtClean="0"/>
              <a:t>straw</a:t>
            </a:r>
            <a:r>
              <a:rPr lang="sv-SE" dirty="0" smtClean="0"/>
              <a:t> </a:t>
            </a:r>
            <a:r>
              <a:rPr lang="sv-SE" dirty="0" err="1" smtClean="0"/>
              <a:t>pulping</a:t>
            </a:r>
            <a:r>
              <a:rPr lang="sv-SE" dirty="0" smtClean="0"/>
              <a:t> for paper and paperboard </a:t>
            </a:r>
            <a:r>
              <a:rPr lang="sv-SE" dirty="0" err="1" smtClean="0"/>
              <a:t>production</a:t>
            </a:r>
            <a:endParaRPr lang="sv-SE" dirty="0"/>
          </a:p>
        </p:txBody>
      </p:sp>
      <p:sp>
        <p:nvSpPr>
          <p:cNvPr id="5" name="textruta 4"/>
          <p:cNvSpPr txBox="1"/>
          <p:nvPr/>
        </p:nvSpPr>
        <p:spPr>
          <a:xfrm>
            <a:off x="8557146" y="791570"/>
            <a:ext cx="3193576" cy="2585323"/>
          </a:xfrm>
          <a:prstGeom prst="rect">
            <a:avLst/>
          </a:prstGeom>
          <a:noFill/>
        </p:spPr>
        <p:txBody>
          <a:bodyPr wrap="square" rtlCol="0">
            <a:spAutoFit/>
          </a:bodyPr>
          <a:lstStyle/>
          <a:p>
            <a:r>
              <a:rPr lang="sv-SE" dirty="0" smtClean="0"/>
              <a:t>Det produceras årligen ca 650 miljoner ton vetehalm i världen. Människan konsumerar ca 400 miljoner ton papper.</a:t>
            </a:r>
          </a:p>
          <a:p>
            <a:r>
              <a:rPr lang="sv-SE" dirty="0" smtClean="0"/>
              <a:t>Använde vi halm i stället för träd, kunde dessa få stå kvar och fortsätta ta upp koldioxid. Vi måste ju ändå äta, varför inte dessutom spara skogen?</a:t>
            </a:r>
            <a:endParaRPr lang="sv-SE" dirty="0"/>
          </a:p>
        </p:txBody>
      </p:sp>
      <p:sp>
        <p:nvSpPr>
          <p:cNvPr id="6" name="textruta 5"/>
          <p:cNvSpPr txBox="1"/>
          <p:nvPr/>
        </p:nvSpPr>
        <p:spPr>
          <a:xfrm>
            <a:off x="8720919" y="3985146"/>
            <a:ext cx="3248168" cy="2031325"/>
          </a:xfrm>
          <a:prstGeom prst="rect">
            <a:avLst/>
          </a:prstGeom>
          <a:noFill/>
        </p:spPr>
        <p:txBody>
          <a:bodyPr wrap="square" rtlCol="0">
            <a:spAutoFit/>
          </a:bodyPr>
          <a:lstStyle/>
          <a:p>
            <a:r>
              <a:rPr lang="sv-SE" dirty="0" smtClean="0"/>
              <a:t>Bör vi överhuvudtaget utifrån klimats synpunkt fortsätta avverka skog, om så hur grova måste träden i så fall vara, för att tillräckligt liten andel ska bli papper och biobränsle, tillräckligt stor andel sågvirke?</a:t>
            </a:r>
            <a:endParaRPr lang="sv-SE" dirty="0"/>
          </a:p>
        </p:txBody>
      </p:sp>
      <p:sp>
        <p:nvSpPr>
          <p:cNvPr id="2" name="textruta 1"/>
          <p:cNvSpPr txBox="1"/>
          <p:nvPr/>
        </p:nvSpPr>
        <p:spPr>
          <a:xfrm>
            <a:off x="9067160" y="145997"/>
            <a:ext cx="2683562" cy="369332"/>
          </a:xfrm>
          <a:prstGeom prst="rect">
            <a:avLst/>
          </a:prstGeom>
          <a:noFill/>
        </p:spPr>
        <p:txBody>
          <a:bodyPr wrap="square" rtlCol="0">
            <a:spAutoFit/>
          </a:bodyPr>
          <a:lstStyle/>
          <a:p>
            <a:r>
              <a:rPr lang="sv-SE" b="1" dirty="0" smtClean="0"/>
              <a:t>Vad Sverige kan göra</a:t>
            </a:r>
            <a:endParaRPr lang="sv-SE" b="1" dirty="0"/>
          </a:p>
        </p:txBody>
      </p:sp>
    </p:spTree>
    <p:extLst>
      <p:ext uri="{BB962C8B-B14F-4D97-AF65-F5344CB8AC3E}">
        <p14:creationId xmlns:p14="http://schemas.microsoft.com/office/powerpoint/2010/main" val="2155748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0492" y="857250"/>
            <a:ext cx="4559967" cy="5159368"/>
          </a:xfrm>
          <a:prstGeom prst="rect">
            <a:avLst/>
          </a:prstGeom>
        </p:spPr>
      </p:pic>
      <p:pic>
        <p:nvPicPr>
          <p:cNvPr id="5" name="Picture 4"/>
          <p:cNvPicPr>
            <a:picLocks noChangeAspect="1"/>
          </p:cNvPicPr>
          <p:nvPr/>
        </p:nvPicPr>
        <p:blipFill>
          <a:blip r:embed="rId3"/>
          <a:stretch>
            <a:fillRect/>
          </a:stretch>
        </p:blipFill>
        <p:spPr>
          <a:xfrm>
            <a:off x="8219575" y="1230775"/>
            <a:ext cx="470113" cy="371183"/>
          </a:xfrm>
          <a:prstGeom prst="rect">
            <a:avLst/>
          </a:prstGeom>
        </p:spPr>
      </p:pic>
      <p:sp>
        <p:nvSpPr>
          <p:cNvPr id="6" name="TextBox 5"/>
          <p:cNvSpPr txBox="1"/>
          <p:nvPr/>
        </p:nvSpPr>
        <p:spPr>
          <a:xfrm>
            <a:off x="6324600" y="1266325"/>
            <a:ext cx="2651720" cy="323165"/>
          </a:xfrm>
          <a:prstGeom prst="rect">
            <a:avLst/>
          </a:prstGeom>
          <a:noFill/>
        </p:spPr>
        <p:txBody>
          <a:bodyPr wrap="square" rtlCol="0">
            <a:spAutoFit/>
          </a:bodyPr>
          <a:lstStyle/>
          <a:p>
            <a:r>
              <a:rPr lang="sv-SE" sz="1500" dirty="0"/>
              <a:t>Temperaturförändring</a:t>
            </a:r>
          </a:p>
        </p:txBody>
      </p:sp>
      <p:sp>
        <p:nvSpPr>
          <p:cNvPr id="7" name="TextBox 6"/>
          <p:cNvSpPr txBox="1"/>
          <p:nvPr/>
        </p:nvSpPr>
        <p:spPr>
          <a:xfrm>
            <a:off x="6324601" y="1566406"/>
            <a:ext cx="3633537" cy="784830"/>
          </a:xfrm>
          <a:prstGeom prst="rect">
            <a:avLst/>
          </a:prstGeom>
          <a:noFill/>
        </p:spPr>
        <p:txBody>
          <a:bodyPr wrap="square" rtlCol="0">
            <a:spAutoFit/>
          </a:bodyPr>
          <a:lstStyle/>
          <a:p>
            <a:r>
              <a:rPr lang="sv-SE" sz="1500" dirty="0"/>
              <a:t>Bilden visar effekten på temperaturen av att  människan ändrat </a:t>
            </a:r>
            <a:r>
              <a:rPr lang="sv-SE" sz="1500" u="sng" dirty="0"/>
              <a:t>trädartsammansättningen </a:t>
            </a:r>
            <a:r>
              <a:rPr lang="sv-SE" sz="1500" dirty="0"/>
              <a:t>(modellstudie, simuleringar)</a:t>
            </a:r>
          </a:p>
        </p:txBody>
      </p:sp>
      <p:sp>
        <p:nvSpPr>
          <p:cNvPr id="2" name="TextBox 1"/>
          <p:cNvSpPr txBox="1"/>
          <p:nvPr/>
        </p:nvSpPr>
        <p:spPr>
          <a:xfrm>
            <a:off x="6255859" y="2663788"/>
            <a:ext cx="4397542" cy="1846659"/>
          </a:xfrm>
          <a:prstGeom prst="rect">
            <a:avLst/>
          </a:prstGeom>
          <a:noFill/>
        </p:spPr>
        <p:txBody>
          <a:bodyPr wrap="square" rtlCol="0">
            <a:spAutoFit/>
          </a:bodyPr>
          <a:lstStyle/>
          <a:p>
            <a:r>
              <a:rPr lang="sv-SE" sz="1200" b="1" u="sng" dirty="0"/>
              <a:t>Totala </a:t>
            </a:r>
            <a:r>
              <a:rPr lang="sv-SE" sz="1200" u="sng" dirty="0"/>
              <a:t>temp</a:t>
            </a:r>
            <a:r>
              <a:rPr lang="sv-SE" sz="1200" b="1" u="sng" dirty="0"/>
              <a:t>.</a:t>
            </a:r>
            <a:r>
              <a:rPr lang="sv-SE" sz="1200" u="sng" dirty="0"/>
              <a:t> förändring sedan år 1750, grader Kelvin</a:t>
            </a:r>
          </a:p>
          <a:p>
            <a:r>
              <a:rPr lang="sv-SE" sz="1200" dirty="0"/>
              <a:t>Sommartemperatur nära markytan </a:t>
            </a:r>
            <a:r>
              <a:rPr lang="sv-SE" sz="1200" u="sng" dirty="0"/>
              <a:t>Europa</a:t>
            </a:r>
          </a:p>
          <a:p>
            <a:endParaRPr lang="sv-SE" sz="1200" dirty="0"/>
          </a:p>
          <a:p>
            <a:r>
              <a:rPr lang="sv-SE" sz="1200" u="sng" dirty="0"/>
              <a:t>Globala</a:t>
            </a:r>
            <a:r>
              <a:rPr lang="sv-SE" sz="1200" dirty="0"/>
              <a:t> förändringar totalt  (p.g.a. CO</a:t>
            </a:r>
            <a:r>
              <a:rPr lang="sv-SE" sz="1200" baseline="-25000" dirty="0"/>
              <a:t>2</a:t>
            </a:r>
            <a:r>
              <a:rPr lang="sv-SE" sz="1200" dirty="0"/>
              <a:t>, mm.)         1,71</a:t>
            </a:r>
          </a:p>
          <a:p>
            <a:r>
              <a:rPr lang="sv-SE" sz="1200" dirty="0"/>
              <a:t>Minskat </a:t>
            </a:r>
            <a:r>
              <a:rPr lang="sv-SE" sz="1200" dirty="0" err="1"/>
              <a:t>albedo</a:t>
            </a:r>
            <a:r>
              <a:rPr lang="sv-SE" sz="1200" dirty="0"/>
              <a:t> till följd av återbeskogning               0,02</a:t>
            </a:r>
          </a:p>
          <a:p>
            <a:r>
              <a:rPr lang="sv-SE" sz="1200" dirty="0"/>
              <a:t>Minskat </a:t>
            </a:r>
            <a:r>
              <a:rPr lang="sv-SE" sz="1200" dirty="0" err="1"/>
              <a:t>albedo</a:t>
            </a:r>
            <a:r>
              <a:rPr lang="sv-SE" sz="1200" dirty="0"/>
              <a:t> till följd av mer barrträd än lövträd   </a:t>
            </a:r>
            <a:r>
              <a:rPr lang="sv-SE" sz="1200" u="sng" dirty="0"/>
              <a:t>0,08</a:t>
            </a:r>
          </a:p>
          <a:p>
            <a:r>
              <a:rPr lang="sv-SE" sz="1200" dirty="0"/>
              <a:t>Minskat kol lager i vegetation &amp; mark	                0,02 </a:t>
            </a:r>
          </a:p>
          <a:p>
            <a:r>
              <a:rPr lang="sv-SE" sz="1200" dirty="0"/>
              <a:t>	                                       Total effekt   0,12               </a:t>
            </a:r>
            <a:r>
              <a:rPr lang="sv-SE" dirty="0"/>
              <a:t>	     	  </a:t>
            </a:r>
          </a:p>
        </p:txBody>
      </p:sp>
      <p:sp>
        <p:nvSpPr>
          <p:cNvPr id="3" name="Rektangel 2"/>
          <p:cNvSpPr/>
          <p:nvPr/>
        </p:nvSpPr>
        <p:spPr>
          <a:xfrm>
            <a:off x="1670949" y="5877273"/>
            <a:ext cx="4572000" cy="646331"/>
          </a:xfrm>
          <a:prstGeom prst="rect">
            <a:avLst/>
          </a:prstGeom>
        </p:spPr>
        <p:txBody>
          <a:bodyPr>
            <a:spAutoFit/>
          </a:bodyPr>
          <a:lstStyle/>
          <a:p>
            <a:r>
              <a:rPr lang="sv-SE" sz="1200" dirty="0" err="1"/>
              <a:t>Naudts</a:t>
            </a:r>
            <a:r>
              <a:rPr lang="sv-SE" sz="1200" dirty="0"/>
              <a:t>, K., Chen, Y., </a:t>
            </a:r>
            <a:r>
              <a:rPr lang="sv-SE" sz="1200" dirty="0" err="1"/>
              <a:t>McGrath</a:t>
            </a:r>
            <a:r>
              <a:rPr lang="sv-SE" sz="1200" dirty="0"/>
              <a:t>, M. J., Ryder, J., </a:t>
            </a:r>
            <a:r>
              <a:rPr lang="sv-SE" sz="1200" dirty="0" err="1"/>
              <a:t>Valade</a:t>
            </a:r>
            <a:r>
              <a:rPr lang="sv-SE" sz="1200" dirty="0"/>
              <a:t>, A., Otto, J. &amp; </a:t>
            </a:r>
            <a:r>
              <a:rPr lang="sv-SE" sz="1200" dirty="0" err="1"/>
              <a:t>Luyssaert</a:t>
            </a:r>
            <a:r>
              <a:rPr lang="sv-SE" sz="1200" dirty="0"/>
              <a:t>, S. 2016. </a:t>
            </a:r>
            <a:r>
              <a:rPr lang="en-US" sz="1200" dirty="0"/>
              <a:t>Europe’s forest management did not mitigate climate warming. </a:t>
            </a:r>
            <a:r>
              <a:rPr lang="en-US" sz="1200" b="1" i="1" dirty="0"/>
              <a:t>Science</a:t>
            </a:r>
            <a:r>
              <a:rPr lang="en-US" sz="1200" i="1" dirty="0"/>
              <a:t> </a:t>
            </a:r>
            <a:r>
              <a:rPr lang="en-US" sz="1200" b="1" dirty="0"/>
              <a:t>351</a:t>
            </a:r>
            <a:r>
              <a:rPr lang="en-US" sz="1200" dirty="0"/>
              <a:t>, Issue 6273: 597-600 </a:t>
            </a:r>
            <a:endParaRPr lang="sv-SE" sz="1200" dirty="0"/>
          </a:p>
        </p:txBody>
      </p:sp>
      <p:sp>
        <p:nvSpPr>
          <p:cNvPr id="8" name="textruta 7"/>
          <p:cNvSpPr txBox="1"/>
          <p:nvPr/>
        </p:nvSpPr>
        <p:spPr>
          <a:xfrm>
            <a:off x="1670948" y="200526"/>
            <a:ext cx="6101451" cy="369332"/>
          </a:xfrm>
          <a:prstGeom prst="rect">
            <a:avLst/>
          </a:prstGeom>
          <a:noFill/>
        </p:spPr>
        <p:txBody>
          <a:bodyPr wrap="square" rtlCol="0">
            <a:spAutoFit/>
          </a:bodyPr>
          <a:lstStyle/>
          <a:p>
            <a:r>
              <a:rPr lang="sv-SE" dirty="0" smtClean="0"/>
              <a:t> Mer lövträd skulle minska klimatpåverkan</a:t>
            </a:r>
            <a:endParaRPr lang="sv-SE" dirty="0"/>
          </a:p>
        </p:txBody>
      </p:sp>
      <p:sp>
        <p:nvSpPr>
          <p:cNvPr id="10" name="textruta 9"/>
          <p:cNvSpPr txBox="1"/>
          <p:nvPr/>
        </p:nvSpPr>
        <p:spPr>
          <a:xfrm>
            <a:off x="7399723" y="200526"/>
            <a:ext cx="3500887" cy="461665"/>
          </a:xfrm>
          <a:prstGeom prst="rect">
            <a:avLst/>
          </a:prstGeom>
          <a:noFill/>
        </p:spPr>
        <p:txBody>
          <a:bodyPr wrap="square" rtlCol="0">
            <a:spAutoFit/>
          </a:bodyPr>
          <a:lstStyle/>
          <a:p>
            <a:r>
              <a:rPr lang="sv-SE" sz="2400" b="1" dirty="0" smtClean="0"/>
              <a:t>Vad Sverige kan göra</a:t>
            </a:r>
            <a:endParaRPr lang="sv-SE" sz="2400" b="1" dirty="0"/>
          </a:p>
        </p:txBody>
      </p:sp>
    </p:spTree>
    <p:extLst>
      <p:ext uri="{BB962C8B-B14F-4D97-AF65-F5344CB8AC3E}">
        <p14:creationId xmlns:p14="http://schemas.microsoft.com/office/powerpoint/2010/main" val="16672927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01316" y="-363037"/>
            <a:ext cx="10515600" cy="1325563"/>
          </a:xfrm>
        </p:spPr>
        <p:txBody>
          <a:bodyPr>
            <a:normAutofit/>
          </a:bodyPr>
          <a:lstStyle/>
          <a:p>
            <a:r>
              <a:rPr lang="sv-SE" sz="2400" dirty="0" smtClean="0"/>
              <a:t>Sverige bör </a:t>
            </a:r>
            <a:r>
              <a:rPr lang="sv-SE" sz="2400" i="1" dirty="0" smtClean="0"/>
              <a:t>nationellt</a:t>
            </a:r>
            <a:r>
              <a:rPr lang="sv-SE" sz="2400" dirty="0" smtClean="0"/>
              <a:t> justera § 6 i Skogsvårdslagen, därmed </a:t>
            </a:r>
            <a:r>
              <a:rPr lang="sv-SE" sz="2400" b="1" dirty="0" smtClean="0"/>
              <a:t>klimatsäkra</a:t>
            </a:r>
            <a:r>
              <a:rPr lang="sv-SE" sz="2400" dirty="0" smtClean="0"/>
              <a:t> skogen</a:t>
            </a:r>
            <a:endParaRPr lang="sv-SE" sz="2400" dirty="0"/>
          </a:p>
        </p:txBody>
      </p:sp>
      <p:sp>
        <p:nvSpPr>
          <p:cNvPr id="3" name="Platshållare för innehåll 2"/>
          <p:cNvSpPr>
            <a:spLocks noGrp="1"/>
          </p:cNvSpPr>
          <p:nvPr>
            <p:ph idx="1"/>
          </p:nvPr>
        </p:nvSpPr>
        <p:spPr>
          <a:xfrm>
            <a:off x="1" y="537411"/>
            <a:ext cx="12192000" cy="5446295"/>
          </a:xfrm>
        </p:spPr>
        <p:txBody>
          <a:bodyPr>
            <a:normAutofit/>
          </a:bodyPr>
          <a:lstStyle/>
          <a:p>
            <a:pPr marL="0" indent="0">
              <a:buNone/>
            </a:pPr>
            <a:r>
              <a:rPr lang="sv-SE" sz="2400" dirty="0" smtClean="0"/>
              <a:t>        </a:t>
            </a:r>
            <a:r>
              <a:rPr lang="sv-SE" sz="2400" u="sng" dirty="0" smtClean="0"/>
              <a:t>Stoppa detta</a:t>
            </a:r>
            <a:r>
              <a:rPr lang="sv-SE" sz="2400" dirty="0" smtClean="0"/>
              <a:t>, tall och gran monokulturer</a:t>
            </a:r>
          </a:p>
          <a:p>
            <a:pPr marL="0" indent="0">
              <a:buNone/>
            </a:pPr>
            <a:endParaRPr lang="sv-SE" sz="2400" u="sng" dirty="0"/>
          </a:p>
          <a:p>
            <a:pPr marL="0" indent="0">
              <a:buNone/>
            </a:pPr>
            <a:endParaRPr lang="sv-SE" sz="2400" dirty="0"/>
          </a:p>
        </p:txBody>
      </p:sp>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547" y="1197005"/>
            <a:ext cx="5120289" cy="3840216"/>
          </a:xfrm>
          <a:prstGeom prst="rect">
            <a:avLst/>
          </a:prstGeom>
        </p:spPr>
      </p:pic>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338" y="885052"/>
            <a:ext cx="5440024" cy="4071957"/>
          </a:xfrm>
          <a:prstGeom prst="rect">
            <a:avLst/>
          </a:prstGeom>
        </p:spPr>
      </p:pic>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74" y="4011028"/>
            <a:ext cx="5061283" cy="2846972"/>
          </a:xfrm>
          <a:prstGeom prst="rect">
            <a:avLst/>
          </a:prstGeom>
        </p:spPr>
      </p:pic>
      <p:sp>
        <p:nvSpPr>
          <p:cNvPr id="4" name="textruta 3"/>
          <p:cNvSpPr txBox="1"/>
          <p:nvPr/>
        </p:nvSpPr>
        <p:spPr>
          <a:xfrm>
            <a:off x="8598568" y="5693869"/>
            <a:ext cx="2418348" cy="707886"/>
          </a:xfrm>
          <a:prstGeom prst="rect">
            <a:avLst/>
          </a:prstGeom>
          <a:noFill/>
        </p:spPr>
        <p:txBody>
          <a:bodyPr wrap="square" rtlCol="0">
            <a:spAutoFit/>
          </a:bodyPr>
          <a:lstStyle/>
          <a:p>
            <a:r>
              <a:rPr lang="sv-SE" sz="2000" b="1" dirty="0" smtClean="0"/>
              <a:t>Vad Sverige kan </a:t>
            </a:r>
            <a:r>
              <a:rPr lang="sv-SE" sz="2000" b="1" dirty="0" smtClean="0"/>
              <a:t>göra för klimatet</a:t>
            </a:r>
            <a:endParaRPr lang="sv-SE" sz="2000" b="1" dirty="0"/>
          </a:p>
        </p:txBody>
      </p:sp>
    </p:spTree>
    <p:extLst>
      <p:ext uri="{BB962C8B-B14F-4D97-AF65-F5344CB8AC3E}">
        <p14:creationId xmlns:p14="http://schemas.microsoft.com/office/powerpoint/2010/main" val="11633048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69815" y="243057"/>
            <a:ext cx="10984832" cy="894180"/>
          </a:xfrm>
        </p:spPr>
        <p:txBody>
          <a:bodyPr>
            <a:normAutofit fontScale="90000"/>
          </a:bodyPr>
          <a:lstStyle/>
          <a:p>
            <a:r>
              <a:rPr lang="sv-SE" sz="2800" dirty="0" smtClean="0"/>
              <a:t>Återskapa i stället vanliga semi- naturliga blandskogar efter avverkning.</a:t>
            </a:r>
            <a:br>
              <a:rPr lang="sv-SE" sz="2800" dirty="0" smtClean="0"/>
            </a:br>
            <a:r>
              <a:rPr lang="sv-SE" sz="2800" dirty="0" smtClean="0"/>
              <a:t>Det ger bättre klimatsäkring, mer biologisk mångfald, m.fl. ekologiska tjänster</a:t>
            </a:r>
            <a:br>
              <a:rPr lang="sv-SE" sz="2800" dirty="0" smtClean="0"/>
            </a:br>
            <a:endParaRPr lang="sv-SE" sz="2800" dirty="0"/>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13095" y="1456071"/>
            <a:ext cx="5510463" cy="5050521"/>
          </a:xfr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75" y="2542674"/>
            <a:ext cx="6084662" cy="3938337"/>
          </a:xfrm>
          <a:prstGeom prst="rect">
            <a:avLst/>
          </a:prstGeom>
        </p:spPr>
      </p:pic>
      <p:sp>
        <p:nvSpPr>
          <p:cNvPr id="3" name="textruta 2"/>
          <p:cNvSpPr txBox="1"/>
          <p:nvPr/>
        </p:nvSpPr>
        <p:spPr>
          <a:xfrm>
            <a:off x="8198864" y="1137237"/>
            <a:ext cx="2820040" cy="707886"/>
          </a:xfrm>
          <a:prstGeom prst="rect">
            <a:avLst/>
          </a:prstGeom>
          <a:noFill/>
        </p:spPr>
        <p:txBody>
          <a:bodyPr wrap="square" rtlCol="0">
            <a:spAutoFit/>
          </a:bodyPr>
          <a:lstStyle/>
          <a:p>
            <a:r>
              <a:rPr lang="sv-SE" sz="2000" b="1" dirty="0" smtClean="0"/>
              <a:t>Vad Sverige kan </a:t>
            </a:r>
            <a:r>
              <a:rPr lang="sv-SE" sz="2000" b="1" dirty="0" smtClean="0"/>
              <a:t>göra för klimatet</a:t>
            </a:r>
            <a:endParaRPr lang="sv-SE" sz="2000" b="1" dirty="0"/>
          </a:p>
        </p:txBody>
      </p:sp>
    </p:spTree>
    <p:extLst>
      <p:ext uri="{BB962C8B-B14F-4D97-AF65-F5344CB8AC3E}">
        <p14:creationId xmlns:p14="http://schemas.microsoft.com/office/powerpoint/2010/main" val="28605594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body" idx="1"/>
          </p:nvPr>
        </p:nvSpPr>
        <p:spPr>
          <a:xfrm>
            <a:off x="1246188" y="0"/>
            <a:ext cx="8964612" cy="7461250"/>
          </a:xfrm>
        </p:spPr>
        <p:txBody>
          <a:bodyPr/>
          <a:lstStyle/>
          <a:p>
            <a:pPr marL="609600" indent="-609600">
              <a:lnSpc>
                <a:spcPct val="80000"/>
              </a:lnSpc>
              <a:buNone/>
            </a:pPr>
            <a:endParaRPr lang="sv-SE" sz="1800" b="1" dirty="0"/>
          </a:p>
          <a:p>
            <a:pPr marL="609600" indent="-609600">
              <a:lnSpc>
                <a:spcPct val="80000"/>
              </a:lnSpc>
              <a:buNone/>
            </a:pPr>
            <a:r>
              <a:rPr lang="sv-SE" sz="1800" b="1" dirty="0" smtClean="0"/>
              <a:t>Perioden 2001-2003, med </a:t>
            </a:r>
            <a:r>
              <a:rPr lang="sv-SE" sz="1800" b="1" u="sng" dirty="0" smtClean="0"/>
              <a:t>fuktiga svala somrar</a:t>
            </a:r>
            <a:r>
              <a:rPr lang="sv-SE" sz="1800" b="1" dirty="0" smtClean="0"/>
              <a:t>, </a:t>
            </a:r>
            <a:r>
              <a:rPr lang="sv-SE" sz="1800" b="1" u="sng" dirty="0" smtClean="0"/>
              <a:t>och relativt varma vintrar</a:t>
            </a:r>
            <a:r>
              <a:rPr lang="sv-SE" sz="1800" b="1" dirty="0" smtClean="0"/>
              <a:t>, </a:t>
            </a:r>
          </a:p>
          <a:p>
            <a:pPr marL="609600" indent="-609600">
              <a:lnSpc>
                <a:spcPct val="80000"/>
              </a:lnSpc>
              <a:buNone/>
            </a:pPr>
            <a:r>
              <a:rPr lang="sv-SE" sz="1800" b="1" dirty="0"/>
              <a:t> </a:t>
            </a:r>
            <a:r>
              <a:rPr lang="sv-SE" sz="1800" b="1" dirty="0" smtClean="0"/>
              <a:t>angreps ca 484 000 ha tall bestånd av svampen </a:t>
            </a:r>
            <a:r>
              <a:rPr lang="sv-SE" sz="1800" b="1" i="1" dirty="0" err="1" smtClean="0"/>
              <a:t>Greminiella</a:t>
            </a:r>
            <a:r>
              <a:rPr lang="sv-SE" sz="1800" b="1" i="1" dirty="0" smtClean="0"/>
              <a:t> </a:t>
            </a:r>
            <a:r>
              <a:rPr lang="sv-SE" sz="1800" b="1" i="1" dirty="0" err="1" smtClean="0"/>
              <a:t>abietina</a:t>
            </a:r>
            <a:r>
              <a:rPr lang="sv-SE" sz="1800" b="1" i="1" dirty="0" smtClean="0"/>
              <a:t> </a:t>
            </a:r>
            <a:r>
              <a:rPr lang="sv-SE" sz="1800" b="1" dirty="0" smtClean="0"/>
              <a:t>,</a:t>
            </a:r>
          </a:p>
          <a:p>
            <a:pPr marL="609600" indent="-609600">
              <a:lnSpc>
                <a:spcPct val="80000"/>
              </a:lnSpc>
              <a:buNone/>
            </a:pPr>
            <a:r>
              <a:rPr lang="sv-SE" sz="1800" b="1" dirty="0" smtClean="0"/>
              <a:t> ca 50 000 ha  kom att sanerings avverkas.</a:t>
            </a:r>
          </a:p>
          <a:p>
            <a:pPr marL="609600" indent="-609600">
              <a:lnSpc>
                <a:spcPct val="80000"/>
              </a:lnSpc>
              <a:buNone/>
            </a:pPr>
            <a:r>
              <a:rPr lang="sv-SE" sz="1800" b="1" dirty="0" smtClean="0"/>
              <a:t>Beräknad ekonomisk förlust på grund av angreppet, ca 1, 5 miljarder kr</a:t>
            </a:r>
            <a:endParaRPr lang="sv-SE" sz="1800" b="1" dirty="0"/>
          </a:p>
          <a:p>
            <a:pPr marL="609600" indent="-609600">
              <a:lnSpc>
                <a:spcPct val="80000"/>
              </a:lnSpc>
              <a:buNone/>
            </a:pPr>
            <a:endParaRPr lang="sv-SE" sz="2000" dirty="0"/>
          </a:p>
          <a:p>
            <a:pPr marL="609600" indent="-609600">
              <a:lnSpc>
                <a:spcPct val="80000"/>
              </a:lnSpc>
              <a:buNone/>
            </a:pPr>
            <a:endParaRPr lang="sv-SE" sz="2000" dirty="0"/>
          </a:p>
          <a:p>
            <a:pPr marL="609600" indent="-609600">
              <a:lnSpc>
                <a:spcPct val="80000"/>
              </a:lnSpc>
              <a:buNone/>
            </a:pPr>
            <a:endParaRPr lang="sv-SE" sz="2000" dirty="0"/>
          </a:p>
          <a:p>
            <a:pPr marL="609600" indent="-609600">
              <a:lnSpc>
                <a:spcPct val="80000"/>
              </a:lnSpc>
              <a:buNone/>
            </a:pPr>
            <a:r>
              <a:rPr lang="sv-SE" sz="2000" dirty="0"/>
              <a:t/>
            </a:r>
            <a:br>
              <a:rPr lang="sv-SE" sz="2000" dirty="0"/>
            </a:br>
            <a:endParaRPr lang="sv-SE" sz="2000" dirty="0"/>
          </a:p>
          <a:p>
            <a:pPr marL="609600" indent="-609600">
              <a:lnSpc>
                <a:spcPct val="80000"/>
              </a:lnSpc>
              <a:buNone/>
            </a:pPr>
            <a:r>
              <a:rPr lang="sv-SE" sz="1800" dirty="0"/>
              <a:t/>
            </a:r>
            <a:br>
              <a:rPr lang="sv-SE" sz="1800" dirty="0"/>
            </a:br>
            <a:endParaRPr lang="sv-SE" sz="1800" dirty="0"/>
          </a:p>
          <a:p>
            <a:pPr marL="609600" indent="-609600">
              <a:lnSpc>
                <a:spcPct val="80000"/>
              </a:lnSpc>
              <a:buNone/>
            </a:pPr>
            <a:r>
              <a:rPr lang="sv-SE" sz="1800" dirty="0"/>
              <a:t/>
            </a:r>
            <a:br>
              <a:rPr lang="sv-SE" sz="1800" dirty="0"/>
            </a:br>
            <a:endParaRPr lang="sv-SE" sz="1800" dirty="0"/>
          </a:p>
        </p:txBody>
      </p:sp>
      <p:pic>
        <p:nvPicPr>
          <p:cNvPr id="3" name="Picture 2"/>
          <p:cNvPicPr>
            <a:picLocks noChangeAspect="1" noChangeArrowheads="1"/>
          </p:cNvPicPr>
          <p:nvPr/>
        </p:nvPicPr>
        <p:blipFill>
          <a:blip r:embed="rId2" cstate="print"/>
          <a:srcRect/>
          <a:stretch>
            <a:fillRect/>
          </a:stretch>
        </p:blipFill>
        <p:spPr bwMode="auto">
          <a:xfrm>
            <a:off x="1337710" y="1746559"/>
            <a:ext cx="6403020" cy="1459831"/>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1337711" y="3206390"/>
            <a:ext cx="6394585" cy="1477976"/>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337710" y="4633541"/>
            <a:ext cx="6394586" cy="1470325"/>
          </a:xfrm>
          <a:prstGeom prst="rect">
            <a:avLst/>
          </a:prstGeom>
          <a:noFill/>
          <a:ln w="9525">
            <a:noFill/>
            <a:miter lim="800000"/>
            <a:headEnd/>
            <a:tailEnd/>
          </a:ln>
        </p:spPr>
      </p:pic>
      <p:pic>
        <p:nvPicPr>
          <p:cNvPr id="6" name="Bildobjekt 5"/>
          <p:cNvPicPr>
            <a:picLocks noChangeAspect="1"/>
          </p:cNvPicPr>
          <p:nvPr/>
        </p:nvPicPr>
        <p:blipFill>
          <a:blip r:embed="rId5"/>
          <a:stretch>
            <a:fillRect/>
          </a:stretch>
        </p:blipFill>
        <p:spPr>
          <a:xfrm>
            <a:off x="8549907" y="1314168"/>
            <a:ext cx="2849445" cy="4990379"/>
          </a:xfrm>
          <a:prstGeom prst="rect">
            <a:avLst/>
          </a:prstGeom>
        </p:spPr>
      </p:pic>
      <p:sp>
        <p:nvSpPr>
          <p:cNvPr id="2" name="textruta 1"/>
          <p:cNvSpPr txBox="1"/>
          <p:nvPr/>
        </p:nvSpPr>
        <p:spPr>
          <a:xfrm>
            <a:off x="1337709" y="6392779"/>
            <a:ext cx="8271511" cy="369332"/>
          </a:xfrm>
          <a:prstGeom prst="rect">
            <a:avLst/>
          </a:prstGeom>
          <a:noFill/>
        </p:spPr>
        <p:txBody>
          <a:bodyPr wrap="square" rtlCol="0">
            <a:spAutoFit/>
          </a:bodyPr>
          <a:lstStyle/>
          <a:p>
            <a:r>
              <a:rPr lang="sv-SE" dirty="0" smtClean="0"/>
              <a:t>Källa: Skogsstyrelsen 2017. Skador på skog, skogsskötselserien, bilder, Per Hansson</a:t>
            </a:r>
            <a:endParaRPr lang="sv-SE" dirty="0"/>
          </a:p>
        </p:txBody>
      </p:sp>
      <p:sp>
        <p:nvSpPr>
          <p:cNvPr id="7" name="textruta 6"/>
          <p:cNvSpPr txBox="1"/>
          <p:nvPr/>
        </p:nvSpPr>
        <p:spPr>
          <a:xfrm>
            <a:off x="8967537" y="414938"/>
            <a:ext cx="2431815" cy="400110"/>
          </a:xfrm>
          <a:prstGeom prst="rect">
            <a:avLst/>
          </a:prstGeom>
          <a:noFill/>
        </p:spPr>
        <p:txBody>
          <a:bodyPr wrap="square" rtlCol="0">
            <a:spAutoFit/>
          </a:bodyPr>
          <a:lstStyle/>
          <a:p>
            <a:r>
              <a:rPr lang="sv-SE" sz="2000" b="1" dirty="0" smtClean="0"/>
              <a:t>Vad Sverige kan göra</a:t>
            </a:r>
            <a:endParaRPr lang="sv-SE" sz="2000" b="1" dirty="0"/>
          </a:p>
        </p:txBody>
      </p:sp>
    </p:spTree>
    <p:extLst>
      <p:ext uri="{BB962C8B-B14F-4D97-AF65-F5344CB8AC3E}">
        <p14:creationId xmlns:p14="http://schemas.microsoft.com/office/powerpoint/2010/main" val="19728859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77778" y="-45201"/>
            <a:ext cx="7772400" cy="1143000"/>
          </a:xfrm>
        </p:spPr>
        <p:txBody>
          <a:bodyPr/>
          <a:lstStyle/>
          <a:p>
            <a:pPr eaLnBrk="1" hangingPunct="1"/>
            <a:r>
              <a:rPr lang="en-GB" altLang="sv-SE" sz="4000" dirty="0" err="1"/>
              <a:t>Stormen</a:t>
            </a:r>
            <a:r>
              <a:rPr lang="en-GB" altLang="sv-SE" sz="4000" dirty="0"/>
              <a:t> Gudrun</a:t>
            </a:r>
            <a:br>
              <a:rPr lang="en-GB" altLang="sv-SE" sz="4000" dirty="0"/>
            </a:br>
            <a:r>
              <a:rPr lang="en-GB" altLang="sv-SE" sz="3600" dirty="0"/>
              <a:t>8-9 </a:t>
            </a:r>
            <a:r>
              <a:rPr lang="en-GB" altLang="sv-SE" sz="3600" dirty="0" err="1"/>
              <a:t>januari</a:t>
            </a:r>
            <a:r>
              <a:rPr lang="en-GB" altLang="sv-SE" sz="3600" dirty="0"/>
              <a:t> 2005, </a:t>
            </a:r>
            <a:r>
              <a:rPr lang="en-GB" altLang="sv-SE" sz="3600" dirty="0" err="1"/>
              <a:t>södra</a:t>
            </a:r>
            <a:r>
              <a:rPr lang="en-GB" altLang="sv-SE" sz="3600" dirty="0"/>
              <a:t> </a:t>
            </a:r>
            <a:r>
              <a:rPr lang="en-GB" altLang="sv-SE" sz="3600" dirty="0" err="1"/>
              <a:t>Sverige</a:t>
            </a:r>
            <a:endParaRPr lang="en-GB" altLang="sv-SE" sz="3600" dirty="0"/>
          </a:p>
        </p:txBody>
      </p:sp>
      <p:pic>
        <p:nvPicPr>
          <p:cNvPr id="92163" name="Picture 3" descr="Gudru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187" y="2104085"/>
            <a:ext cx="2680315" cy="215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descr="Gudru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527" y="4289425"/>
            <a:ext cx="259397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descr="Gudru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1844675"/>
            <a:ext cx="38163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7" descr="SKOG2400246"/>
          <p:cNvPicPr>
            <a:picLocks noChangeAspect="1" noChangeArrowheads="1"/>
          </p:cNvPicPr>
          <p:nvPr/>
        </p:nvPicPr>
        <p:blipFill>
          <a:blip r:embed="rId5">
            <a:extLst>
              <a:ext uri="{28A0092B-C50C-407E-A947-70E740481C1C}">
                <a14:useLocalDpi xmlns:a14="http://schemas.microsoft.com/office/drawing/2010/main" val="0"/>
              </a:ext>
            </a:extLst>
          </a:blip>
          <a:srcRect l="1158" t="4063" r="28949" b="4063"/>
          <a:stretch>
            <a:fillRect/>
          </a:stretch>
        </p:blipFill>
        <p:spPr bwMode="auto">
          <a:xfrm>
            <a:off x="772946" y="1268413"/>
            <a:ext cx="511175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 Box 6"/>
          <p:cNvSpPr txBox="1">
            <a:spLocks noChangeArrowheads="1"/>
          </p:cNvSpPr>
          <p:nvPr/>
        </p:nvSpPr>
        <p:spPr bwMode="auto">
          <a:xfrm>
            <a:off x="842796" y="5269664"/>
            <a:ext cx="5041900" cy="1323439"/>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sv-SE" sz="2000" dirty="0" err="1"/>
              <a:t>Vindhastigheter</a:t>
            </a:r>
            <a:r>
              <a:rPr lang="en-GB" altLang="sv-SE" sz="2000" dirty="0"/>
              <a:t> &gt; 30 m/s </a:t>
            </a:r>
          </a:p>
          <a:p>
            <a:pPr eaLnBrk="1" hangingPunct="1">
              <a:spcBef>
                <a:spcPct val="0"/>
              </a:spcBef>
              <a:buFontTx/>
              <a:buNone/>
            </a:pPr>
            <a:r>
              <a:rPr lang="en-GB" altLang="sv-SE" sz="2000" dirty="0"/>
              <a:t>75 million m</a:t>
            </a:r>
            <a:r>
              <a:rPr lang="en-GB" altLang="sv-SE" sz="2000" baseline="30000" dirty="0"/>
              <a:t>3</a:t>
            </a:r>
            <a:r>
              <a:rPr lang="en-GB" altLang="sv-SE" sz="2000" dirty="0"/>
              <a:t> </a:t>
            </a:r>
            <a:r>
              <a:rPr lang="en-GB" altLang="sv-SE" sz="2000" dirty="0" err="1"/>
              <a:t>skog</a:t>
            </a:r>
            <a:r>
              <a:rPr lang="en-GB" altLang="sv-SE" sz="2000" dirty="0"/>
              <a:t> </a:t>
            </a:r>
            <a:r>
              <a:rPr lang="en-GB" altLang="sv-SE" sz="2000" dirty="0" err="1"/>
              <a:t>fälld</a:t>
            </a:r>
            <a:r>
              <a:rPr lang="en-GB" altLang="sv-SE" sz="2000" dirty="0"/>
              <a:t> = 1 </a:t>
            </a:r>
            <a:r>
              <a:rPr lang="en-GB" altLang="sv-SE" sz="2000" dirty="0" err="1"/>
              <a:t>års</a:t>
            </a:r>
            <a:r>
              <a:rPr lang="en-GB" altLang="sv-SE" sz="2000" dirty="0"/>
              <a:t> </a:t>
            </a:r>
            <a:r>
              <a:rPr lang="en-GB" altLang="sv-SE" sz="2000" dirty="0" err="1"/>
              <a:t>avverkning</a:t>
            </a:r>
            <a:endParaRPr lang="en-GB" altLang="sv-SE" sz="2000" dirty="0"/>
          </a:p>
          <a:p>
            <a:pPr eaLnBrk="1" hangingPunct="1">
              <a:spcBef>
                <a:spcPct val="0"/>
              </a:spcBef>
              <a:buFontTx/>
              <a:buNone/>
            </a:pPr>
            <a:r>
              <a:rPr lang="en-GB" altLang="sv-SE" sz="2000" dirty="0"/>
              <a:t>4000 </a:t>
            </a:r>
            <a:r>
              <a:rPr lang="en-GB" altLang="sv-SE" sz="2000" dirty="0" err="1"/>
              <a:t>personer</a:t>
            </a:r>
            <a:r>
              <a:rPr lang="en-GB" altLang="sv-SE" sz="2000" dirty="0"/>
              <a:t> </a:t>
            </a:r>
            <a:r>
              <a:rPr lang="en-GB" altLang="sv-SE" sz="2000" dirty="0" err="1"/>
              <a:t>i</a:t>
            </a:r>
            <a:r>
              <a:rPr lang="en-GB" altLang="sv-SE" sz="2000" dirty="0"/>
              <a:t> </a:t>
            </a:r>
            <a:r>
              <a:rPr lang="en-GB" altLang="sv-SE" sz="2000" dirty="0" err="1"/>
              <a:t>arbete</a:t>
            </a:r>
            <a:r>
              <a:rPr lang="en-GB" altLang="sv-SE" sz="2000" dirty="0"/>
              <a:t> med </a:t>
            </a:r>
            <a:r>
              <a:rPr lang="en-GB" altLang="sv-SE" sz="2000" dirty="0" err="1"/>
              <a:t>att</a:t>
            </a:r>
            <a:r>
              <a:rPr lang="en-GB" altLang="sv-SE" sz="2000" dirty="0"/>
              <a:t> </a:t>
            </a:r>
            <a:r>
              <a:rPr lang="en-GB" altLang="sv-SE" sz="2000" dirty="0" err="1" smtClean="0"/>
              <a:t>röja</a:t>
            </a:r>
            <a:r>
              <a:rPr lang="en-GB" altLang="sv-SE" sz="2000" dirty="0" smtClean="0"/>
              <a:t>,</a:t>
            </a:r>
          </a:p>
          <a:p>
            <a:pPr eaLnBrk="1" hangingPunct="1">
              <a:spcBef>
                <a:spcPct val="0"/>
              </a:spcBef>
              <a:buFontTx/>
              <a:buNone/>
            </a:pPr>
            <a:r>
              <a:rPr lang="en-GB" altLang="sv-SE" sz="2000" dirty="0" err="1" smtClean="0"/>
              <a:t>Kostnad</a:t>
            </a:r>
            <a:r>
              <a:rPr lang="en-GB" altLang="sv-SE" sz="2000" dirty="0" smtClean="0"/>
              <a:t>; ca 15 </a:t>
            </a:r>
            <a:r>
              <a:rPr lang="en-GB" altLang="sv-SE" sz="2000" dirty="0" err="1" smtClean="0"/>
              <a:t>miljarder</a:t>
            </a:r>
            <a:r>
              <a:rPr lang="en-GB" altLang="sv-SE" sz="2000" dirty="0" smtClean="0"/>
              <a:t> </a:t>
            </a:r>
            <a:r>
              <a:rPr lang="en-GB" altLang="sv-SE" sz="2000" dirty="0" err="1" smtClean="0"/>
              <a:t>kr</a:t>
            </a:r>
            <a:endParaRPr lang="en-GB" altLang="sv-SE" sz="2000" dirty="0"/>
          </a:p>
        </p:txBody>
      </p:sp>
      <p:pic>
        <p:nvPicPr>
          <p:cNvPr id="8" name="Platshållare för innehåll 6"/>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269785" y="-345405"/>
            <a:ext cx="3804578" cy="2537827"/>
          </a:xfrm>
        </p:spPr>
      </p:pic>
      <p:sp>
        <p:nvSpPr>
          <p:cNvPr id="2" name="textruta 1"/>
          <p:cNvSpPr txBox="1"/>
          <p:nvPr/>
        </p:nvSpPr>
        <p:spPr>
          <a:xfrm>
            <a:off x="6270171" y="3219610"/>
            <a:ext cx="1498387" cy="1015663"/>
          </a:xfrm>
          <a:prstGeom prst="rect">
            <a:avLst/>
          </a:prstGeom>
          <a:noFill/>
        </p:spPr>
        <p:txBody>
          <a:bodyPr wrap="square" rtlCol="0">
            <a:spAutoFit/>
          </a:bodyPr>
          <a:lstStyle/>
          <a:p>
            <a:r>
              <a:rPr lang="sv-SE" sz="2000" b="1" dirty="0" smtClean="0"/>
              <a:t>Vad Sverige kan </a:t>
            </a:r>
            <a:r>
              <a:rPr lang="sv-SE" sz="2000" b="1" dirty="0" smtClean="0"/>
              <a:t>göra för klimatet</a:t>
            </a:r>
            <a:endParaRPr lang="sv-SE" sz="2000" b="1" dirty="0"/>
          </a:p>
        </p:txBody>
      </p:sp>
    </p:spTree>
    <p:extLst>
      <p:ext uri="{BB962C8B-B14F-4D97-AF65-F5344CB8AC3E}">
        <p14:creationId xmlns:p14="http://schemas.microsoft.com/office/powerpoint/2010/main" val="34580155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18485" y="178025"/>
            <a:ext cx="11135315" cy="6085210"/>
          </a:xfrm>
        </p:spPr>
        <p:txBody>
          <a:bodyPr/>
          <a:lstStyle/>
          <a:p>
            <a:pPr marL="0" indent="0">
              <a:buNone/>
            </a:pPr>
            <a:r>
              <a:rPr lang="sv-SE" sz="2000" dirty="0" smtClean="0"/>
              <a:t>I </a:t>
            </a:r>
            <a:r>
              <a:rPr lang="sv-SE" sz="2000" dirty="0"/>
              <a:t>en ren lövskog är risken för helt konsumerande bränder ca 24 ggr lägre än i en ren barrskog</a:t>
            </a:r>
          </a:p>
          <a:p>
            <a:endParaRPr lang="sv-SE" dirty="0"/>
          </a:p>
        </p:txBody>
      </p:sp>
      <p:pic>
        <p:nvPicPr>
          <p:cNvPr id="4" name="Picture 5" descr="gran5"/>
          <p:cNvPicPr>
            <a:picLocks noChangeAspect="1" noChangeArrowheads="1"/>
          </p:cNvPicPr>
          <p:nvPr/>
        </p:nvPicPr>
        <p:blipFill>
          <a:blip r:embed="rId2" cstate="print">
            <a:extLst>
              <a:ext uri="{28A0092B-C50C-407E-A947-70E740481C1C}">
                <a14:useLocalDpi xmlns:a14="http://schemas.microsoft.com/office/drawing/2010/main" val="0"/>
              </a:ext>
            </a:extLst>
          </a:blip>
          <a:srcRect l="4364" t="3404" r="4364" b="3404"/>
          <a:stretch>
            <a:fillRect/>
          </a:stretch>
        </p:blipFill>
        <p:spPr bwMode="auto">
          <a:xfrm>
            <a:off x="7174197" y="1579887"/>
            <a:ext cx="3393509" cy="50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landskog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18" y="2612748"/>
            <a:ext cx="5776220" cy="373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868296" y="1191025"/>
            <a:ext cx="2580757" cy="707886"/>
          </a:xfrm>
          <a:prstGeom prst="rect">
            <a:avLst/>
          </a:prstGeom>
          <a:noFill/>
        </p:spPr>
        <p:txBody>
          <a:bodyPr wrap="square" rtlCol="0">
            <a:spAutoFit/>
          </a:bodyPr>
          <a:lstStyle/>
          <a:p>
            <a:r>
              <a:rPr lang="sv-SE" sz="2000" b="1" dirty="0" smtClean="0"/>
              <a:t>Vad Sverige kan </a:t>
            </a:r>
            <a:r>
              <a:rPr lang="sv-SE" sz="2000" b="1" dirty="0" smtClean="0"/>
              <a:t>göra för klimatet</a:t>
            </a:r>
            <a:endParaRPr lang="sv-SE" sz="2000" b="1" dirty="0"/>
          </a:p>
        </p:txBody>
      </p:sp>
    </p:spTree>
    <p:extLst>
      <p:ext uri="{BB962C8B-B14F-4D97-AF65-F5344CB8AC3E}">
        <p14:creationId xmlns:p14="http://schemas.microsoft.com/office/powerpoint/2010/main" val="11825907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8027" y="0"/>
            <a:ext cx="720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ruta 2"/>
          <p:cNvSpPr txBox="1"/>
          <p:nvPr/>
        </p:nvSpPr>
        <p:spPr>
          <a:xfrm>
            <a:off x="88232" y="344905"/>
            <a:ext cx="2342147" cy="2862322"/>
          </a:xfrm>
          <a:prstGeom prst="rect">
            <a:avLst/>
          </a:prstGeom>
          <a:noFill/>
        </p:spPr>
        <p:txBody>
          <a:bodyPr wrap="square" rtlCol="0">
            <a:spAutoFit/>
          </a:bodyPr>
          <a:lstStyle/>
          <a:p>
            <a:r>
              <a:rPr lang="sv-SE" dirty="0" smtClean="0"/>
              <a:t>Återskapande av våtmarker skulle </a:t>
            </a:r>
            <a:r>
              <a:rPr lang="sv-SE" u="sng" dirty="0" smtClean="0"/>
              <a:t>minska brandrisker</a:t>
            </a:r>
            <a:r>
              <a:rPr lang="sv-SE" dirty="0" smtClean="0"/>
              <a:t>, </a:t>
            </a:r>
            <a:r>
              <a:rPr lang="sv-SE" u="sng" dirty="0" smtClean="0"/>
              <a:t>öka biologisk mångfald</a:t>
            </a:r>
            <a:r>
              <a:rPr lang="sv-SE" dirty="0" smtClean="0"/>
              <a:t>, samt förbättra en mängd ytterligare ekosystemtjänster,</a:t>
            </a:r>
          </a:p>
          <a:p>
            <a:r>
              <a:rPr lang="sv-SE" dirty="0" smtClean="0"/>
              <a:t>t.ex. även </a:t>
            </a:r>
            <a:r>
              <a:rPr lang="sv-SE" u="sng" dirty="0" smtClean="0"/>
              <a:t>säkra grundvattnet </a:t>
            </a:r>
            <a:r>
              <a:rPr lang="sv-SE" dirty="0" smtClean="0"/>
              <a:t>bättre</a:t>
            </a:r>
            <a:endParaRPr lang="sv-SE" dirty="0"/>
          </a:p>
        </p:txBody>
      </p:sp>
      <p:sp>
        <p:nvSpPr>
          <p:cNvPr id="2" name="textruta 1"/>
          <p:cNvSpPr txBox="1"/>
          <p:nvPr/>
        </p:nvSpPr>
        <p:spPr>
          <a:xfrm>
            <a:off x="9593179" y="3265714"/>
            <a:ext cx="2486526" cy="707886"/>
          </a:xfrm>
          <a:prstGeom prst="rect">
            <a:avLst/>
          </a:prstGeom>
          <a:noFill/>
        </p:spPr>
        <p:txBody>
          <a:bodyPr wrap="square" rtlCol="0">
            <a:spAutoFit/>
          </a:bodyPr>
          <a:lstStyle/>
          <a:p>
            <a:r>
              <a:rPr lang="sv-SE" sz="2000" b="1" dirty="0" smtClean="0"/>
              <a:t>Vad Sverige kan </a:t>
            </a:r>
            <a:r>
              <a:rPr lang="sv-SE" sz="2000" b="1" dirty="0" smtClean="0"/>
              <a:t>göra för klimatet</a:t>
            </a:r>
            <a:endParaRPr lang="sv-SE" sz="2000" b="1" dirty="0"/>
          </a:p>
        </p:txBody>
      </p:sp>
    </p:spTree>
    <p:extLst>
      <p:ext uri="{BB962C8B-B14F-4D97-AF65-F5344CB8AC3E}">
        <p14:creationId xmlns:p14="http://schemas.microsoft.com/office/powerpoint/2010/main" val="28930286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noGrp="1"/>
          </p:cNvSpPr>
          <p:nvPr>
            <p:ph type="title"/>
          </p:nvPr>
        </p:nvSpPr>
        <p:spPr>
          <a:xfrm>
            <a:off x="484639" y="-456762"/>
            <a:ext cx="10972800" cy="1143000"/>
          </a:xfrm>
        </p:spPr>
        <p:txBody>
          <a:bodyPr>
            <a:normAutofit/>
          </a:bodyPr>
          <a:lstStyle/>
          <a:p>
            <a:pPr lvl="0"/>
            <a:r>
              <a:rPr lang="sv-SE" sz="2800" b="1" u="sng" dirty="0"/>
              <a:t>Vad man kan göra </a:t>
            </a:r>
            <a:r>
              <a:rPr lang="sv-SE" sz="2800" b="1" u="sng" dirty="0" smtClean="0"/>
              <a:t> som enskild person , främst i </a:t>
            </a:r>
            <a:r>
              <a:rPr lang="sv-SE" sz="2800" b="1" u="sng" dirty="0" smtClean="0"/>
              <a:t>ett rikt land</a:t>
            </a:r>
            <a:endParaRPr lang="sv-SE" sz="2800" b="1" u="sng" dirty="0"/>
          </a:p>
        </p:txBody>
      </p:sp>
      <p:pic>
        <p:nvPicPr>
          <p:cNvPr id="3" name="Platshållare för innehåll 3"/>
          <p:cNvPicPr>
            <a:picLocks noGrp="1" noChangeAspect="1"/>
          </p:cNvPicPr>
          <p:nvPr>
            <p:ph idx="1"/>
          </p:nvPr>
        </p:nvPicPr>
        <p:blipFill>
          <a:blip r:embed="rId2"/>
          <a:stretch>
            <a:fillRect/>
          </a:stretch>
        </p:blipFill>
        <p:spPr>
          <a:xfrm>
            <a:off x="10712" y="299405"/>
            <a:ext cx="11446727" cy="5848071"/>
          </a:xfrm>
        </p:spPr>
      </p:pic>
      <p:sp>
        <p:nvSpPr>
          <p:cNvPr id="4" name="Rektangel 4"/>
          <p:cNvSpPr/>
          <p:nvPr/>
        </p:nvSpPr>
        <p:spPr>
          <a:xfrm>
            <a:off x="445677" y="6332143"/>
            <a:ext cx="6096000" cy="738664"/>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0" i="0" u="none" strike="noStrike" kern="1200" cap="none" spc="0" baseline="0" dirty="0" err="1">
                <a:solidFill>
                  <a:srgbClr val="000000"/>
                </a:solidFill>
                <a:uFillTx/>
                <a:latin typeface="Calibri"/>
              </a:rPr>
              <a:t>Wynes</a:t>
            </a:r>
            <a:r>
              <a:rPr lang="sv-SE" sz="1400" b="0" i="0" u="none" strike="noStrike" kern="1200" cap="none" spc="0" baseline="0" dirty="0">
                <a:solidFill>
                  <a:srgbClr val="000000"/>
                </a:solidFill>
                <a:uFillTx/>
                <a:latin typeface="Calibri"/>
              </a:rPr>
              <a:t> S and Nicholas K 2017 </a:t>
            </a:r>
            <a:r>
              <a:rPr lang="sv-SE" sz="1400" b="0" i="1" u="none" strike="noStrike" kern="1200" cap="none" spc="0" baseline="0" dirty="0" err="1">
                <a:solidFill>
                  <a:srgbClr val="000000"/>
                </a:solidFill>
                <a:uFillTx/>
                <a:latin typeface="Calibri"/>
              </a:rPr>
              <a:t>Environ</a:t>
            </a:r>
            <a:r>
              <a:rPr lang="sv-SE" sz="1400" b="0" i="1" u="none" strike="noStrike" kern="1200" cap="none" spc="0" baseline="0" dirty="0">
                <a:solidFill>
                  <a:srgbClr val="000000"/>
                </a:solidFill>
                <a:uFillTx/>
                <a:latin typeface="Calibri"/>
              </a:rPr>
              <a:t>. Res. Lett</a:t>
            </a:r>
            <a:r>
              <a:rPr lang="sv-SE" sz="1400" b="0" i="0" u="none" strike="noStrike" kern="1200" cap="none" spc="0" baseline="0" dirty="0">
                <a:solidFill>
                  <a:srgbClr val="000000"/>
                </a:solidFill>
                <a:uFillTx/>
                <a:latin typeface="Calibri"/>
              </a:rPr>
              <a:t>. 12 074024 , </a:t>
            </a:r>
            <a:r>
              <a:rPr lang="sv-SE" sz="1400" b="0" i="0" u="none" strike="noStrike" kern="1200" cap="none" spc="0" baseline="0" dirty="0">
                <a:solidFill>
                  <a:srgbClr val="000000"/>
                </a:solidFill>
                <a:uFillTx/>
                <a:latin typeface="Calibri"/>
                <a:hlinkClick r:id="rId3"/>
              </a:rPr>
              <a:t>iopscience.iop.org/</a:t>
            </a:r>
            <a:r>
              <a:rPr lang="sv-SE" sz="1400" b="0" i="0" u="none" strike="noStrike" kern="1200" cap="none" spc="0" baseline="0" dirty="0" err="1">
                <a:solidFill>
                  <a:srgbClr val="000000"/>
                </a:solidFill>
                <a:uFillTx/>
                <a:latin typeface="Calibri"/>
                <a:hlinkClick r:id="rId3"/>
              </a:rPr>
              <a:t>article</a:t>
            </a:r>
            <a:r>
              <a:rPr lang="sv-SE" sz="1400" b="0" i="0" u="none" strike="noStrike" kern="1200" cap="none" spc="0" baseline="0" dirty="0">
                <a:solidFill>
                  <a:srgbClr val="000000"/>
                </a:solidFill>
                <a:uFillTx/>
                <a:latin typeface="Calibri"/>
                <a:hlinkClick r:id="rId3"/>
              </a:rPr>
              <a:t>/10. … 088/1748-9326/aa7541</a:t>
            </a:r>
            <a:r>
              <a:rPr lang="sv-SE" sz="1400" b="0" i="0" u="none" strike="noStrike" kern="1200" cap="none" spc="0" baseline="0" dirty="0">
                <a:solidFill>
                  <a:srgbClr val="000000"/>
                </a:solidFill>
                <a:uFillTx/>
                <a:latin typeface="Calibri"/>
              </a:rPr>
              <a:t/>
            </a:r>
            <a:br>
              <a:rPr lang="sv-SE" sz="1400" b="0" i="0" u="none" strike="noStrike" kern="1200" cap="none" spc="0" baseline="0" dirty="0">
                <a:solidFill>
                  <a:srgbClr val="000000"/>
                </a:solidFill>
                <a:uFillTx/>
                <a:latin typeface="Calibri"/>
              </a:rPr>
            </a:br>
            <a:endParaRPr lang="sv-SE" sz="1400" b="0" i="0" u="none" strike="noStrike" kern="1200" cap="none" spc="0" baseline="0" dirty="0">
              <a:solidFill>
                <a:srgbClr val="000000"/>
              </a:solidFill>
              <a:uFillTx/>
              <a:latin typeface="Calibri"/>
            </a:endParaRPr>
          </a:p>
        </p:txBody>
      </p:sp>
      <p:sp>
        <p:nvSpPr>
          <p:cNvPr id="5" name="textruta 2"/>
          <p:cNvSpPr txBox="1"/>
          <p:nvPr/>
        </p:nvSpPr>
        <p:spPr>
          <a:xfrm>
            <a:off x="6077850" y="6147476"/>
            <a:ext cx="5287981" cy="64633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800" b="0" i="0" u="none" strike="noStrike" kern="1200" cap="none" spc="0" baseline="0" dirty="0" smtClean="0">
                <a:solidFill>
                  <a:srgbClr val="000000"/>
                </a:solidFill>
                <a:uFillTx/>
                <a:latin typeface="Calibri"/>
              </a:rPr>
              <a:t> </a:t>
            </a:r>
            <a:r>
              <a:rPr lang="sv-SE" sz="1800" b="0" i="0" u="none" strike="noStrike" kern="1200" cap="none" spc="0" baseline="0" dirty="0" err="1" smtClean="0">
                <a:solidFill>
                  <a:srgbClr val="000000"/>
                </a:solidFill>
                <a:uFillTx/>
                <a:latin typeface="Calibri"/>
              </a:rPr>
              <a:t>ObS</a:t>
            </a:r>
            <a:r>
              <a:rPr lang="sv-SE" sz="1800" b="0" i="0" u="none" strike="noStrike" kern="1200" cap="none" spc="0" baseline="0" dirty="0" err="1">
                <a:solidFill>
                  <a:srgbClr val="000000"/>
                </a:solidFill>
                <a:uFillTx/>
                <a:latin typeface="Calibri"/>
              </a:rPr>
              <a:t>!</a:t>
            </a:r>
            <a:r>
              <a:rPr lang="sv-SE" sz="1800" b="0" i="0" u="none" strike="noStrike" kern="1200" cap="none" spc="0" baseline="0" dirty="0">
                <a:solidFill>
                  <a:srgbClr val="000000"/>
                </a:solidFill>
                <a:uFillTx/>
                <a:latin typeface="Calibri"/>
              </a:rPr>
              <a:t> Gäller </a:t>
            </a:r>
            <a:r>
              <a:rPr lang="sv-SE" sz="1800" b="0" i="0" u="none" strike="noStrike" kern="1200" cap="none" spc="0" baseline="0" dirty="0" smtClean="0">
                <a:solidFill>
                  <a:srgbClr val="000000"/>
                </a:solidFill>
                <a:uFillTx/>
                <a:latin typeface="Calibri"/>
              </a:rPr>
              <a:t>de rika</a:t>
            </a:r>
            <a:r>
              <a:rPr lang="sv-SE" sz="1800" b="0" i="0" u="none" strike="noStrike" kern="1200" cap="none" spc="0" baseline="0" dirty="0">
                <a:solidFill>
                  <a:srgbClr val="000000"/>
                </a:solidFill>
                <a:uFillTx/>
                <a:latin typeface="Calibri"/>
              </a:rPr>
              <a:t>, </a:t>
            </a:r>
            <a:endParaRPr lang="sv-SE" sz="1800" b="0"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dirty="0">
                <a:solidFill>
                  <a:srgbClr val="000000"/>
                </a:solidFill>
                <a:latin typeface="Calibri"/>
              </a:rPr>
              <a:t> </a:t>
            </a:r>
            <a:r>
              <a:rPr lang="sv-SE" sz="1800" b="0" i="0" u="none" strike="noStrike" kern="1200" cap="none" spc="0" baseline="0" dirty="0" smtClean="0">
                <a:solidFill>
                  <a:srgbClr val="000000"/>
                </a:solidFill>
                <a:uFillTx/>
                <a:latin typeface="Calibri"/>
              </a:rPr>
              <a:t>10 procent rikaste orsakar ca 50 procent av utsläppen</a:t>
            </a:r>
            <a:endParaRPr lang="sv-SE" sz="1800" b="0" i="0" u="none" strike="noStrike" kern="1200" cap="none" spc="0" baseline="0" dirty="0">
              <a:solidFill>
                <a:srgbClr val="000000"/>
              </a:solidFill>
              <a:uFillTx/>
              <a:latin typeface="Calibri"/>
            </a:endParaRPr>
          </a:p>
        </p:txBody>
      </p:sp>
      <p:sp>
        <p:nvSpPr>
          <p:cNvPr id="6" name="textruta 5"/>
          <p:cNvSpPr txBox="1"/>
          <p:nvPr/>
        </p:nvSpPr>
        <p:spPr>
          <a:xfrm>
            <a:off x="3611496" y="2074689"/>
            <a:ext cx="1436914" cy="923330"/>
          </a:xfrm>
          <a:prstGeom prst="rect">
            <a:avLst/>
          </a:prstGeom>
          <a:noFill/>
        </p:spPr>
        <p:txBody>
          <a:bodyPr wrap="square" rtlCol="0">
            <a:spAutoFit/>
          </a:bodyPr>
          <a:lstStyle/>
          <a:p>
            <a:r>
              <a:rPr lang="sv-SE" dirty="0" smtClean="0"/>
              <a:t>Vad man som individ kan göra</a:t>
            </a:r>
            <a:endParaRPr lang="sv-SE" dirty="0"/>
          </a:p>
        </p:txBody>
      </p:sp>
    </p:spTree>
    <p:extLst>
      <p:ext uri="{BB962C8B-B14F-4D97-AF65-F5344CB8AC3E}">
        <p14:creationId xmlns:p14="http://schemas.microsoft.com/office/powerpoint/2010/main" val="3081634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04773" y="2678573"/>
            <a:ext cx="2335102" cy="1715402"/>
          </a:xfrm>
        </p:spPr>
      </p:pic>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62" y="1173345"/>
            <a:ext cx="4928050" cy="4928050"/>
          </a:xfrm>
          <a:prstGeom prst="rect">
            <a:avLst/>
          </a:prstGeom>
        </p:spPr>
      </p:pic>
      <p:sp>
        <p:nvSpPr>
          <p:cNvPr id="2" name="textruta 1"/>
          <p:cNvSpPr txBox="1"/>
          <p:nvPr/>
        </p:nvSpPr>
        <p:spPr>
          <a:xfrm>
            <a:off x="1014559" y="265167"/>
            <a:ext cx="7910956" cy="461665"/>
          </a:xfrm>
          <a:prstGeom prst="rect">
            <a:avLst/>
          </a:prstGeom>
          <a:noFill/>
        </p:spPr>
        <p:txBody>
          <a:bodyPr wrap="square" rtlCol="0">
            <a:spAutoFit/>
          </a:bodyPr>
          <a:lstStyle/>
          <a:p>
            <a:r>
              <a:rPr lang="sv-SE" sz="2400" dirty="0" smtClean="0"/>
              <a:t>Det finns ingen hållbar tillväxt, så sätt först i proppen</a:t>
            </a:r>
            <a:endParaRPr lang="sv-SE" sz="2400" dirty="0"/>
          </a:p>
        </p:txBody>
      </p:sp>
    </p:spTree>
    <p:extLst>
      <p:ext uri="{BB962C8B-B14F-4D97-AF65-F5344CB8AC3E}">
        <p14:creationId xmlns:p14="http://schemas.microsoft.com/office/powerpoint/2010/main" val="4146153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4780903" y="3501611"/>
            <a:ext cx="3020964" cy="2559725"/>
          </a:xfrm>
          <a:prstGeom prst="rect">
            <a:avLst/>
          </a:prstGeom>
        </p:spPr>
      </p:pic>
      <p:pic>
        <p:nvPicPr>
          <p:cNvPr id="5" name="Bildobjekt 4"/>
          <p:cNvPicPr>
            <a:picLocks noChangeAspect="1"/>
          </p:cNvPicPr>
          <p:nvPr/>
        </p:nvPicPr>
        <p:blipFill>
          <a:blip r:embed="rId3"/>
          <a:stretch>
            <a:fillRect/>
          </a:stretch>
        </p:blipFill>
        <p:spPr>
          <a:xfrm>
            <a:off x="8214173" y="3570217"/>
            <a:ext cx="3022680" cy="2520845"/>
          </a:xfrm>
          <a:prstGeom prst="rect">
            <a:avLst/>
          </a:prstGeom>
        </p:spPr>
      </p:pic>
      <p:pic>
        <p:nvPicPr>
          <p:cNvPr id="6" name="Bildobjekt 5"/>
          <p:cNvPicPr>
            <a:picLocks noChangeAspect="1"/>
          </p:cNvPicPr>
          <p:nvPr/>
        </p:nvPicPr>
        <p:blipFill>
          <a:blip r:embed="rId4"/>
          <a:stretch>
            <a:fillRect/>
          </a:stretch>
        </p:blipFill>
        <p:spPr>
          <a:xfrm>
            <a:off x="4352642" y="200816"/>
            <a:ext cx="3326700" cy="2990177"/>
          </a:xfrm>
          <a:prstGeom prst="rect">
            <a:avLst/>
          </a:prstGeom>
        </p:spPr>
      </p:pic>
      <p:pic>
        <p:nvPicPr>
          <p:cNvPr id="7" name="Bildobjekt 6"/>
          <p:cNvPicPr>
            <a:picLocks noChangeAspect="1"/>
          </p:cNvPicPr>
          <p:nvPr/>
        </p:nvPicPr>
        <p:blipFill>
          <a:blip r:embed="rId5"/>
          <a:stretch>
            <a:fillRect/>
          </a:stretch>
        </p:blipFill>
        <p:spPr>
          <a:xfrm>
            <a:off x="8214173" y="64737"/>
            <a:ext cx="3144935" cy="2985960"/>
          </a:xfrm>
          <a:prstGeom prst="rect">
            <a:avLst/>
          </a:prstGeom>
        </p:spPr>
      </p:pic>
      <p:pic>
        <p:nvPicPr>
          <p:cNvPr id="8" name="Bildobjekt 7"/>
          <p:cNvPicPr>
            <a:picLocks noChangeAspect="1"/>
          </p:cNvPicPr>
          <p:nvPr/>
        </p:nvPicPr>
        <p:blipFill>
          <a:blip r:embed="rId6"/>
          <a:stretch>
            <a:fillRect/>
          </a:stretch>
        </p:blipFill>
        <p:spPr>
          <a:xfrm>
            <a:off x="827756" y="200817"/>
            <a:ext cx="3315366" cy="2960934"/>
          </a:xfrm>
          <a:prstGeom prst="rect">
            <a:avLst/>
          </a:prstGeom>
        </p:spPr>
      </p:pic>
      <p:pic>
        <p:nvPicPr>
          <p:cNvPr id="9" name="Bildobjekt 8"/>
          <p:cNvPicPr>
            <a:picLocks noChangeAspect="1"/>
          </p:cNvPicPr>
          <p:nvPr/>
        </p:nvPicPr>
        <p:blipFill>
          <a:blip r:embed="rId7"/>
          <a:stretch>
            <a:fillRect/>
          </a:stretch>
        </p:blipFill>
        <p:spPr>
          <a:xfrm>
            <a:off x="954335" y="2986396"/>
            <a:ext cx="3261090" cy="3104666"/>
          </a:xfrm>
          <a:prstGeom prst="rect">
            <a:avLst/>
          </a:prstGeom>
        </p:spPr>
      </p:pic>
      <p:sp>
        <p:nvSpPr>
          <p:cNvPr id="10" name="Rektangel 9"/>
          <p:cNvSpPr/>
          <p:nvPr/>
        </p:nvSpPr>
        <p:spPr>
          <a:xfrm>
            <a:off x="1304642" y="6211669"/>
            <a:ext cx="9587238" cy="369332"/>
          </a:xfrm>
          <a:prstGeom prst="rect">
            <a:avLst/>
          </a:prstGeom>
        </p:spPr>
        <p:txBody>
          <a:bodyPr wrap="square">
            <a:spAutoFit/>
          </a:bodyPr>
          <a:lstStyle/>
          <a:p>
            <a:r>
              <a:rPr lang="sv-SE" dirty="0" smtClean="0"/>
              <a:t>Källa: </a:t>
            </a:r>
            <a:r>
              <a:rPr lang="sv-SE" dirty="0"/>
              <a:t>Steffen, W. et al. 2004. Global Change and the Earth system: a Planet under </a:t>
            </a:r>
            <a:r>
              <a:rPr lang="sv-SE" dirty="0" err="1"/>
              <a:t>Pressure</a:t>
            </a:r>
            <a:endParaRPr lang="sv-SE" dirty="0"/>
          </a:p>
        </p:txBody>
      </p:sp>
      <p:sp>
        <p:nvSpPr>
          <p:cNvPr id="2" name="textruta 1"/>
          <p:cNvSpPr txBox="1"/>
          <p:nvPr/>
        </p:nvSpPr>
        <p:spPr>
          <a:xfrm>
            <a:off x="5170990" y="3264944"/>
            <a:ext cx="6804441" cy="369332"/>
          </a:xfrm>
          <a:prstGeom prst="rect">
            <a:avLst/>
          </a:prstGeom>
          <a:noFill/>
        </p:spPr>
        <p:txBody>
          <a:bodyPr wrap="square" rtlCol="0">
            <a:spAutoFit/>
          </a:bodyPr>
          <a:lstStyle/>
          <a:p>
            <a:r>
              <a:rPr lang="sv-SE" u="sng" dirty="0" smtClean="0"/>
              <a:t>De två huvudsakliga drivkrafter bakom den globala miljöförändringen</a:t>
            </a:r>
            <a:endParaRPr lang="sv-SE" u="sng" dirty="0"/>
          </a:p>
        </p:txBody>
      </p:sp>
    </p:spTree>
    <p:extLst>
      <p:ext uri="{BB962C8B-B14F-4D97-AF65-F5344CB8AC3E}">
        <p14:creationId xmlns:p14="http://schemas.microsoft.com/office/powerpoint/2010/main" val="13713875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857999"/>
          </a:xfrm>
          <a:solidFill>
            <a:schemeClr val="tx1"/>
          </a:solidFill>
        </p:spPr>
        <p:txBody>
          <a:bodyPr>
            <a:normAutofit fontScale="90000"/>
          </a:bodyPr>
          <a:lstStyle/>
          <a:p>
            <a:r>
              <a:rPr lang="sv-SE" dirty="0" smtClean="0"/>
              <a:t>                                  </a:t>
            </a:r>
            <a:br>
              <a:rPr lang="sv-SE" dirty="0" smtClean="0"/>
            </a:br>
            <a:r>
              <a:rPr lang="sv-SE" dirty="0" smtClean="0"/>
              <a:t/>
            </a:r>
            <a:br>
              <a:rPr lang="sv-SE" dirty="0" smtClean="0"/>
            </a:br>
            <a:r>
              <a:rPr lang="sv-SE" dirty="0"/>
              <a:t/>
            </a:r>
            <a:br>
              <a:rPr lang="sv-SE" dirty="0"/>
            </a:br>
            <a:r>
              <a:rPr lang="sv-SE" dirty="0" smtClean="0"/>
              <a:t/>
            </a:r>
            <a:br>
              <a:rPr lang="sv-SE" dirty="0" smtClean="0"/>
            </a:br>
            <a:r>
              <a:rPr lang="sv-SE" dirty="0" smtClean="0"/>
              <a:t/>
            </a:r>
            <a:br>
              <a:rPr lang="sv-SE" dirty="0" smtClean="0"/>
            </a:br>
            <a:r>
              <a:rPr lang="sv-SE" sz="2700" dirty="0" smtClean="0">
                <a:solidFill>
                  <a:schemeClr val="bg1"/>
                </a:solidFill>
              </a:rPr>
              <a:t>  </a:t>
            </a:r>
            <a:r>
              <a:rPr lang="sv-SE" sz="2200" b="1" i="1" dirty="0" smtClean="0">
                <a:solidFill>
                  <a:schemeClr val="bg1"/>
                </a:solidFill>
              </a:rPr>
              <a:t>Hur klarar vi detta, sätta i proppen i badkaret, gå från dagens tillväxt till </a:t>
            </a:r>
            <a:r>
              <a:rPr lang="sv-SE" sz="2200" b="1" i="1" dirty="0" err="1" smtClean="0">
                <a:solidFill>
                  <a:schemeClr val="bg1"/>
                </a:solidFill>
              </a:rPr>
              <a:t>nerväxt</a:t>
            </a:r>
            <a:r>
              <a:rPr lang="sv-SE" sz="2200" b="1" i="1" dirty="0" smtClean="0">
                <a:solidFill>
                  <a:schemeClr val="bg1"/>
                </a:solidFill>
              </a:rPr>
              <a:t>?</a:t>
            </a:r>
            <a:r>
              <a:rPr lang="sv-SE" sz="2200" b="1" dirty="0" smtClean="0">
                <a:solidFill>
                  <a:schemeClr val="bg1"/>
                </a:solidFill>
              </a:rPr>
              <a:t/>
            </a:r>
            <a:br>
              <a:rPr lang="sv-SE" sz="2200" b="1" dirty="0" smtClean="0">
                <a:solidFill>
                  <a:schemeClr val="bg1"/>
                </a:solidFill>
              </a:rPr>
            </a:br>
            <a:r>
              <a:rPr lang="sv-SE" sz="2200" b="1" dirty="0">
                <a:solidFill>
                  <a:schemeClr val="bg1"/>
                </a:solidFill>
              </a:rPr>
              <a:t/>
            </a:r>
            <a:br>
              <a:rPr lang="sv-SE" sz="2200" b="1" dirty="0">
                <a:solidFill>
                  <a:schemeClr val="bg1"/>
                </a:solidFill>
              </a:rPr>
            </a:br>
            <a:r>
              <a:rPr lang="sv-SE" sz="2200" b="1" dirty="0" smtClean="0">
                <a:solidFill>
                  <a:schemeClr val="bg1"/>
                </a:solidFill>
              </a:rPr>
              <a:t> * </a:t>
            </a:r>
            <a:r>
              <a:rPr lang="sv-SE" sz="2200" b="1" u="sng" dirty="0" smtClean="0">
                <a:solidFill>
                  <a:schemeClr val="bg1"/>
                </a:solidFill>
              </a:rPr>
              <a:t>Global  hållbar ekologisk ekonomi, i stället för dagens </a:t>
            </a:r>
            <a:r>
              <a:rPr lang="sv-SE" sz="2200" b="1" u="sng" dirty="0" err="1" smtClean="0">
                <a:solidFill>
                  <a:schemeClr val="bg1"/>
                </a:solidFill>
              </a:rPr>
              <a:t>kapitalistska</a:t>
            </a:r>
            <a:r>
              <a:rPr lang="sv-SE" sz="2200" b="1" u="sng" dirty="0" smtClean="0">
                <a:solidFill>
                  <a:schemeClr val="bg1"/>
                </a:solidFill>
              </a:rPr>
              <a:t> marknadsekonomi</a:t>
            </a:r>
            <a:r>
              <a:rPr lang="sv-SE" sz="2200" b="1" dirty="0" smtClean="0">
                <a:solidFill>
                  <a:schemeClr val="bg1"/>
                </a:solidFill>
              </a:rPr>
              <a:t/>
            </a:r>
            <a:br>
              <a:rPr lang="sv-SE" sz="2200" b="1" dirty="0" smtClean="0">
                <a:solidFill>
                  <a:schemeClr val="bg1"/>
                </a:solidFill>
              </a:rPr>
            </a:br>
            <a:r>
              <a:rPr lang="sv-SE" sz="2200" b="1" dirty="0" smtClean="0">
                <a:solidFill>
                  <a:schemeClr val="bg1"/>
                </a:solidFill>
              </a:rPr>
              <a:t/>
            </a:r>
            <a:br>
              <a:rPr lang="sv-SE" sz="2200" b="1" dirty="0" smtClean="0">
                <a:solidFill>
                  <a:schemeClr val="bg1"/>
                </a:solidFill>
              </a:rPr>
            </a:br>
            <a:r>
              <a:rPr lang="sv-SE" sz="2200" b="1" dirty="0" smtClean="0">
                <a:solidFill>
                  <a:schemeClr val="bg1"/>
                </a:solidFill>
              </a:rPr>
              <a:t>* </a:t>
            </a:r>
            <a:r>
              <a:rPr lang="sv-SE" sz="2200" b="1" dirty="0">
                <a:solidFill>
                  <a:schemeClr val="bg1"/>
                </a:solidFill>
              </a:rPr>
              <a:t>Inför en global vätgasekonomi, i stället för oljeekonomi?</a:t>
            </a:r>
            <a:r>
              <a:rPr lang="sv-SE" sz="2200" b="1" dirty="0" smtClean="0">
                <a:solidFill>
                  <a:schemeClr val="bg1"/>
                </a:solidFill>
              </a:rPr>
              <a:t/>
            </a:r>
            <a:br>
              <a:rPr lang="sv-SE" sz="2200" b="1" dirty="0" smtClean="0">
                <a:solidFill>
                  <a:schemeClr val="bg1"/>
                </a:solidFill>
              </a:rPr>
            </a:br>
            <a:r>
              <a:rPr lang="sv-SE" sz="2200" b="1" dirty="0" smtClean="0">
                <a:solidFill>
                  <a:schemeClr val="bg1"/>
                </a:solidFill>
              </a:rPr>
              <a:t> </a:t>
            </a:r>
            <a:br>
              <a:rPr lang="sv-SE" sz="2200" b="1" dirty="0" smtClean="0">
                <a:solidFill>
                  <a:schemeClr val="bg1"/>
                </a:solidFill>
              </a:rPr>
            </a:br>
            <a:r>
              <a:rPr lang="sv-SE" sz="2200" b="1" dirty="0" smtClean="0">
                <a:solidFill>
                  <a:schemeClr val="bg1"/>
                </a:solidFill>
              </a:rPr>
              <a:t>- Samtidig utjämning och </a:t>
            </a:r>
            <a:r>
              <a:rPr lang="sv-SE" sz="2200" b="1" u="sng" dirty="0" smtClean="0">
                <a:solidFill>
                  <a:schemeClr val="bg1"/>
                </a:solidFill>
              </a:rPr>
              <a:t>total minskning </a:t>
            </a:r>
            <a:r>
              <a:rPr lang="sv-SE" sz="2200" b="1" dirty="0" smtClean="0">
                <a:solidFill>
                  <a:schemeClr val="bg1"/>
                </a:solidFill>
              </a:rPr>
              <a:t>av den globala köpkraften, d.v.s. av människans globala konsumtion.</a:t>
            </a:r>
            <a:br>
              <a:rPr lang="sv-SE" sz="2200" b="1" dirty="0" smtClean="0">
                <a:solidFill>
                  <a:schemeClr val="bg1"/>
                </a:solidFill>
              </a:rPr>
            </a:br>
            <a:r>
              <a:rPr lang="sv-SE" sz="2200" b="1" dirty="0" smtClean="0">
                <a:solidFill>
                  <a:schemeClr val="bg1"/>
                </a:solidFill>
              </a:rPr>
              <a:t/>
            </a:r>
            <a:br>
              <a:rPr lang="sv-SE" sz="2200" b="1" dirty="0" smtClean="0">
                <a:solidFill>
                  <a:schemeClr val="bg1"/>
                </a:solidFill>
              </a:rPr>
            </a:br>
            <a:r>
              <a:rPr lang="sv-SE" sz="2200" b="1" dirty="0" smtClean="0">
                <a:solidFill>
                  <a:schemeClr val="bg1"/>
                </a:solidFill>
              </a:rPr>
              <a:t>- </a:t>
            </a:r>
            <a:r>
              <a:rPr lang="sv-SE" sz="2200" b="1" u="sng" dirty="0" smtClean="0">
                <a:solidFill>
                  <a:schemeClr val="bg1"/>
                </a:solidFill>
              </a:rPr>
              <a:t>Inför snabb </a:t>
            </a:r>
            <a:r>
              <a:rPr lang="sv-SE" sz="2200" b="1" u="sng" dirty="0" err="1" smtClean="0">
                <a:solidFill>
                  <a:schemeClr val="bg1"/>
                </a:solidFill>
              </a:rPr>
              <a:t>nerväxt</a:t>
            </a:r>
            <a:r>
              <a:rPr lang="sv-SE" sz="2200" b="1" u="sng" dirty="0" smtClean="0">
                <a:solidFill>
                  <a:schemeClr val="bg1"/>
                </a:solidFill>
              </a:rPr>
              <a:t> för vissa grupper     </a:t>
            </a:r>
            <a:r>
              <a:rPr lang="sv-SE" sz="2200" b="1" dirty="0" smtClean="0">
                <a:solidFill>
                  <a:schemeClr val="bg1"/>
                </a:solidFill>
              </a:rPr>
              <a:t/>
            </a:r>
            <a:br>
              <a:rPr lang="sv-SE" sz="2200" b="1" dirty="0" smtClean="0">
                <a:solidFill>
                  <a:schemeClr val="bg1"/>
                </a:solidFill>
              </a:rPr>
            </a:br>
            <a:r>
              <a:rPr lang="sv-SE" sz="2200" b="1" dirty="0">
                <a:solidFill>
                  <a:schemeClr val="bg1"/>
                </a:solidFill>
              </a:rPr>
              <a:t> </a:t>
            </a:r>
            <a:r>
              <a:rPr lang="sv-SE" sz="2200" b="1" dirty="0" smtClean="0">
                <a:solidFill>
                  <a:schemeClr val="bg1"/>
                </a:solidFill>
              </a:rPr>
              <a:t>  </a:t>
            </a:r>
            <a:r>
              <a:rPr lang="sv-SE" sz="2200" b="1" dirty="0">
                <a:solidFill>
                  <a:schemeClr val="bg1"/>
                </a:solidFill>
              </a:rPr>
              <a:t/>
            </a:r>
            <a:br>
              <a:rPr lang="sv-SE" sz="2200" b="1" dirty="0">
                <a:solidFill>
                  <a:schemeClr val="bg1"/>
                </a:solidFill>
              </a:rPr>
            </a:br>
            <a:r>
              <a:rPr lang="sv-SE" sz="2200" b="1" dirty="0" smtClean="0">
                <a:solidFill>
                  <a:schemeClr val="bg1"/>
                </a:solidFill>
              </a:rPr>
              <a:t> - Synkront garanterande av människors trygghet i vardagen</a:t>
            </a:r>
            <a:br>
              <a:rPr lang="sv-SE" sz="2200" b="1" dirty="0" smtClean="0">
                <a:solidFill>
                  <a:schemeClr val="bg1"/>
                </a:solidFill>
              </a:rPr>
            </a:br>
            <a:r>
              <a:rPr lang="sv-SE" sz="2200" b="1" dirty="0" smtClean="0">
                <a:solidFill>
                  <a:schemeClr val="bg1"/>
                </a:solidFill>
              </a:rPr>
              <a:t/>
            </a:r>
            <a:br>
              <a:rPr lang="sv-SE" sz="2200" b="1" dirty="0" smtClean="0">
                <a:solidFill>
                  <a:schemeClr val="bg1"/>
                </a:solidFill>
              </a:rPr>
            </a:br>
            <a:r>
              <a:rPr lang="sv-SE" sz="2200" b="1" dirty="0" smtClean="0">
                <a:solidFill>
                  <a:schemeClr val="bg1"/>
                </a:solidFill>
              </a:rPr>
              <a:t> * Skydda betydande delar av planetens ekosystem,  kanske ytterligare ca 25 procent av de produktiva ekosystemen?</a:t>
            </a:r>
            <a:br>
              <a:rPr lang="sv-SE" sz="2200" b="1" dirty="0" smtClean="0">
                <a:solidFill>
                  <a:schemeClr val="bg1"/>
                </a:solidFill>
              </a:rPr>
            </a:br>
            <a:r>
              <a:rPr lang="sv-SE" sz="2200" b="1" dirty="0">
                <a:solidFill>
                  <a:schemeClr val="bg1"/>
                </a:solidFill>
              </a:rPr>
              <a:t/>
            </a:r>
            <a:br>
              <a:rPr lang="sv-SE" sz="2200" b="1" dirty="0">
                <a:solidFill>
                  <a:schemeClr val="bg1"/>
                </a:solidFill>
              </a:rPr>
            </a:br>
            <a:r>
              <a:rPr lang="sv-SE" sz="2200" b="1" dirty="0">
                <a:solidFill>
                  <a:schemeClr val="bg1"/>
                </a:solidFill>
              </a:rPr>
              <a:t>*</a:t>
            </a:r>
            <a:r>
              <a:rPr lang="sv-SE" sz="2200" b="1" dirty="0" smtClean="0">
                <a:solidFill>
                  <a:schemeClr val="bg1"/>
                </a:solidFill>
              </a:rPr>
              <a:t>  Ersätt Agenda 2030 mål 8 om ökad tillväxt, med en text om befolkningskontroll, främst i rika länder</a:t>
            </a:r>
            <a:br>
              <a:rPr lang="sv-SE" sz="2200" b="1" dirty="0" smtClean="0">
                <a:solidFill>
                  <a:schemeClr val="bg1"/>
                </a:solidFill>
              </a:rPr>
            </a:br>
            <a:r>
              <a:rPr lang="sv-SE" sz="2200" b="1" dirty="0">
                <a:solidFill>
                  <a:schemeClr val="bg1"/>
                </a:solidFill>
              </a:rPr>
              <a:t/>
            </a:r>
            <a:br>
              <a:rPr lang="sv-SE" sz="2200" b="1" dirty="0">
                <a:solidFill>
                  <a:schemeClr val="bg1"/>
                </a:solidFill>
              </a:rPr>
            </a:br>
            <a:r>
              <a:rPr lang="sv-SE" sz="2200" b="1" dirty="0">
                <a:solidFill>
                  <a:schemeClr val="bg1"/>
                </a:solidFill>
              </a:rPr>
              <a:t>* Sätt press </a:t>
            </a:r>
            <a:r>
              <a:rPr lang="sv-SE" sz="2200" b="1" dirty="0" smtClean="0">
                <a:solidFill>
                  <a:schemeClr val="bg1"/>
                </a:solidFill>
              </a:rPr>
              <a:t>på de </a:t>
            </a:r>
            <a:r>
              <a:rPr lang="sv-SE" sz="2200" b="1" dirty="0">
                <a:solidFill>
                  <a:schemeClr val="bg1"/>
                </a:solidFill>
              </a:rPr>
              <a:t>mest miljöförstörande </a:t>
            </a:r>
            <a:r>
              <a:rPr lang="sv-SE" sz="2200" b="1" dirty="0" smtClean="0">
                <a:solidFill>
                  <a:schemeClr val="bg1"/>
                </a:solidFill>
              </a:rPr>
              <a:t>företagen, via ett samordnat globalt nätverk</a:t>
            </a:r>
            <a:br>
              <a:rPr lang="sv-SE" sz="2200" b="1" dirty="0" smtClean="0">
                <a:solidFill>
                  <a:schemeClr val="bg1"/>
                </a:solidFill>
              </a:rPr>
            </a:br>
            <a:r>
              <a:rPr lang="sv-SE" sz="2200" b="1" dirty="0" smtClean="0">
                <a:solidFill>
                  <a:schemeClr val="bg1"/>
                </a:solidFill>
              </a:rPr>
              <a:t>  </a:t>
            </a:r>
            <a:br>
              <a:rPr lang="sv-SE" sz="2200" b="1" dirty="0" smtClean="0">
                <a:solidFill>
                  <a:schemeClr val="bg1"/>
                </a:solidFill>
              </a:rPr>
            </a:br>
            <a:r>
              <a:rPr lang="sv-SE" sz="2200" b="1" dirty="0" smtClean="0">
                <a:solidFill>
                  <a:schemeClr val="bg1"/>
                </a:solidFill>
              </a:rPr>
              <a:t> </a:t>
            </a:r>
            <a:r>
              <a:rPr lang="sv-SE" sz="2200" i="1" dirty="0" smtClean="0">
                <a:solidFill>
                  <a:schemeClr val="bg1"/>
                </a:solidFill>
              </a:rPr>
              <a:t>Vem gör det?</a:t>
            </a:r>
            <a:r>
              <a:rPr lang="sv-SE" sz="2200" dirty="0" smtClean="0">
                <a:solidFill>
                  <a:schemeClr val="bg1"/>
                </a:solidFill>
              </a:rPr>
              <a:t/>
            </a:r>
            <a:br>
              <a:rPr lang="sv-SE" sz="2200" dirty="0" smtClean="0">
                <a:solidFill>
                  <a:schemeClr val="bg1"/>
                </a:solidFill>
              </a:rPr>
            </a:br>
            <a:r>
              <a:rPr lang="sv-SE" sz="2200" b="1" dirty="0" smtClean="0">
                <a:solidFill>
                  <a:schemeClr val="bg1"/>
                </a:solidFill>
              </a:rPr>
              <a:t/>
            </a:r>
            <a:br>
              <a:rPr lang="sv-SE" sz="2200" b="1" dirty="0" smtClean="0">
                <a:solidFill>
                  <a:schemeClr val="bg1"/>
                </a:solidFill>
              </a:rPr>
            </a:br>
            <a:r>
              <a:rPr lang="sv-SE" sz="2200" b="1" dirty="0" smtClean="0">
                <a:solidFill>
                  <a:schemeClr val="bg1"/>
                </a:solidFill>
              </a:rPr>
              <a:t> * </a:t>
            </a:r>
            <a:r>
              <a:rPr lang="sv-SE" sz="2200" b="1" u="sng" dirty="0" smtClean="0">
                <a:solidFill>
                  <a:schemeClr val="bg1"/>
                </a:solidFill>
              </a:rPr>
              <a:t>Ett nytt globalt nätverk</a:t>
            </a:r>
            <a:r>
              <a:rPr lang="sv-SE" sz="2200" b="1" dirty="0" smtClean="0">
                <a:solidFill>
                  <a:schemeClr val="bg1"/>
                </a:solidFill>
              </a:rPr>
              <a:t>. En internationell grupp av vetenskapsmän från </a:t>
            </a:r>
            <a:r>
              <a:rPr lang="sv-SE" sz="2200" b="1" u="sng" dirty="0" smtClean="0">
                <a:solidFill>
                  <a:schemeClr val="bg1"/>
                </a:solidFill>
              </a:rPr>
              <a:t>olika</a:t>
            </a:r>
            <a:r>
              <a:rPr lang="sv-SE" sz="2200" b="1" dirty="0" smtClean="0">
                <a:solidFill>
                  <a:schemeClr val="bg1"/>
                </a:solidFill>
              </a:rPr>
              <a:t> vetenskapliga discipliner, i samarbete </a:t>
            </a:r>
            <a:br>
              <a:rPr lang="sv-SE" sz="2200" b="1" dirty="0" smtClean="0">
                <a:solidFill>
                  <a:schemeClr val="bg1"/>
                </a:solidFill>
              </a:rPr>
            </a:br>
            <a:r>
              <a:rPr lang="sv-SE" sz="2200" b="1" dirty="0">
                <a:solidFill>
                  <a:schemeClr val="bg1"/>
                </a:solidFill>
              </a:rPr>
              <a:t> </a:t>
            </a:r>
            <a:r>
              <a:rPr lang="sv-SE" sz="2200" b="1" dirty="0" smtClean="0">
                <a:solidFill>
                  <a:schemeClr val="bg1"/>
                </a:solidFill>
              </a:rPr>
              <a:t>   med   internationella politiker, NGOs , m. fl. </a:t>
            </a:r>
            <a:r>
              <a:rPr lang="sv-SE" sz="2200" b="1" u="sng" dirty="0" smtClean="0">
                <a:solidFill>
                  <a:schemeClr val="bg1"/>
                </a:solidFill>
              </a:rPr>
              <a:t>bör ske </a:t>
            </a:r>
            <a:r>
              <a:rPr lang="sv-SE" sz="2200" b="1" u="sng" dirty="0">
                <a:solidFill>
                  <a:schemeClr val="bg1"/>
                </a:solidFill>
              </a:rPr>
              <a:t> </a:t>
            </a:r>
            <a:r>
              <a:rPr lang="sv-SE" sz="2200" b="1" u="sng" dirty="0" smtClean="0">
                <a:solidFill>
                  <a:schemeClr val="bg1"/>
                </a:solidFill>
              </a:rPr>
              <a:t>så snabbt som möjligt</a:t>
            </a:r>
            <a:r>
              <a:rPr lang="sv-SE" sz="2200" b="1" dirty="0" smtClean="0">
                <a:solidFill>
                  <a:schemeClr val="bg1"/>
                </a:solidFill>
              </a:rPr>
              <a:t>. Tryck på för detta! </a:t>
            </a:r>
            <a:br>
              <a:rPr lang="sv-SE" sz="2200" b="1" dirty="0" smtClean="0">
                <a:solidFill>
                  <a:schemeClr val="bg1"/>
                </a:solidFill>
              </a:rPr>
            </a:br>
            <a:r>
              <a:rPr lang="sv-SE" sz="2200" dirty="0"/>
              <a:t/>
            </a:r>
            <a:br>
              <a:rPr lang="sv-SE" sz="2200" dirty="0"/>
            </a:br>
            <a:r>
              <a:rPr lang="sv-SE" sz="3100" dirty="0" smtClean="0"/>
              <a:t/>
            </a:r>
            <a:br>
              <a:rPr lang="sv-SE" sz="3100" dirty="0" smtClean="0"/>
            </a:br>
            <a:r>
              <a:rPr lang="sv-SE" sz="3100" dirty="0"/>
              <a:t/>
            </a:r>
            <a:br>
              <a:rPr lang="sv-SE" sz="3100" dirty="0"/>
            </a:br>
            <a:r>
              <a:rPr lang="sv-SE" sz="3100" dirty="0"/>
              <a:t/>
            </a:r>
            <a:br>
              <a:rPr lang="sv-SE" sz="3100" dirty="0"/>
            </a:br>
            <a:r>
              <a:rPr lang="sv-SE" dirty="0"/>
              <a:t/>
            </a:r>
            <a:br>
              <a:rPr lang="sv-SE" dirty="0"/>
            </a:br>
            <a:r>
              <a:rPr lang="sv-SE" dirty="0"/>
              <a:t/>
            </a:r>
            <a:br>
              <a:rPr lang="sv-SE" dirty="0"/>
            </a:br>
            <a:r>
              <a:rPr lang="sv-SE" dirty="0" smtClean="0"/>
              <a:t>                                  </a:t>
            </a:r>
            <a:endParaRPr lang="sv-SE" sz="4900" dirty="0"/>
          </a:p>
        </p:txBody>
      </p:sp>
    </p:spTree>
    <p:extLst>
      <p:ext uri="{BB962C8B-B14F-4D97-AF65-F5344CB8AC3E}">
        <p14:creationId xmlns:p14="http://schemas.microsoft.com/office/powerpoint/2010/main" val="31054466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0" y="-1"/>
            <a:ext cx="12192000" cy="7031979"/>
          </a:xfrm>
          <a:solidFill>
            <a:schemeClr val="tx1"/>
          </a:solidFill>
        </p:spPr>
        <p:txBody>
          <a:bodyPr>
            <a:normAutofit fontScale="85000" lnSpcReduction="20000"/>
          </a:bodyPr>
          <a:lstStyle/>
          <a:p>
            <a:pPr marL="0" indent="0">
              <a:buNone/>
            </a:pPr>
            <a:endParaRPr lang="sv-SE" u="sng" dirty="0" smtClean="0">
              <a:solidFill>
                <a:schemeClr val="bg1"/>
              </a:solidFill>
            </a:endParaRPr>
          </a:p>
          <a:p>
            <a:pPr marL="0" indent="0">
              <a:buNone/>
            </a:pPr>
            <a:endParaRPr lang="sv-SE" u="sng" dirty="0">
              <a:solidFill>
                <a:schemeClr val="bg1"/>
              </a:solidFill>
            </a:endParaRPr>
          </a:p>
          <a:p>
            <a:pPr marL="0" indent="0">
              <a:buNone/>
            </a:pPr>
            <a:r>
              <a:rPr lang="sv-SE" dirty="0" smtClean="0">
                <a:solidFill>
                  <a:schemeClr val="bg1"/>
                </a:solidFill>
              </a:rPr>
              <a:t>   </a:t>
            </a:r>
            <a:r>
              <a:rPr lang="sv-SE" u="sng" dirty="0" smtClean="0">
                <a:solidFill>
                  <a:schemeClr val="bg1"/>
                </a:solidFill>
              </a:rPr>
              <a:t>Mina tre huvudbudskap</a:t>
            </a:r>
            <a:r>
              <a:rPr lang="sv-SE" dirty="0" smtClean="0">
                <a:solidFill>
                  <a:schemeClr val="bg1"/>
                </a:solidFill>
              </a:rPr>
              <a:t>:</a:t>
            </a:r>
            <a:endParaRPr lang="sv-SE" sz="3600" dirty="0" smtClean="0">
              <a:solidFill>
                <a:schemeClr val="bg1"/>
              </a:solidFill>
            </a:endParaRPr>
          </a:p>
          <a:p>
            <a:pPr marL="0" indent="0">
              <a:buNone/>
            </a:pPr>
            <a:r>
              <a:rPr lang="sv-SE" sz="2400" dirty="0" smtClean="0">
                <a:solidFill>
                  <a:schemeClr val="bg1"/>
                </a:solidFill>
              </a:rPr>
              <a:t>    </a:t>
            </a:r>
          </a:p>
          <a:p>
            <a:pPr marL="0" indent="0">
              <a:buNone/>
            </a:pPr>
            <a:r>
              <a:rPr lang="sv-SE" sz="2400" dirty="0">
                <a:solidFill>
                  <a:schemeClr val="bg1"/>
                </a:solidFill>
              </a:rPr>
              <a:t> </a:t>
            </a:r>
            <a:r>
              <a:rPr lang="sv-SE" sz="2400" dirty="0" smtClean="0">
                <a:solidFill>
                  <a:schemeClr val="bg1"/>
                </a:solidFill>
              </a:rPr>
              <a:t>* </a:t>
            </a:r>
            <a:r>
              <a:rPr lang="sv-SE" sz="2400" dirty="0">
                <a:solidFill>
                  <a:schemeClr val="bg1"/>
                </a:solidFill>
              </a:rPr>
              <a:t>Skilj på kvalitativa miljöproblem, som kan lösas tekniskt och kvantitativa miljöproblem, som</a:t>
            </a:r>
          </a:p>
          <a:p>
            <a:pPr marL="0" indent="0">
              <a:buNone/>
            </a:pPr>
            <a:r>
              <a:rPr lang="sv-SE" sz="2400" dirty="0">
                <a:solidFill>
                  <a:schemeClr val="bg1"/>
                </a:solidFill>
              </a:rPr>
              <a:t>      </a:t>
            </a:r>
            <a:r>
              <a:rPr lang="sv-SE" sz="2400" dirty="0" smtClean="0">
                <a:solidFill>
                  <a:schemeClr val="bg1"/>
                </a:solidFill>
              </a:rPr>
              <a:t>inte </a:t>
            </a:r>
            <a:r>
              <a:rPr lang="sv-SE" sz="2400" dirty="0">
                <a:solidFill>
                  <a:schemeClr val="bg1"/>
                </a:solidFill>
              </a:rPr>
              <a:t>kan lösas tekniskt </a:t>
            </a:r>
            <a:endParaRPr lang="sv-SE" sz="2400" dirty="0" smtClean="0">
              <a:solidFill>
                <a:schemeClr val="bg1"/>
              </a:solidFill>
            </a:endParaRPr>
          </a:p>
          <a:p>
            <a:pPr marL="0" indent="0">
              <a:buNone/>
            </a:pPr>
            <a:endParaRPr lang="sv-SE" sz="2400" dirty="0">
              <a:solidFill>
                <a:schemeClr val="bg1"/>
              </a:solidFill>
            </a:endParaRPr>
          </a:p>
          <a:p>
            <a:pPr marL="0" indent="0">
              <a:buNone/>
            </a:pPr>
            <a:r>
              <a:rPr lang="sv-SE" sz="2400" dirty="0">
                <a:solidFill>
                  <a:schemeClr val="bg1"/>
                </a:solidFill>
              </a:rPr>
              <a:t>* Styr mot total </a:t>
            </a:r>
            <a:r>
              <a:rPr lang="sv-SE" sz="2400" dirty="0" err="1">
                <a:solidFill>
                  <a:schemeClr val="bg1"/>
                </a:solidFill>
              </a:rPr>
              <a:t>nerväxt</a:t>
            </a:r>
            <a:r>
              <a:rPr lang="sv-SE" sz="2400" dirty="0">
                <a:solidFill>
                  <a:schemeClr val="bg1"/>
                </a:solidFill>
              </a:rPr>
              <a:t> (men viss tillväxt för fattiga) för att klara de planetära gränserna </a:t>
            </a:r>
          </a:p>
          <a:p>
            <a:pPr marL="0" indent="0">
              <a:buNone/>
            </a:pPr>
            <a:endParaRPr lang="sv-SE" sz="3600" dirty="0">
              <a:solidFill>
                <a:schemeClr val="bg1"/>
              </a:solidFill>
            </a:endParaRPr>
          </a:p>
          <a:p>
            <a:pPr marL="0" indent="0">
              <a:buNone/>
            </a:pPr>
            <a:r>
              <a:rPr lang="sv-SE" sz="3600" dirty="0" smtClean="0">
                <a:solidFill>
                  <a:schemeClr val="bg1"/>
                </a:solidFill>
              </a:rPr>
              <a:t> </a:t>
            </a:r>
            <a:r>
              <a:rPr lang="sv-SE" sz="2400" dirty="0" smtClean="0">
                <a:solidFill>
                  <a:schemeClr val="bg1"/>
                </a:solidFill>
              </a:rPr>
              <a:t>* Bioenergi från skogsavverkning kan i vissa fall medföra större klimatpåverkan än användning av fossila bränslen. </a:t>
            </a:r>
          </a:p>
          <a:p>
            <a:pPr marL="0" indent="0">
              <a:buNone/>
            </a:pPr>
            <a:r>
              <a:rPr lang="sv-SE" sz="2400" dirty="0">
                <a:solidFill>
                  <a:schemeClr val="bg1"/>
                </a:solidFill>
              </a:rPr>
              <a:t> </a:t>
            </a:r>
            <a:r>
              <a:rPr lang="sv-SE" sz="2400" dirty="0" smtClean="0">
                <a:solidFill>
                  <a:schemeClr val="bg1"/>
                </a:solidFill>
              </a:rPr>
              <a:t>    Inför därför koldioxidbeskattning även på vissa biobränslen.   </a:t>
            </a:r>
          </a:p>
          <a:p>
            <a:pPr marL="0" indent="0">
              <a:buNone/>
            </a:pPr>
            <a:endParaRPr lang="sv-SE" sz="2400" dirty="0">
              <a:solidFill>
                <a:schemeClr val="bg1"/>
              </a:solidFill>
            </a:endParaRPr>
          </a:p>
          <a:p>
            <a:pPr marL="0" indent="0">
              <a:buNone/>
            </a:pPr>
            <a:r>
              <a:rPr lang="sv-SE" sz="2400" dirty="0" smtClean="0">
                <a:solidFill>
                  <a:schemeClr val="bg1"/>
                </a:solidFill>
              </a:rPr>
              <a:t>         </a:t>
            </a:r>
          </a:p>
          <a:p>
            <a:pPr marL="0" indent="0">
              <a:buNone/>
            </a:pPr>
            <a:r>
              <a:rPr lang="sv-SE" sz="2400" dirty="0">
                <a:solidFill>
                  <a:schemeClr val="bg1"/>
                </a:solidFill>
              </a:rPr>
              <a:t> </a:t>
            </a:r>
            <a:r>
              <a:rPr lang="sv-SE" sz="2400" dirty="0" smtClean="0">
                <a:solidFill>
                  <a:schemeClr val="bg1"/>
                </a:solidFill>
              </a:rPr>
              <a:t>  </a:t>
            </a:r>
            <a:endParaRPr lang="sv-SE" sz="2400" dirty="0">
              <a:solidFill>
                <a:schemeClr val="bg1"/>
              </a:solidFill>
            </a:endParaRPr>
          </a:p>
          <a:p>
            <a:pPr marL="0" indent="0">
              <a:buNone/>
            </a:pPr>
            <a:r>
              <a:rPr lang="sv-SE" sz="2400" dirty="0" smtClean="0">
                <a:solidFill>
                  <a:schemeClr val="bg1"/>
                </a:solidFill>
              </a:rPr>
              <a:t>     </a:t>
            </a:r>
          </a:p>
          <a:p>
            <a:pPr marL="0" indent="0">
              <a:buNone/>
            </a:pPr>
            <a:endParaRPr lang="sv-SE" sz="2400" dirty="0">
              <a:solidFill>
                <a:schemeClr val="bg1"/>
              </a:solidFill>
            </a:endParaRPr>
          </a:p>
          <a:p>
            <a:pPr marL="0" indent="0">
              <a:buNone/>
            </a:pPr>
            <a:r>
              <a:rPr lang="sv-SE" sz="2400" dirty="0" smtClean="0">
                <a:solidFill>
                  <a:schemeClr val="bg1"/>
                </a:solidFill>
              </a:rPr>
              <a:t>     </a:t>
            </a:r>
          </a:p>
          <a:p>
            <a:pPr marL="0" indent="0">
              <a:buNone/>
            </a:pPr>
            <a:endParaRPr lang="sv-SE" dirty="0" smtClean="0">
              <a:solidFill>
                <a:schemeClr val="bg1"/>
              </a:solidFill>
            </a:endParaRPr>
          </a:p>
          <a:p>
            <a:pPr marL="0" indent="0">
              <a:buNone/>
            </a:pPr>
            <a:r>
              <a:rPr lang="sv-SE" b="1" dirty="0" smtClean="0">
                <a:solidFill>
                  <a:schemeClr val="bg1"/>
                </a:solidFill>
              </a:rPr>
              <a:t>  </a:t>
            </a:r>
            <a:endParaRPr lang="sv-SE" b="1" dirty="0" smtClean="0"/>
          </a:p>
          <a:p>
            <a:pPr marL="0" indent="0">
              <a:buNone/>
            </a:pPr>
            <a:endParaRPr lang="sv-SE" b="1" u="sng" dirty="0"/>
          </a:p>
          <a:p>
            <a:pPr marL="0" indent="0">
              <a:buNone/>
            </a:pPr>
            <a:endParaRPr lang="sv-SE" dirty="0"/>
          </a:p>
        </p:txBody>
      </p:sp>
    </p:spTree>
    <p:extLst>
      <p:ext uri="{BB962C8B-B14F-4D97-AF65-F5344CB8AC3E}">
        <p14:creationId xmlns:p14="http://schemas.microsoft.com/office/powerpoint/2010/main" val="17579185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00000000-0000-0000-0000-000000000000}"/>
              </a:ext>
            </a:extLst>
          </p:cNvPr>
          <p:cNvPicPr>
            <a:picLocks noChangeAspect="1"/>
          </p:cNvPicPr>
          <p:nvPr/>
        </p:nvPicPr>
        <p:blipFill>
          <a:blip r:embed="rId3"/>
          <a:srcRect/>
          <a:stretch>
            <a:fillRect/>
          </a:stretch>
        </p:blipFill>
        <p:spPr>
          <a:xfrm>
            <a:off x="2503978" y="0"/>
            <a:ext cx="8082291" cy="5969642"/>
          </a:xfrm>
          <a:prstGeom prst="rect">
            <a:avLst/>
          </a:prstGeom>
          <a:noFill/>
          <a:ln cap="flat">
            <a:noFill/>
          </a:ln>
        </p:spPr>
      </p:pic>
      <p:sp>
        <p:nvSpPr>
          <p:cNvPr id="5" name="textruta 3"/>
          <p:cNvSpPr txBox="1"/>
          <p:nvPr/>
        </p:nvSpPr>
        <p:spPr>
          <a:xfrm>
            <a:off x="3340768" y="4564111"/>
            <a:ext cx="6408709"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sv-SE" sz="2400" dirty="0">
                <a:solidFill>
                  <a:srgbClr val="FFFFFF"/>
                </a:solidFill>
                <a:latin typeface="Calibri"/>
              </a:rPr>
              <a:t>De som önskar sig ett annat, hållbart, </a:t>
            </a:r>
            <a:r>
              <a:rPr lang="sv-SE" sz="2400" dirty="0" smtClean="0">
                <a:solidFill>
                  <a:srgbClr val="FFFFFF"/>
                </a:solidFill>
                <a:latin typeface="Calibri"/>
              </a:rPr>
              <a:t>samhälle, skördemarknad för stadsodlare  i Detroit, USA</a:t>
            </a:r>
            <a:endParaRPr lang="sv-SE" sz="2400" dirty="0">
              <a:solidFill>
                <a:srgbClr val="FFFFFF"/>
              </a:solidFill>
              <a:latin typeface="Calibri"/>
            </a:endParaRPr>
          </a:p>
        </p:txBody>
      </p:sp>
      <p:sp>
        <p:nvSpPr>
          <p:cNvPr id="2" name="textruta 1"/>
          <p:cNvSpPr txBox="1"/>
          <p:nvPr/>
        </p:nvSpPr>
        <p:spPr>
          <a:xfrm>
            <a:off x="1918607" y="6229350"/>
            <a:ext cx="2318657" cy="369332"/>
          </a:xfrm>
          <a:prstGeom prst="rect">
            <a:avLst/>
          </a:prstGeom>
          <a:noFill/>
        </p:spPr>
        <p:txBody>
          <a:bodyPr wrap="square" rtlCol="0">
            <a:spAutoFit/>
          </a:bodyPr>
          <a:lstStyle/>
          <a:p>
            <a:r>
              <a:rPr lang="sv-SE" dirty="0" smtClean="0">
                <a:solidFill>
                  <a:schemeClr val="bg1"/>
                </a:solidFill>
              </a:rPr>
              <a:t>Foto: Björn Forsberg</a:t>
            </a:r>
            <a:endParaRPr lang="sv-SE" dirty="0">
              <a:solidFill>
                <a:schemeClr val="bg1"/>
              </a:solidFill>
            </a:endParaRPr>
          </a:p>
        </p:txBody>
      </p:sp>
      <p:sp>
        <p:nvSpPr>
          <p:cNvPr id="3" name="textruta 2"/>
          <p:cNvSpPr txBox="1"/>
          <p:nvPr/>
        </p:nvSpPr>
        <p:spPr>
          <a:xfrm>
            <a:off x="80920" y="1497027"/>
            <a:ext cx="1443080" cy="1077218"/>
          </a:xfrm>
          <a:prstGeom prst="rect">
            <a:avLst/>
          </a:prstGeom>
          <a:noFill/>
        </p:spPr>
        <p:txBody>
          <a:bodyPr wrap="square" rtlCol="0">
            <a:spAutoFit/>
          </a:bodyPr>
          <a:lstStyle/>
          <a:p>
            <a:r>
              <a:rPr lang="sv-SE" sz="3200" dirty="0" smtClean="0"/>
              <a:t>Tack!</a:t>
            </a:r>
          </a:p>
          <a:p>
            <a:endParaRPr lang="sv-SE" sz="3200" dirty="0"/>
          </a:p>
        </p:txBody>
      </p:sp>
    </p:spTree>
    <p:extLst>
      <p:ext uri="{BB962C8B-B14F-4D97-AF65-F5344CB8AC3E}">
        <p14:creationId xmlns:p14="http://schemas.microsoft.com/office/powerpoint/2010/main" val="3532456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spTree>
    <p:extLst>
      <p:ext uri="{BB962C8B-B14F-4D97-AF65-F5344CB8AC3E}">
        <p14:creationId xmlns:p14="http://schemas.microsoft.com/office/powerpoint/2010/main" val="4161719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36728" y="300250"/>
            <a:ext cx="11755272" cy="6332561"/>
          </a:xfrm>
        </p:spPr>
        <p:txBody>
          <a:bodyPr>
            <a:normAutofit fontScale="92500" lnSpcReduction="10000"/>
          </a:bodyPr>
          <a:lstStyle/>
          <a:p>
            <a:pPr marL="0" indent="0">
              <a:buNone/>
            </a:pPr>
            <a:r>
              <a:rPr lang="sv-SE" u="sng" dirty="0" smtClean="0"/>
              <a:t>Diskussion, förslag på frågor.</a:t>
            </a:r>
          </a:p>
          <a:p>
            <a:endParaRPr lang="sv-SE" dirty="0"/>
          </a:p>
          <a:p>
            <a:r>
              <a:rPr lang="sv-SE" dirty="0" smtClean="0"/>
              <a:t>Varför ser inte allmänhet och beslutsfattare den pågående katastrofen?</a:t>
            </a:r>
          </a:p>
          <a:p>
            <a:pPr marL="0" indent="0">
              <a:buNone/>
            </a:pPr>
            <a:r>
              <a:rPr lang="sv-SE" dirty="0"/>
              <a:t> </a:t>
            </a:r>
            <a:r>
              <a:rPr lang="sv-SE" dirty="0" smtClean="0"/>
              <a:t>   Saknas kunskap?</a:t>
            </a:r>
          </a:p>
          <a:p>
            <a:endParaRPr lang="sv-SE" dirty="0"/>
          </a:p>
          <a:p>
            <a:r>
              <a:rPr lang="sv-SE" dirty="0" smtClean="0"/>
              <a:t>Kan den nuvarande dominerande verklighetsuppfattnings bland människor i Sverige i världen påverkas av vetenskapliga fakta eller inte?</a:t>
            </a:r>
          </a:p>
          <a:p>
            <a:endParaRPr lang="sv-SE" dirty="0"/>
          </a:p>
          <a:p>
            <a:r>
              <a:rPr lang="sv-SE" dirty="0" smtClean="0"/>
              <a:t>Skulle </a:t>
            </a:r>
            <a:r>
              <a:rPr lang="sv-SE" u="sng" dirty="0" smtClean="0"/>
              <a:t>en annan positiv berättelse</a:t>
            </a:r>
            <a:r>
              <a:rPr lang="sv-SE" dirty="0" smtClean="0"/>
              <a:t>, om hur ett samhälle kunde te sig där även kommande generationer får ett drägligt liv, kunna påverka samhällsutvecklingen?</a:t>
            </a:r>
          </a:p>
          <a:p>
            <a:endParaRPr lang="sv-SE" dirty="0" smtClean="0"/>
          </a:p>
          <a:p>
            <a:r>
              <a:rPr lang="sv-SE" dirty="0" smtClean="0"/>
              <a:t>Kan detta ske med nuvarande representativa demokratiska system?</a:t>
            </a:r>
          </a:p>
          <a:p>
            <a:pPr marL="0" indent="0">
              <a:buNone/>
            </a:pPr>
            <a:endParaRPr lang="sv-SE" dirty="0" smtClean="0"/>
          </a:p>
          <a:p>
            <a:r>
              <a:rPr lang="sv-SE" u="sng" dirty="0" smtClean="0"/>
              <a:t>Skulle politikerna kunna bidra till en hållbar utveckling, dvs ökad rättvisa, med dagens nationsindelningar </a:t>
            </a:r>
            <a:r>
              <a:rPr lang="sv-SE" dirty="0" smtClean="0"/>
              <a:t> ?</a:t>
            </a:r>
            <a:endParaRPr lang="sv-SE" dirty="0"/>
          </a:p>
          <a:p>
            <a:endParaRPr lang="sv-SE" dirty="0"/>
          </a:p>
        </p:txBody>
      </p:sp>
    </p:spTree>
    <p:extLst>
      <p:ext uri="{BB962C8B-B14F-4D97-AF65-F5344CB8AC3E}">
        <p14:creationId xmlns:p14="http://schemas.microsoft.com/office/powerpoint/2010/main" val="31057001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spTree>
    <p:extLst>
      <p:ext uri="{BB962C8B-B14F-4D97-AF65-F5344CB8AC3E}">
        <p14:creationId xmlns:p14="http://schemas.microsoft.com/office/powerpoint/2010/main" val="3761107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Nedan några extra bilder</a:t>
            </a:r>
            <a:endParaRPr lang="sv-SE" dirty="0"/>
          </a:p>
        </p:txBody>
      </p:sp>
      <p:sp>
        <p:nvSpPr>
          <p:cNvPr id="3" name="Platshållare för innehåll 2"/>
          <p:cNvSpPr>
            <a:spLocks noGrp="1"/>
          </p:cNvSpPr>
          <p:nvPr>
            <p:ph idx="1"/>
          </p:nvPr>
        </p:nvSpPr>
        <p:spPr/>
        <p:txBody>
          <a:bodyPr/>
          <a:lstStyle/>
          <a:p>
            <a:r>
              <a:rPr lang="sv-SE" dirty="0" smtClean="0"/>
              <a:t>Följande bilder är lite extramaterial som inte togs upp på föreläsningen.</a:t>
            </a:r>
            <a:endParaRPr lang="sv-SE" dirty="0"/>
          </a:p>
        </p:txBody>
      </p:sp>
    </p:spTree>
    <p:extLst>
      <p:ext uri="{BB962C8B-B14F-4D97-AF65-F5344CB8AC3E}">
        <p14:creationId xmlns:p14="http://schemas.microsoft.com/office/powerpoint/2010/main" val="750996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2"/>
          <a:stretch>
            <a:fillRect/>
          </a:stretch>
        </p:blipFill>
        <p:spPr>
          <a:xfrm>
            <a:off x="323304" y="0"/>
            <a:ext cx="11183730" cy="6743699"/>
          </a:xfrm>
          <a:prstGeom prst="rect">
            <a:avLst/>
          </a:prstGeom>
        </p:spPr>
      </p:pic>
      <p:pic>
        <p:nvPicPr>
          <p:cNvPr id="5" name="Picture 2" descr="http://upload.wikimedia.org/wikipedia/commons/thumb/5/53/Hugo_van_der_Goes_009.jpg/250px-Hugo_van_der_Goes_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032" y="688290"/>
            <a:ext cx="1610882" cy="2345445"/>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2908913" y="365125"/>
            <a:ext cx="6858174" cy="323165"/>
          </a:xfrm>
          <a:prstGeom prst="rect">
            <a:avLst/>
          </a:prstGeom>
          <a:noFill/>
        </p:spPr>
        <p:txBody>
          <a:bodyPr wrap="square" rtlCol="0">
            <a:spAutoFit/>
          </a:bodyPr>
          <a:lstStyle/>
          <a:p>
            <a:r>
              <a:rPr lang="sv-SE" sz="1500" b="1" dirty="0"/>
              <a:t>”Vägen ut ur Eden” – en effekt </a:t>
            </a:r>
            <a:r>
              <a:rPr lang="sv-SE" sz="1500" b="1" dirty="0" smtClean="0"/>
              <a:t>av </a:t>
            </a:r>
            <a:r>
              <a:rPr lang="sv-SE" sz="1500" b="1" u="sng" dirty="0"/>
              <a:t>teknisk </a:t>
            </a:r>
            <a:r>
              <a:rPr lang="sv-SE" sz="1500" b="1" u="sng" dirty="0" smtClean="0"/>
              <a:t>utveckling (kunskap, men inte förnuft)</a:t>
            </a:r>
            <a:endParaRPr lang="sv-SE" sz="1500" b="1" u="sng" dirty="0"/>
          </a:p>
        </p:txBody>
      </p:sp>
      <p:sp>
        <p:nvSpPr>
          <p:cNvPr id="7" name="textruta 6"/>
          <p:cNvSpPr txBox="1"/>
          <p:nvPr/>
        </p:nvSpPr>
        <p:spPr>
          <a:xfrm>
            <a:off x="424543" y="6457950"/>
            <a:ext cx="6686550" cy="307777"/>
          </a:xfrm>
          <a:prstGeom prst="rect">
            <a:avLst/>
          </a:prstGeom>
          <a:noFill/>
        </p:spPr>
        <p:txBody>
          <a:bodyPr wrap="square" rtlCol="0">
            <a:spAutoFit/>
          </a:bodyPr>
          <a:lstStyle/>
          <a:p>
            <a:r>
              <a:rPr lang="sv-SE" sz="1400" dirty="0" smtClean="0"/>
              <a:t>Källa: Kates, R 1994. </a:t>
            </a:r>
            <a:r>
              <a:rPr lang="sv-SE" sz="1400" dirty="0" err="1" smtClean="0"/>
              <a:t>Sustaining</a:t>
            </a:r>
            <a:r>
              <a:rPr lang="sv-SE" sz="1400" dirty="0" smtClean="0"/>
              <a:t> </a:t>
            </a:r>
            <a:r>
              <a:rPr lang="sv-SE" sz="1400" dirty="0" err="1" smtClean="0"/>
              <a:t>life</a:t>
            </a:r>
            <a:r>
              <a:rPr lang="sv-SE" sz="1400" dirty="0" smtClean="0"/>
              <a:t> on </a:t>
            </a:r>
            <a:r>
              <a:rPr lang="sv-SE" sz="1400" dirty="0" err="1" smtClean="0"/>
              <a:t>earth</a:t>
            </a:r>
            <a:r>
              <a:rPr lang="sv-SE" sz="1400" dirty="0" smtClean="0"/>
              <a:t>. </a:t>
            </a:r>
            <a:r>
              <a:rPr lang="sv-SE" sz="1400" dirty="0" err="1" smtClean="0"/>
              <a:t>Scientific</a:t>
            </a:r>
            <a:r>
              <a:rPr lang="sv-SE" sz="1400" dirty="0" smtClean="0"/>
              <a:t> </a:t>
            </a:r>
            <a:r>
              <a:rPr lang="sv-SE" sz="1400" dirty="0" err="1" smtClean="0"/>
              <a:t>American</a:t>
            </a:r>
            <a:endParaRPr lang="sv-SE" sz="1400" dirty="0"/>
          </a:p>
        </p:txBody>
      </p:sp>
    </p:spTree>
    <p:extLst>
      <p:ext uri="{BB962C8B-B14F-4D97-AF65-F5344CB8AC3E}">
        <p14:creationId xmlns:p14="http://schemas.microsoft.com/office/powerpoint/2010/main" val="25960844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6565900"/>
            <a:ext cx="6084168" cy="2921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err="1">
                <a:solidFill>
                  <a:srgbClr val="333333"/>
                </a:solidFill>
              </a:rPr>
              <a:t>BioScience</a:t>
            </a:r>
            <a:r>
              <a:rPr lang="en-US" altLang="en-US" sz="1000" dirty="0">
                <a:solidFill>
                  <a:srgbClr val="333333"/>
                </a:solidFill>
              </a:rPr>
              <a:t>, biz088, </a:t>
            </a:r>
            <a:r>
              <a:rPr lang="en-US" altLang="en-US" sz="1000" dirty="0">
                <a:solidFill>
                  <a:srgbClr val="333333"/>
                </a:solidFill>
                <a:hlinkClick r:id="rId3"/>
              </a:rPr>
              <a:t>https://doi.org/10.1093/biosci/biz088</a:t>
            </a:r>
            <a:endParaRPr lang="en-US" altLang="en-US" sz="1000" dirty="0">
              <a:solidFill>
                <a:srgbClr val="333333"/>
              </a:solidFill>
            </a:endParaRPr>
          </a:p>
        </p:txBody>
      </p:sp>
      <p:pic>
        <p:nvPicPr>
          <p:cNvPr id="5125" name="New picture"/>
          <p:cNvPicPr/>
          <p:nvPr/>
        </p:nvPicPr>
        <p:blipFill>
          <a:blip r:embed="rId4"/>
          <a:stretch>
            <a:fillRect/>
          </a:stretch>
        </p:blipFill>
        <p:spPr>
          <a:xfrm>
            <a:off x="1703512" y="44623"/>
            <a:ext cx="7471224" cy="6602065"/>
          </a:xfrm>
          <a:prstGeom prst="rect">
            <a:avLst/>
          </a:prstGeom>
        </p:spPr>
      </p:pic>
      <p:sp>
        <p:nvSpPr>
          <p:cNvPr id="2" name="textruta 1"/>
          <p:cNvSpPr txBox="1"/>
          <p:nvPr/>
        </p:nvSpPr>
        <p:spPr>
          <a:xfrm>
            <a:off x="7932820" y="5855368"/>
            <a:ext cx="3826042" cy="523220"/>
          </a:xfrm>
          <a:prstGeom prst="rect">
            <a:avLst/>
          </a:prstGeom>
          <a:noFill/>
        </p:spPr>
        <p:txBody>
          <a:bodyPr wrap="square" rtlCol="0">
            <a:spAutoFit/>
          </a:bodyPr>
          <a:lstStyle/>
          <a:p>
            <a:r>
              <a:rPr lang="sv-SE" sz="1400" dirty="0" smtClean="0"/>
              <a:t>World </a:t>
            </a:r>
            <a:r>
              <a:rPr lang="sv-SE" sz="1400" dirty="0" err="1" smtClean="0"/>
              <a:t>Scientist´s</a:t>
            </a:r>
            <a:r>
              <a:rPr lang="sv-SE" sz="1400" dirty="0" smtClean="0"/>
              <a:t> </a:t>
            </a:r>
            <a:r>
              <a:rPr lang="sv-SE" sz="1400" dirty="0" err="1" smtClean="0"/>
              <a:t>warning</a:t>
            </a:r>
            <a:r>
              <a:rPr lang="sv-SE" sz="1400" dirty="0" smtClean="0"/>
              <a:t> </a:t>
            </a:r>
            <a:r>
              <a:rPr lang="sv-SE" sz="1400" dirty="0" err="1" smtClean="0"/>
              <a:t>of</a:t>
            </a:r>
            <a:r>
              <a:rPr lang="sv-SE" sz="1400" dirty="0" smtClean="0"/>
              <a:t> </a:t>
            </a:r>
            <a:r>
              <a:rPr lang="sv-SE" sz="1400" dirty="0" err="1" smtClean="0"/>
              <a:t>climate</a:t>
            </a:r>
            <a:r>
              <a:rPr lang="sv-SE" sz="1400" dirty="0" smtClean="0"/>
              <a:t> </a:t>
            </a:r>
            <a:r>
              <a:rPr lang="sv-SE" sz="1400" dirty="0" err="1" smtClean="0"/>
              <a:t>emergency</a:t>
            </a:r>
            <a:r>
              <a:rPr lang="sv-SE" sz="1400" dirty="0" smtClean="0"/>
              <a:t>,</a:t>
            </a:r>
          </a:p>
          <a:p>
            <a:r>
              <a:rPr lang="sv-SE" sz="1400" dirty="0" smtClean="0"/>
              <a:t> 5 nov. 2019.</a:t>
            </a:r>
            <a:endParaRPr lang="sv-SE" sz="1400" dirty="0"/>
          </a:p>
        </p:txBody>
      </p:sp>
    </p:spTree>
    <p:extLst>
      <p:ext uri="{BB962C8B-B14F-4D97-AF65-F5344CB8AC3E}">
        <p14:creationId xmlns:p14="http://schemas.microsoft.com/office/powerpoint/2010/main" val="16759673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28353" y="-240183"/>
            <a:ext cx="10515600" cy="1325563"/>
          </a:xfrm>
        </p:spPr>
        <p:txBody>
          <a:bodyPr>
            <a:normAutofit/>
          </a:bodyPr>
          <a:lstStyle/>
          <a:p>
            <a:r>
              <a:rPr lang="sv-SE" sz="2400" u="sng" dirty="0" smtClean="0"/>
              <a:t>Vad Sverige som nation kan göra </a:t>
            </a:r>
            <a:r>
              <a:rPr lang="sv-SE" sz="2400" b="1" u="sng" dirty="0" smtClean="0"/>
              <a:t>internationellt</a:t>
            </a:r>
            <a:endParaRPr lang="sv-SE" sz="2400" b="1" u="sng" dirty="0"/>
          </a:p>
        </p:txBody>
      </p:sp>
      <p:sp>
        <p:nvSpPr>
          <p:cNvPr id="3" name="Platshållare för innehåll 2"/>
          <p:cNvSpPr>
            <a:spLocks noGrp="1"/>
          </p:cNvSpPr>
          <p:nvPr>
            <p:ph idx="1"/>
          </p:nvPr>
        </p:nvSpPr>
        <p:spPr>
          <a:xfrm>
            <a:off x="476518" y="936982"/>
            <a:ext cx="11969032" cy="5852235"/>
          </a:xfrm>
        </p:spPr>
        <p:txBody>
          <a:bodyPr>
            <a:normAutofit fontScale="62500" lnSpcReduction="20000"/>
          </a:bodyPr>
          <a:lstStyle/>
          <a:p>
            <a:pPr marL="0" indent="0">
              <a:buNone/>
            </a:pPr>
            <a:r>
              <a:rPr lang="sv-SE" dirty="0"/>
              <a:t> </a:t>
            </a:r>
            <a:r>
              <a:rPr lang="sv-SE" dirty="0" smtClean="0"/>
              <a:t>     Sverige bör i FN föreslå en konferens för en global </a:t>
            </a:r>
            <a:r>
              <a:rPr lang="sv-SE" u="sng" dirty="0" smtClean="0"/>
              <a:t>ekonomisk</a:t>
            </a:r>
            <a:r>
              <a:rPr lang="sv-SE" dirty="0" smtClean="0"/>
              <a:t> omställning. </a:t>
            </a:r>
          </a:p>
          <a:p>
            <a:endParaRPr lang="sv-SE" dirty="0" smtClean="0"/>
          </a:p>
          <a:p>
            <a:pPr marL="0" indent="0">
              <a:buNone/>
            </a:pPr>
            <a:r>
              <a:rPr lang="sv-SE" dirty="0" smtClean="0"/>
              <a:t>       </a:t>
            </a:r>
            <a:r>
              <a:rPr lang="sv-SE" b="1" dirty="0" smtClean="0"/>
              <a:t>Förslag till dagordning vid en sådan konferens, fyra punkter:</a:t>
            </a:r>
            <a:r>
              <a:rPr lang="sv-SE" dirty="0" smtClean="0"/>
              <a:t> </a:t>
            </a:r>
          </a:p>
          <a:p>
            <a:pPr marL="0" indent="0">
              <a:buNone/>
            </a:pPr>
            <a:r>
              <a:rPr lang="sv-SE" dirty="0" smtClean="0"/>
              <a:t>   </a:t>
            </a:r>
          </a:p>
          <a:p>
            <a:pPr marL="0" indent="0">
              <a:buNone/>
            </a:pPr>
            <a:r>
              <a:rPr lang="sv-SE" dirty="0"/>
              <a:t> </a:t>
            </a:r>
            <a:r>
              <a:rPr lang="sv-SE" dirty="0" smtClean="0"/>
              <a:t>     1) Internationell samplanering av uttag av naturresurser (minska uttagen ner till hållbara gränser). </a:t>
            </a:r>
          </a:p>
          <a:p>
            <a:pPr marL="0" indent="0">
              <a:buNone/>
            </a:pPr>
            <a:r>
              <a:rPr lang="sv-SE" dirty="0"/>
              <a:t> </a:t>
            </a:r>
            <a:r>
              <a:rPr lang="sv-SE" dirty="0" smtClean="0"/>
              <a:t>         T. ex. bör budgetering av utsläpp av växthusgaser, nationellt, EU, globalt, följas av </a:t>
            </a:r>
            <a:r>
              <a:rPr lang="sv-SE" u="sng" dirty="0" smtClean="0"/>
              <a:t>konkreta förslag på åtgärder</a:t>
            </a:r>
            <a:r>
              <a:rPr lang="sv-SE" dirty="0" smtClean="0"/>
              <a:t>.</a:t>
            </a:r>
          </a:p>
          <a:p>
            <a:pPr marL="0" indent="0">
              <a:buNone/>
            </a:pPr>
            <a:r>
              <a:rPr lang="sv-SE" dirty="0"/>
              <a:t> </a:t>
            </a:r>
            <a:r>
              <a:rPr lang="sv-SE" dirty="0" smtClean="0"/>
              <a:t>         Skogar, främst de boreala, bör i första hand nyttjas för kolinlagring, inte till biobränsle och papper.</a:t>
            </a:r>
          </a:p>
          <a:p>
            <a:pPr marL="0" indent="0">
              <a:buNone/>
            </a:pPr>
            <a:r>
              <a:rPr lang="sv-SE" dirty="0" smtClean="0"/>
              <a:t>          Nuvarande oljeekonomi överföras till en vätgasekonomi.</a:t>
            </a:r>
          </a:p>
          <a:p>
            <a:pPr marL="0" indent="0">
              <a:buNone/>
            </a:pPr>
            <a:endParaRPr lang="sv-SE" dirty="0" smtClean="0"/>
          </a:p>
          <a:p>
            <a:pPr marL="0" indent="0">
              <a:buNone/>
            </a:pPr>
            <a:r>
              <a:rPr lang="sv-SE" dirty="0"/>
              <a:t> </a:t>
            </a:r>
            <a:r>
              <a:rPr lang="sv-SE" dirty="0" smtClean="0"/>
              <a:t>     2) Global demokratisk ekonomi (utjämning av köpkraften, </a:t>
            </a:r>
            <a:r>
              <a:rPr lang="sv-SE" u="sng" dirty="0" smtClean="0"/>
              <a:t>global politisk kontroll av kapitalet</a:t>
            </a:r>
            <a:r>
              <a:rPr lang="sv-SE" dirty="0" smtClean="0"/>
              <a:t>). </a:t>
            </a:r>
          </a:p>
          <a:p>
            <a:pPr marL="0" indent="0">
              <a:buNone/>
            </a:pPr>
            <a:r>
              <a:rPr lang="sv-SE" dirty="0"/>
              <a:t> </a:t>
            </a:r>
            <a:r>
              <a:rPr lang="sv-SE" dirty="0" smtClean="0"/>
              <a:t>         Detta bland annat genom  </a:t>
            </a:r>
            <a:r>
              <a:rPr lang="sv-SE" b="1" dirty="0"/>
              <a:t>global </a:t>
            </a:r>
            <a:r>
              <a:rPr lang="sv-SE" b="1" dirty="0" smtClean="0"/>
              <a:t>effektiv  beskattning</a:t>
            </a:r>
            <a:r>
              <a:rPr lang="sv-SE" dirty="0" smtClean="0"/>
              <a:t>. </a:t>
            </a:r>
          </a:p>
          <a:p>
            <a:pPr marL="0" indent="0">
              <a:buNone/>
            </a:pPr>
            <a:r>
              <a:rPr lang="sv-SE" dirty="0"/>
              <a:t> </a:t>
            </a:r>
            <a:r>
              <a:rPr lang="sv-SE" dirty="0" smtClean="0"/>
              <a:t>         Sedan </a:t>
            </a:r>
            <a:r>
              <a:rPr lang="sv-SE" dirty="0"/>
              <a:t>omfördelning via nya </a:t>
            </a:r>
            <a:r>
              <a:rPr lang="sv-SE" dirty="0" smtClean="0"/>
              <a:t>internationella ekonomiska  institutioner.</a:t>
            </a:r>
          </a:p>
          <a:p>
            <a:pPr marL="0" indent="0">
              <a:buNone/>
            </a:pPr>
            <a:r>
              <a:rPr lang="sv-SE" dirty="0" smtClean="0"/>
              <a:t>  </a:t>
            </a:r>
            <a:endParaRPr lang="sv-SE" dirty="0"/>
          </a:p>
          <a:p>
            <a:pPr marL="0" indent="0">
              <a:buNone/>
            </a:pPr>
            <a:r>
              <a:rPr lang="sv-SE" dirty="0" smtClean="0"/>
              <a:t>       3)  </a:t>
            </a:r>
            <a:r>
              <a:rPr lang="sv-SE" u="sng" dirty="0" smtClean="0"/>
              <a:t>Planera </a:t>
            </a:r>
            <a:r>
              <a:rPr lang="sv-SE" u="sng" dirty="0"/>
              <a:t>för förverkligande av </a:t>
            </a:r>
            <a:r>
              <a:rPr lang="sv-SE" b="1" u="sng" dirty="0"/>
              <a:t>rättvisa miljöutrymmen </a:t>
            </a:r>
            <a:r>
              <a:rPr lang="sv-SE" u="sng" dirty="0"/>
              <a:t>genom </a:t>
            </a:r>
            <a:endParaRPr lang="sv-SE" u="sng" dirty="0" smtClean="0"/>
          </a:p>
          <a:p>
            <a:pPr marL="0" indent="0">
              <a:buNone/>
            </a:pPr>
            <a:r>
              <a:rPr lang="sv-SE" dirty="0"/>
              <a:t> </a:t>
            </a:r>
            <a:r>
              <a:rPr lang="sv-SE" dirty="0" smtClean="0"/>
              <a:t>          </a:t>
            </a:r>
            <a:r>
              <a:rPr lang="sv-SE" u="sng" dirty="0" smtClean="0"/>
              <a:t> en </a:t>
            </a:r>
            <a:r>
              <a:rPr lang="sv-SE" u="sng" dirty="0" err="1" smtClean="0"/>
              <a:t>app</a:t>
            </a:r>
            <a:r>
              <a:rPr lang="sv-SE" u="sng" dirty="0" smtClean="0"/>
              <a:t> </a:t>
            </a:r>
            <a:r>
              <a:rPr lang="sv-SE" u="sng" dirty="0"/>
              <a:t>i mobilen för möjlig </a:t>
            </a:r>
            <a:r>
              <a:rPr lang="sv-SE" u="sng" dirty="0" smtClean="0"/>
              <a:t>konsumtion, trygg medborgarlön, men </a:t>
            </a:r>
            <a:r>
              <a:rPr lang="sv-SE" b="1" u="sng" dirty="0" smtClean="0"/>
              <a:t>övre gräns för personlig köpkraft</a:t>
            </a:r>
            <a:r>
              <a:rPr lang="sv-SE" u="sng" dirty="0" smtClean="0"/>
              <a:t>,</a:t>
            </a:r>
          </a:p>
          <a:p>
            <a:pPr marL="0" indent="0">
              <a:buNone/>
            </a:pPr>
            <a:r>
              <a:rPr lang="sv-SE" dirty="0" smtClean="0"/>
              <a:t>           </a:t>
            </a:r>
            <a:r>
              <a:rPr lang="sv-SE" u="sng" dirty="0" smtClean="0"/>
              <a:t>arbetstidsförkortning, delningsekonomi, o.s.v., </a:t>
            </a:r>
            <a:r>
              <a:rPr lang="sv-SE" i="1" u="sng" dirty="0" smtClean="0"/>
              <a:t>olika för olika länder</a:t>
            </a:r>
            <a:endParaRPr lang="sv-SE" i="1" dirty="0" smtClean="0"/>
          </a:p>
          <a:p>
            <a:pPr marL="0" indent="0">
              <a:buNone/>
            </a:pPr>
            <a:r>
              <a:rPr lang="sv-SE" dirty="0"/>
              <a:t> </a:t>
            </a:r>
            <a:r>
              <a:rPr lang="sv-SE" dirty="0" smtClean="0"/>
              <a:t>   </a:t>
            </a:r>
            <a:r>
              <a:rPr lang="sv-SE" dirty="0"/>
              <a:t>   </a:t>
            </a:r>
            <a:endParaRPr lang="sv-SE" dirty="0" smtClean="0"/>
          </a:p>
          <a:p>
            <a:pPr marL="0" indent="0">
              <a:buNone/>
            </a:pPr>
            <a:r>
              <a:rPr lang="sv-SE" dirty="0" smtClean="0"/>
              <a:t>       4)  Militära </a:t>
            </a:r>
            <a:r>
              <a:rPr lang="sv-SE" dirty="0"/>
              <a:t>frågor (Global nedrustning</a:t>
            </a:r>
            <a:r>
              <a:rPr lang="sv-SE" dirty="0" smtClean="0"/>
              <a:t>), överlag </a:t>
            </a:r>
            <a:r>
              <a:rPr lang="sv-SE" b="1" dirty="0" smtClean="0"/>
              <a:t>få bort konkurrensen, uppnå </a:t>
            </a:r>
            <a:r>
              <a:rPr lang="sv-SE" b="1" dirty="0" err="1" smtClean="0"/>
              <a:t>nerväxt</a:t>
            </a:r>
            <a:r>
              <a:rPr lang="sv-SE" b="1" dirty="0" smtClean="0"/>
              <a:t> </a:t>
            </a:r>
            <a:endParaRPr lang="sv-SE" b="1" dirty="0"/>
          </a:p>
        </p:txBody>
      </p:sp>
    </p:spTree>
    <p:extLst>
      <p:ext uri="{BB962C8B-B14F-4D97-AF65-F5344CB8AC3E}">
        <p14:creationId xmlns:p14="http://schemas.microsoft.com/office/powerpoint/2010/main" val="985341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1" y="103032"/>
            <a:ext cx="11834544" cy="5602309"/>
          </a:xfrm>
        </p:spPr>
        <p:txBody>
          <a:bodyPr>
            <a:normAutofit fontScale="92500" lnSpcReduction="10000"/>
          </a:bodyPr>
          <a:lstStyle/>
          <a:p>
            <a:pPr marL="0" indent="0">
              <a:buFontTx/>
              <a:buNone/>
              <a:defRPr/>
            </a:pPr>
            <a:r>
              <a:rPr lang="sv-SE" sz="2400" dirty="0"/>
              <a:t>Den största </a:t>
            </a:r>
            <a:r>
              <a:rPr lang="sv-SE" sz="2400" dirty="0" smtClean="0"/>
              <a:t>orsakerna till </a:t>
            </a:r>
            <a:r>
              <a:rPr lang="sv-SE" sz="2400" dirty="0"/>
              <a:t>att arter dör ut eller hotas globalt av utrotning är de miljöförändringar som uppstår till följd av överexploatering </a:t>
            </a:r>
            <a:r>
              <a:rPr lang="sv-SE" sz="2400" dirty="0" smtClean="0"/>
              <a:t>,främst genom</a:t>
            </a:r>
          </a:p>
          <a:p>
            <a:pPr marL="0" indent="0">
              <a:buFontTx/>
              <a:buNone/>
              <a:defRPr/>
            </a:pPr>
            <a:r>
              <a:rPr lang="sv-SE" sz="2400" dirty="0" smtClean="0"/>
              <a:t> </a:t>
            </a:r>
            <a:r>
              <a:rPr lang="sv-SE" b="1" dirty="0"/>
              <a:t>jordbruk och skogsbruk.</a:t>
            </a:r>
          </a:p>
          <a:p>
            <a:pPr marL="0" indent="0">
              <a:buFontTx/>
              <a:buNone/>
              <a:defRPr/>
            </a:pPr>
            <a:endParaRPr lang="sv-SE" sz="2400" b="1" dirty="0"/>
          </a:p>
          <a:p>
            <a:pPr marL="0" indent="0">
              <a:buFontTx/>
              <a:buNone/>
              <a:defRPr/>
            </a:pPr>
            <a:endParaRPr lang="sv-SE" sz="2400" b="1" dirty="0"/>
          </a:p>
          <a:p>
            <a:pPr>
              <a:defRPr/>
            </a:pPr>
            <a:endParaRPr lang="sv-SE" b="1" dirty="0"/>
          </a:p>
          <a:p>
            <a:pPr>
              <a:defRPr/>
            </a:pPr>
            <a:endParaRPr lang="sv-SE" b="1" dirty="0"/>
          </a:p>
          <a:p>
            <a:pPr>
              <a:defRPr/>
            </a:pPr>
            <a:endParaRPr lang="sv-SE" b="1" dirty="0"/>
          </a:p>
          <a:p>
            <a:pPr>
              <a:defRPr/>
            </a:pPr>
            <a:endParaRPr lang="sv-SE" b="1" dirty="0"/>
          </a:p>
          <a:p>
            <a:pPr marL="0" indent="0">
              <a:buFontTx/>
              <a:buNone/>
              <a:defRPr/>
            </a:pPr>
            <a:endParaRPr lang="sv-SE" sz="1800" dirty="0"/>
          </a:p>
          <a:p>
            <a:pPr marL="0" indent="0">
              <a:buFontTx/>
              <a:buNone/>
              <a:defRPr/>
            </a:pPr>
            <a:r>
              <a:rPr lang="sv-SE" sz="1800" dirty="0" smtClean="0"/>
              <a:t>Nature</a:t>
            </a:r>
            <a:r>
              <a:rPr lang="sv-SE" sz="1800" dirty="0"/>
              <a:t>, 2016,  vol. 536: 143- 145</a:t>
            </a:r>
            <a:r>
              <a:rPr lang="sv-SE" sz="1800" dirty="0" smtClean="0"/>
              <a:t>.</a:t>
            </a:r>
          </a:p>
          <a:p>
            <a:pPr marL="0" indent="0">
              <a:buFontTx/>
              <a:buNone/>
              <a:defRPr/>
            </a:pPr>
            <a:endParaRPr lang="sv-SE" sz="1800" dirty="0"/>
          </a:p>
          <a:p>
            <a:pPr marL="0" indent="0">
              <a:buFontTx/>
              <a:buNone/>
              <a:defRPr/>
            </a:pPr>
            <a:r>
              <a:rPr lang="sv-SE" sz="2000" b="1" dirty="0" smtClean="0"/>
              <a:t>Skilj på reversibla och irreversibla miljöproblem, </a:t>
            </a:r>
            <a:r>
              <a:rPr lang="sv-SE" sz="2000" b="1" u="sng" dirty="0" smtClean="0"/>
              <a:t>det är helt olika problem</a:t>
            </a:r>
            <a:r>
              <a:rPr lang="sv-SE" sz="2000" b="1" dirty="0" smtClean="0"/>
              <a:t>.</a:t>
            </a:r>
          </a:p>
          <a:p>
            <a:pPr marL="0" indent="0">
              <a:buFontTx/>
              <a:buNone/>
              <a:defRPr/>
            </a:pPr>
            <a:r>
              <a:rPr lang="sv-SE" sz="2000" b="1" dirty="0" smtClean="0"/>
              <a:t>Utrotning av arter är ett irreversibelt miljöproblem</a:t>
            </a:r>
          </a:p>
          <a:p>
            <a:pPr marL="0" indent="0">
              <a:buFontTx/>
              <a:buNone/>
              <a:defRPr/>
            </a:pPr>
            <a:endParaRPr lang="sv-SE" sz="2000" b="1" dirty="0"/>
          </a:p>
          <a:p>
            <a:pPr marL="0" indent="0">
              <a:buFontTx/>
              <a:buNone/>
              <a:defRPr/>
            </a:pPr>
            <a:endParaRPr lang="sv-SE" sz="2000" b="1" dirty="0"/>
          </a:p>
        </p:txBody>
      </p:sp>
      <p:pic>
        <p:nvPicPr>
          <p:cNvPr id="358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287887"/>
            <a:ext cx="11529744" cy="281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ruta 2"/>
          <p:cNvSpPr txBox="1"/>
          <p:nvPr/>
        </p:nvSpPr>
        <p:spPr>
          <a:xfrm>
            <a:off x="122464" y="6023748"/>
            <a:ext cx="5331278" cy="584775"/>
          </a:xfrm>
          <a:prstGeom prst="rect">
            <a:avLst/>
          </a:prstGeom>
          <a:noFill/>
        </p:spPr>
        <p:txBody>
          <a:bodyPr wrap="square" rtlCol="0">
            <a:spAutoFit/>
          </a:bodyPr>
          <a:lstStyle/>
          <a:p>
            <a:r>
              <a:rPr lang="sv-SE" sz="1600" dirty="0" smtClean="0"/>
              <a:t>Maxwell, et al. 2016. </a:t>
            </a:r>
            <a:r>
              <a:rPr lang="sv-SE" sz="1600" dirty="0" err="1" smtClean="0"/>
              <a:t>Biodiversity</a:t>
            </a:r>
            <a:r>
              <a:rPr lang="sv-SE" sz="1600" dirty="0" smtClean="0"/>
              <a:t>: the </a:t>
            </a:r>
            <a:r>
              <a:rPr lang="sv-SE" sz="1600" dirty="0" err="1" smtClean="0"/>
              <a:t>ravanges</a:t>
            </a:r>
            <a:r>
              <a:rPr lang="sv-SE" sz="1600" dirty="0" smtClean="0"/>
              <a:t> </a:t>
            </a:r>
            <a:r>
              <a:rPr lang="sv-SE" sz="1600" dirty="0" err="1" smtClean="0"/>
              <a:t>of</a:t>
            </a:r>
            <a:r>
              <a:rPr lang="sv-SE" sz="1600" dirty="0" smtClean="0"/>
              <a:t> </a:t>
            </a:r>
            <a:r>
              <a:rPr lang="sv-SE" sz="1600" dirty="0" err="1" smtClean="0"/>
              <a:t>guns</a:t>
            </a:r>
            <a:r>
              <a:rPr lang="sv-SE" sz="1600" dirty="0" smtClean="0"/>
              <a:t>, </a:t>
            </a:r>
            <a:r>
              <a:rPr lang="sv-SE" sz="1600" dirty="0" err="1" smtClean="0"/>
              <a:t>nets</a:t>
            </a:r>
            <a:r>
              <a:rPr lang="sv-SE" sz="1600" dirty="0" smtClean="0"/>
              <a:t> and bulldozers. </a:t>
            </a:r>
            <a:r>
              <a:rPr lang="sv-SE" sz="1600" i="1" dirty="0" smtClean="0"/>
              <a:t>Nature</a:t>
            </a:r>
            <a:r>
              <a:rPr lang="sv-SE" sz="1600" dirty="0" smtClean="0"/>
              <a:t> 536.</a:t>
            </a:r>
            <a:endParaRPr lang="sv-SE" sz="1600" dirty="0"/>
          </a:p>
        </p:txBody>
      </p:sp>
    </p:spTree>
    <p:extLst>
      <p:ext uri="{BB962C8B-B14F-4D97-AF65-F5344CB8AC3E}">
        <p14:creationId xmlns:p14="http://schemas.microsoft.com/office/powerpoint/2010/main" val="2803860492"/>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719403" y="0"/>
            <a:ext cx="10458309" cy="6858000"/>
          </a:xfrm>
          <a:prstGeom prst="rect">
            <a:avLst/>
          </a:prstGeom>
          <a:noFill/>
          <a:ln w="9525">
            <a:noFill/>
            <a:miter lim="800000"/>
            <a:headEnd/>
            <a:tailEnd/>
          </a:ln>
        </p:spPr>
      </p:pic>
    </p:spTree>
    <p:extLst>
      <p:ext uri="{BB962C8B-B14F-4D97-AF65-F5344CB8AC3E}">
        <p14:creationId xmlns:p14="http://schemas.microsoft.com/office/powerpoint/2010/main" val="1575328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2167" y="89013"/>
            <a:ext cx="10409460" cy="6643560"/>
          </a:xfrm>
          <a:prstGeom prst="rect">
            <a:avLst/>
          </a:prstGeom>
        </p:spPr>
      </p:pic>
    </p:spTree>
    <p:extLst>
      <p:ext uri="{BB962C8B-B14F-4D97-AF65-F5344CB8AC3E}">
        <p14:creationId xmlns:p14="http://schemas.microsoft.com/office/powerpoint/2010/main" val="11690234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800" dirty="0" smtClean="0"/>
              <a:t>Bör vi överhudtaget fortsätta avverka träd, är i så fall är dessa träd tillräckligt grova för att ur klimatsynpunkt kunna avverkas?</a:t>
            </a:r>
            <a:endParaRPr lang="sv-SE" sz="2800"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476" y="1690688"/>
            <a:ext cx="11402009" cy="4886575"/>
          </a:xfrm>
        </p:spPr>
      </p:pic>
    </p:spTree>
    <p:extLst>
      <p:ext uri="{BB962C8B-B14F-4D97-AF65-F5344CB8AC3E}">
        <p14:creationId xmlns:p14="http://schemas.microsoft.com/office/powerpoint/2010/main" val="4209691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463" y="44625"/>
            <a:ext cx="7924799" cy="5487643"/>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2423592" y="5559251"/>
            <a:ext cx="6685006" cy="923330"/>
          </a:xfrm>
          <a:prstGeom prst="rect">
            <a:avLst/>
          </a:prstGeom>
        </p:spPr>
        <p:txBody>
          <a:bodyPr wrap="square">
            <a:spAutoFit/>
          </a:bodyPr>
          <a:lstStyle/>
          <a:p>
            <a:r>
              <a:rPr lang="sv-SE" dirty="0"/>
              <a:t>Ackumulerad areal produktiv skog som har gallrats, </a:t>
            </a:r>
          </a:p>
          <a:p>
            <a:r>
              <a:rPr lang="sv-SE" dirty="0"/>
              <a:t>slutavverkats eller skyddats under miljömålsperioden 2000-213,  1000-tals hektar.  Naturvårdsverket</a:t>
            </a:r>
          </a:p>
        </p:txBody>
      </p:sp>
    </p:spTree>
    <p:extLst>
      <p:ext uri="{BB962C8B-B14F-4D97-AF65-F5344CB8AC3E}">
        <p14:creationId xmlns:p14="http://schemas.microsoft.com/office/powerpoint/2010/main" val="20765283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163801" y="-99392"/>
            <a:ext cx="6906288" cy="6957392"/>
          </a:xfrm>
          <a:prstGeom prst="rect">
            <a:avLst/>
          </a:prstGeom>
          <a:noFill/>
          <a:ln w="9525">
            <a:noFill/>
            <a:miter lim="800000"/>
            <a:headEnd/>
            <a:tailEnd/>
          </a:ln>
        </p:spPr>
      </p:pic>
    </p:spTree>
    <p:extLst>
      <p:ext uri="{BB962C8B-B14F-4D97-AF65-F5344CB8AC3E}">
        <p14:creationId xmlns:p14="http://schemas.microsoft.com/office/powerpoint/2010/main" val="16591203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71500" y="214313"/>
            <a:ext cx="10972800" cy="5675312"/>
          </a:xfrm>
        </p:spPr>
        <p:txBody>
          <a:bodyPr>
            <a:normAutofit fontScale="90000"/>
          </a:bodyPr>
          <a:lstStyle/>
          <a:p>
            <a:pPr algn="l" eaLnBrk="1" hangingPunct="1"/>
            <a:r>
              <a:rPr lang="sv-SE" sz="2700" dirty="0" smtClean="0"/>
              <a:t/>
            </a:r>
            <a:br>
              <a:rPr lang="sv-SE" sz="2700" dirty="0" smtClean="0"/>
            </a:br>
            <a:r>
              <a:rPr lang="sv-SE" sz="2700" dirty="0" smtClean="0"/>
              <a:t/>
            </a:r>
            <a:br>
              <a:rPr lang="sv-SE" sz="2700" dirty="0" smtClean="0"/>
            </a:br>
            <a:r>
              <a:rPr lang="sv-SE" sz="2700" dirty="0" smtClean="0"/>
              <a:t/>
            </a:r>
            <a:br>
              <a:rPr lang="sv-SE" sz="2700" dirty="0" smtClean="0"/>
            </a:br>
            <a:r>
              <a:rPr lang="sv-SE" sz="2700" dirty="0" smtClean="0"/>
              <a:t>* I scenariot, med 36,4 miljarder år 2300, beräknas</a:t>
            </a:r>
            <a:br>
              <a:rPr lang="sv-SE" sz="2700" dirty="0" smtClean="0"/>
            </a:br>
            <a:r>
              <a:rPr lang="sv-SE" sz="2700" dirty="0" smtClean="0"/>
              <a:t>  födslotalet efter år 2050 sjunka från ca 2,6 barn per kvinna år 2009 till</a:t>
            </a:r>
            <a:br>
              <a:rPr lang="sv-SE" sz="2700" dirty="0" smtClean="0"/>
            </a:br>
            <a:r>
              <a:rPr lang="sv-SE" sz="2700" dirty="0" smtClean="0"/>
              <a:t>   2,35 barn per kvinna och sedan ligga där framgent.</a:t>
            </a:r>
            <a:br>
              <a:rPr lang="sv-SE" sz="2700" dirty="0" smtClean="0"/>
            </a:br>
            <a:r>
              <a:rPr lang="sv-SE" sz="2700" dirty="0" smtClean="0"/>
              <a:t/>
            </a:r>
            <a:br>
              <a:rPr lang="sv-SE" sz="2700" dirty="0" smtClean="0"/>
            </a:br>
            <a:r>
              <a:rPr lang="sv-SE" sz="2700" dirty="0" smtClean="0"/>
              <a:t>* I mellanscenariot, utplaning vid ca 9 miljarder ca år 2070, beräknas </a:t>
            </a:r>
            <a:br>
              <a:rPr lang="sv-SE" sz="2700" dirty="0" smtClean="0"/>
            </a:br>
            <a:r>
              <a:rPr lang="sv-SE" sz="2700" dirty="0" smtClean="0"/>
              <a:t>   födslotalet sjunka från ca 2,6 barn per kvinna till ca 2,1 barn per </a:t>
            </a:r>
            <a:br>
              <a:rPr lang="sv-SE" sz="2700" dirty="0" smtClean="0"/>
            </a:br>
            <a:r>
              <a:rPr lang="sv-SE" sz="2700" dirty="0" smtClean="0"/>
              <a:t>   kvinna till år 2050 och ligga där i ca 100 år framåt. </a:t>
            </a:r>
            <a:br>
              <a:rPr lang="sv-SE" sz="2700" dirty="0" smtClean="0"/>
            </a:br>
            <a:r>
              <a:rPr lang="sv-SE" sz="2700" dirty="0" smtClean="0"/>
              <a:t/>
            </a:r>
            <a:br>
              <a:rPr lang="sv-SE" sz="2700" dirty="0" smtClean="0"/>
            </a:br>
            <a:r>
              <a:rPr lang="sv-SE" sz="2700" dirty="0" smtClean="0"/>
              <a:t>* I det låga scenariot, 2,3 miljarder år 2300, beräknas födslotalet ha gått</a:t>
            </a:r>
            <a:br>
              <a:rPr lang="sv-SE" sz="2700" dirty="0" smtClean="0"/>
            </a:br>
            <a:r>
              <a:rPr lang="sv-SE" sz="2700" dirty="0" smtClean="0"/>
              <a:t>   ner till 1,85 barn per kvinna efter år 2050 och ligga kvar där till år </a:t>
            </a:r>
            <a:br>
              <a:rPr lang="sv-SE" sz="2700" dirty="0" smtClean="0"/>
            </a:br>
            <a:r>
              <a:rPr lang="sv-SE" sz="2700" dirty="0" smtClean="0"/>
              <a:t>   2300. </a:t>
            </a:r>
            <a:r>
              <a:rPr lang="sv-SE" sz="2000" dirty="0" smtClean="0"/>
              <a:t/>
            </a:r>
            <a:br>
              <a:rPr lang="sv-SE" sz="2000" dirty="0" smtClean="0"/>
            </a:br>
            <a:r>
              <a:rPr lang="sv-SE" sz="2000" dirty="0" smtClean="0"/>
              <a:t/>
            </a:r>
            <a:br>
              <a:rPr lang="sv-SE" sz="2000" dirty="0" smtClean="0"/>
            </a:br>
            <a:r>
              <a:rPr lang="sv-SE" sz="2000" dirty="0" smtClean="0"/>
              <a:t/>
            </a:r>
            <a:br>
              <a:rPr lang="sv-SE" sz="2000" dirty="0" smtClean="0"/>
            </a:br>
            <a:r>
              <a:rPr lang="sv-SE" sz="2000" dirty="0" smtClean="0"/>
              <a:t/>
            </a:r>
            <a:br>
              <a:rPr lang="sv-SE" sz="2000" dirty="0" smtClean="0"/>
            </a:br>
            <a:r>
              <a:rPr lang="sv-SE" sz="2000" dirty="0" smtClean="0"/>
              <a:t/>
            </a:r>
            <a:br>
              <a:rPr lang="sv-SE" sz="2000" dirty="0" smtClean="0"/>
            </a:br>
            <a:endParaRPr lang="sv-SE" sz="2000" dirty="0" smtClean="0"/>
          </a:p>
        </p:txBody>
      </p:sp>
    </p:spTree>
    <p:extLst>
      <p:ext uri="{BB962C8B-B14F-4D97-AF65-F5344CB8AC3E}">
        <p14:creationId xmlns:p14="http://schemas.microsoft.com/office/powerpoint/2010/main" val="15112603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141667" y="357193"/>
            <a:ext cx="11950805" cy="5914818"/>
          </a:xfrm>
        </p:spPr>
        <p:txBody>
          <a:bodyPr/>
          <a:lstStyle/>
          <a:p>
            <a:pPr lvl="0">
              <a:lnSpc>
                <a:spcPct val="80000"/>
              </a:lnSpc>
              <a:buNone/>
            </a:pPr>
            <a:r>
              <a:rPr lang="sv-SE" sz="2800" b="1" u="sng" dirty="0"/>
              <a:t>Hållbar populationsnivå</a:t>
            </a:r>
          </a:p>
          <a:p>
            <a:pPr lvl="0">
              <a:lnSpc>
                <a:spcPct val="80000"/>
              </a:lnSpc>
              <a:buNone/>
            </a:pPr>
            <a:endParaRPr lang="sv-SE" sz="2200" b="1" dirty="0"/>
          </a:p>
          <a:p>
            <a:pPr lvl="0">
              <a:lnSpc>
                <a:spcPct val="80000"/>
              </a:lnSpc>
              <a:buNone/>
            </a:pPr>
            <a:r>
              <a:rPr lang="sv-SE" sz="2200" b="1" dirty="0"/>
              <a:t>Heiner </a:t>
            </a:r>
            <a:r>
              <a:rPr lang="sv-SE" sz="2200" b="1" dirty="0" err="1"/>
              <a:t>Benking</a:t>
            </a:r>
            <a:r>
              <a:rPr lang="sv-SE" sz="2200" b="1" dirty="0"/>
              <a:t>,  Pentti </a:t>
            </a:r>
            <a:r>
              <a:rPr lang="sv-SE" sz="2200" b="1" dirty="0" err="1"/>
              <a:t>Malaska</a:t>
            </a:r>
            <a:r>
              <a:rPr lang="sv-SE" sz="2200" dirty="0"/>
              <a:t>,</a:t>
            </a:r>
            <a:r>
              <a:rPr lang="sv-SE" sz="2200" b="1" dirty="0"/>
              <a:t> m.fl</a:t>
            </a:r>
            <a:r>
              <a:rPr lang="sv-SE" sz="2200" b="1" dirty="0" smtClean="0"/>
              <a:t>., 1996</a:t>
            </a:r>
            <a:endParaRPr lang="sv-SE" sz="2200" b="1" dirty="0"/>
          </a:p>
          <a:p>
            <a:pPr lvl="0">
              <a:lnSpc>
                <a:spcPct val="80000"/>
              </a:lnSpc>
              <a:buNone/>
            </a:pPr>
            <a:endParaRPr lang="sv-SE" sz="2200" dirty="0"/>
          </a:p>
          <a:p>
            <a:pPr lvl="0">
              <a:lnSpc>
                <a:spcPct val="80000"/>
              </a:lnSpc>
              <a:spcBef>
                <a:spcPts val="0"/>
              </a:spcBef>
              <a:buNone/>
            </a:pPr>
            <a:r>
              <a:rPr lang="sv-SE" sz="2200" dirty="0"/>
              <a:t>Förslag till </a:t>
            </a:r>
            <a:r>
              <a:rPr lang="sv-SE" sz="2200" i="1" dirty="0"/>
              <a:t>ny ekonomisk världsordning </a:t>
            </a:r>
            <a:r>
              <a:rPr lang="sv-SE" sz="2200" dirty="0"/>
              <a:t>i syfte att nyttja  det </a:t>
            </a:r>
          </a:p>
          <a:p>
            <a:pPr lvl="0">
              <a:lnSpc>
                <a:spcPct val="80000"/>
              </a:lnSpc>
              <a:spcBef>
                <a:spcPts val="0"/>
              </a:spcBef>
              <a:buNone/>
            </a:pPr>
            <a:r>
              <a:rPr lang="sv-SE" sz="2200" dirty="0"/>
              <a:t>konsumtionsutrymme man framgent kan få från </a:t>
            </a:r>
          </a:p>
          <a:p>
            <a:pPr lvl="0">
              <a:lnSpc>
                <a:spcPct val="80000"/>
              </a:lnSpc>
              <a:spcBef>
                <a:spcPts val="0"/>
              </a:spcBef>
              <a:buNone/>
            </a:pPr>
            <a:r>
              <a:rPr lang="sv-SE" sz="2200" dirty="0"/>
              <a:t>ekoeffektivisering till att öka skolgång, införa ålderspensioner,</a:t>
            </a:r>
          </a:p>
          <a:p>
            <a:pPr lvl="0">
              <a:lnSpc>
                <a:spcPct val="80000"/>
              </a:lnSpc>
              <a:spcBef>
                <a:spcPts val="0"/>
              </a:spcBef>
              <a:buNone/>
            </a:pPr>
            <a:r>
              <a:rPr lang="sv-SE" sz="2200" dirty="0"/>
              <a:t>hos nu fattiga så att de genomgår en </a:t>
            </a:r>
            <a:r>
              <a:rPr lang="sv-SE" sz="2200" i="1" dirty="0"/>
              <a:t>demografisk </a:t>
            </a:r>
            <a:r>
              <a:rPr lang="sv-SE" sz="2200" i="1" dirty="0" err="1"/>
              <a:t>transition</a:t>
            </a:r>
            <a:r>
              <a:rPr lang="sv-SE" sz="2200" dirty="0"/>
              <a:t>.</a:t>
            </a:r>
          </a:p>
          <a:p>
            <a:pPr lvl="0">
              <a:lnSpc>
                <a:spcPct val="80000"/>
              </a:lnSpc>
              <a:spcBef>
                <a:spcPts val="0"/>
              </a:spcBef>
              <a:buNone/>
            </a:pPr>
            <a:endParaRPr lang="sv-SE" sz="2200" dirty="0"/>
          </a:p>
          <a:p>
            <a:pPr lvl="0">
              <a:lnSpc>
                <a:spcPct val="80000"/>
              </a:lnSpc>
              <a:spcBef>
                <a:spcPts val="0"/>
              </a:spcBef>
            </a:pPr>
            <a:r>
              <a:rPr lang="sv-SE" sz="2200" dirty="0"/>
              <a:t>Hur genomförs detta? Två alternativ - global fond? eller </a:t>
            </a:r>
            <a:r>
              <a:rPr lang="sv-SE" sz="2200" dirty="0" smtClean="0"/>
              <a:t>via </a:t>
            </a:r>
            <a:r>
              <a:rPr lang="sv-SE" sz="2200" dirty="0"/>
              <a:t>något likande handeln med utsläppsrätter?</a:t>
            </a:r>
          </a:p>
          <a:p>
            <a:pPr lvl="0">
              <a:lnSpc>
                <a:spcPct val="80000"/>
              </a:lnSpc>
              <a:spcBef>
                <a:spcPts val="0"/>
              </a:spcBef>
            </a:pPr>
            <a:endParaRPr lang="sv-SE" sz="2200" dirty="0"/>
          </a:p>
          <a:p>
            <a:pPr lvl="0">
              <a:lnSpc>
                <a:spcPct val="80000"/>
              </a:lnSpc>
              <a:spcBef>
                <a:spcPts val="0"/>
              </a:spcBef>
            </a:pPr>
            <a:r>
              <a:rPr lang="sv-SE" sz="2200" dirty="0"/>
              <a:t> Större risk för korruption om en global fond?</a:t>
            </a:r>
          </a:p>
          <a:p>
            <a:pPr lvl="0">
              <a:lnSpc>
                <a:spcPct val="80000"/>
              </a:lnSpc>
              <a:spcBef>
                <a:spcPts val="0"/>
              </a:spcBef>
            </a:pPr>
            <a:endParaRPr lang="sv-SE" sz="2200" dirty="0"/>
          </a:p>
          <a:p>
            <a:pPr lvl="0">
              <a:lnSpc>
                <a:spcPct val="80000"/>
              </a:lnSpc>
              <a:spcBef>
                <a:spcPts val="0"/>
              </a:spcBef>
              <a:buNone/>
            </a:pPr>
            <a:r>
              <a:rPr lang="sv-SE" sz="2200" dirty="0"/>
              <a:t>     </a:t>
            </a:r>
            <a:r>
              <a:rPr lang="sv-SE" sz="2200" u="sng" dirty="0"/>
              <a:t>Mål</a:t>
            </a:r>
            <a:r>
              <a:rPr lang="sv-SE" sz="2200" dirty="0"/>
              <a:t> - att uppnå hållbar utveckling genom </a:t>
            </a:r>
            <a:r>
              <a:rPr lang="sv-SE" sz="2200" u="sng" dirty="0"/>
              <a:t>en minskning av populationen </a:t>
            </a:r>
            <a:r>
              <a:rPr lang="sv-SE" sz="2200" dirty="0"/>
              <a:t>till ca 1 miljard </a:t>
            </a:r>
            <a:r>
              <a:rPr lang="sv-SE" sz="2200" dirty="0" smtClean="0"/>
              <a:t>år</a:t>
            </a:r>
          </a:p>
          <a:p>
            <a:pPr lvl="0">
              <a:lnSpc>
                <a:spcPct val="80000"/>
              </a:lnSpc>
              <a:spcBef>
                <a:spcPts val="0"/>
              </a:spcBef>
              <a:buNone/>
            </a:pPr>
            <a:r>
              <a:rPr lang="sv-SE" sz="2200" dirty="0"/>
              <a:t> </a:t>
            </a:r>
            <a:r>
              <a:rPr lang="sv-SE" sz="2200" dirty="0" smtClean="0"/>
              <a:t>    2300</a:t>
            </a:r>
            <a:r>
              <a:rPr lang="sv-SE" sz="2200" dirty="0"/>
              <a:t>.</a:t>
            </a:r>
            <a:r>
              <a:rPr lang="sv-SE" sz="1600" dirty="0"/>
              <a:t/>
            </a:r>
            <a:br>
              <a:rPr lang="sv-SE" sz="1600" dirty="0"/>
            </a:br>
            <a:endParaRPr lang="sv-SE" sz="1600" dirty="0"/>
          </a:p>
        </p:txBody>
      </p:sp>
    </p:spTree>
    <p:extLst>
      <p:ext uri="{BB962C8B-B14F-4D97-AF65-F5344CB8AC3E}">
        <p14:creationId xmlns:p14="http://schemas.microsoft.com/office/powerpoint/2010/main" val="2208285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3"/>
          <p:cNvPicPr>
            <a:picLocks noGrp="1" noChangeAspect="1"/>
          </p:cNvPicPr>
          <p:nvPr>
            <p:ph idx="1"/>
          </p:nvPr>
        </p:nvPicPr>
        <p:blipFill>
          <a:blip r:embed="rId2"/>
          <a:stretch>
            <a:fillRect/>
          </a:stretch>
        </p:blipFill>
        <p:spPr>
          <a:xfrm>
            <a:off x="3050437" y="0"/>
            <a:ext cx="5268811" cy="6717731"/>
          </a:xfrm>
        </p:spPr>
      </p:pic>
    </p:spTree>
    <p:extLst>
      <p:ext uri="{BB962C8B-B14F-4D97-AF65-F5344CB8AC3E}">
        <p14:creationId xmlns:p14="http://schemas.microsoft.com/office/powerpoint/2010/main" val="3940129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07436" y="0"/>
            <a:ext cx="9952485" cy="6165305"/>
          </a:xfrm>
          <a:prstGeom prst="rect">
            <a:avLst/>
          </a:prstGeom>
          <a:noFill/>
          <a:ln>
            <a:noFill/>
          </a:ln>
        </p:spPr>
      </p:pic>
      <p:sp>
        <p:nvSpPr>
          <p:cNvPr id="3" name="Rectangle 1"/>
          <p:cNvSpPr/>
          <p:nvPr/>
        </p:nvSpPr>
        <p:spPr>
          <a:xfrm>
            <a:off x="1679509" y="6165306"/>
            <a:ext cx="5503751" cy="377026"/>
          </a:xfrm>
          <a:prstGeom prst="rect">
            <a:avLst/>
          </a:prstGeom>
          <a:noFill/>
          <a:ln>
            <a:noFill/>
            <a:prstDash val="solid"/>
          </a:ln>
        </p:spPr>
        <p:txBody>
          <a:bodyPr vert="horz" wrap="none" lIns="68580" tIns="34290" rIns="68580" bIns="3429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000" b="0" i="0" u="none" strike="noStrike" kern="0" cap="none" spc="0" baseline="0" dirty="0">
                <a:solidFill>
                  <a:srgbClr val="000000"/>
                </a:solidFill>
                <a:uFillTx/>
                <a:latin typeface="Calibri"/>
              </a:rPr>
              <a:t>Källa: Jackson, </a:t>
            </a:r>
            <a:r>
              <a:rPr lang="sv-SE" sz="2000" b="0" i="0" u="none" strike="noStrike" kern="0" cap="none" spc="0" baseline="0" dirty="0" smtClean="0">
                <a:solidFill>
                  <a:srgbClr val="000000"/>
                </a:solidFill>
                <a:uFillTx/>
                <a:latin typeface="Calibri"/>
              </a:rPr>
              <a:t> T. 2009.  </a:t>
            </a:r>
            <a:r>
              <a:rPr lang="sv-SE" sz="2000" b="0" i="0" u="none" strike="noStrike" kern="0" cap="none" spc="0" baseline="0" dirty="0" err="1">
                <a:solidFill>
                  <a:srgbClr val="000000"/>
                </a:solidFill>
                <a:uFillTx/>
                <a:latin typeface="Calibri"/>
              </a:rPr>
              <a:t>Prosperity</a:t>
            </a:r>
            <a:r>
              <a:rPr lang="sv-SE" sz="2000" b="0" i="0" u="none" strike="noStrike" kern="0" cap="none" spc="0" baseline="0" dirty="0">
                <a:solidFill>
                  <a:srgbClr val="000000"/>
                </a:solidFill>
                <a:uFillTx/>
                <a:latin typeface="Calibri"/>
              </a:rPr>
              <a:t> </a:t>
            </a:r>
            <a:r>
              <a:rPr lang="sv-SE" sz="2000" b="0" i="0" u="none" strike="noStrike" kern="0" cap="none" spc="0" baseline="0" dirty="0" err="1">
                <a:solidFill>
                  <a:srgbClr val="000000"/>
                </a:solidFill>
                <a:uFillTx/>
                <a:latin typeface="Calibri"/>
              </a:rPr>
              <a:t>without</a:t>
            </a:r>
            <a:r>
              <a:rPr lang="sv-SE" sz="2000" b="0" i="0" u="none" strike="noStrike" kern="0" cap="none" spc="0" baseline="0" dirty="0">
                <a:solidFill>
                  <a:srgbClr val="000000"/>
                </a:solidFill>
                <a:uFillTx/>
                <a:latin typeface="Calibri"/>
              </a:rPr>
              <a:t> </a:t>
            </a:r>
            <a:r>
              <a:rPr lang="sv-SE" sz="2000" b="0" i="0" u="none" strike="noStrike" kern="0" cap="none" spc="0" baseline="0" dirty="0" err="1">
                <a:solidFill>
                  <a:srgbClr val="000000"/>
                </a:solidFill>
                <a:uFillTx/>
                <a:latin typeface="Calibri"/>
              </a:rPr>
              <a:t>growth</a:t>
            </a:r>
            <a:r>
              <a:rPr lang="sv-SE" sz="2000" b="0" i="0" u="none" strike="noStrike" kern="0" cap="none" spc="0" baseline="0" dirty="0">
                <a:solidFill>
                  <a:srgbClr val="000000"/>
                </a:solidFill>
                <a:uFillTx/>
                <a:latin typeface="Calibri"/>
              </a:rPr>
              <a:t> </a:t>
            </a:r>
          </a:p>
        </p:txBody>
      </p:sp>
    </p:spTree>
    <p:extLst>
      <p:ext uri="{BB962C8B-B14F-4D97-AF65-F5344CB8AC3E}">
        <p14:creationId xmlns:p14="http://schemas.microsoft.com/office/powerpoint/2010/main" val="2365471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a:extLst>
              <a:ext uri="{FF2B5EF4-FFF2-40B4-BE49-F238E27FC236}">
                <a16:creationId xmlns:a16="http://schemas.microsoft.com/office/drawing/2014/main" xmlns="" id="{00000000-0000-0000-0000-000000000000}"/>
              </a:ext>
            </a:extLst>
          </p:cNvPr>
          <p:cNvPicPr>
            <a:picLocks noChangeAspect="1"/>
          </p:cNvPicPr>
          <p:nvPr/>
        </p:nvPicPr>
        <p:blipFill>
          <a:blip r:embed="rId3"/>
          <a:srcRect/>
          <a:stretch>
            <a:fillRect/>
          </a:stretch>
        </p:blipFill>
        <p:spPr>
          <a:xfrm>
            <a:off x="496007" y="1916830"/>
            <a:ext cx="9866291" cy="4437317"/>
          </a:xfrm>
          <a:prstGeom prst="rect">
            <a:avLst/>
          </a:prstGeom>
          <a:noFill/>
          <a:ln cap="flat">
            <a:noFill/>
          </a:ln>
        </p:spPr>
      </p:pic>
      <p:sp>
        <p:nvSpPr>
          <p:cNvPr id="3" name="TextBox 2"/>
          <p:cNvSpPr txBox="1"/>
          <p:nvPr/>
        </p:nvSpPr>
        <p:spPr>
          <a:xfrm>
            <a:off x="2273862" y="380326"/>
            <a:ext cx="8551981"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sv-SE" sz="2400" b="1" dirty="0" smtClean="0">
                <a:solidFill>
                  <a:srgbClr val="000000"/>
                </a:solidFill>
                <a:latin typeface="Calibri"/>
              </a:rPr>
              <a:t>Ersätt den nuvarande kapitalistiska marknadsekonomin med global planekonomi inriktad mot </a:t>
            </a:r>
            <a:r>
              <a:rPr lang="sv-SE" sz="2400" b="1" i="1" u="sng" dirty="0" smtClean="0">
                <a:solidFill>
                  <a:srgbClr val="000000"/>
                </a:solidFill>
                <a:latin typeface="Calibri"/>
              </a:rPr>
              <a:t>rättvisa miljöutrymmen</a:t>
            </a:r>
            <a:endParaRPr lang="sv-SE" sz="2400" b="1" i="1" u="sng" dirty="0">
              <a:solidFill>
                <a:srgbClr val="000000"/>
              </a:solidFill>
              <a:latin typeface="Calibri"/>
            </a:endParaRPr>
          </a:p>
        </p:txBody>
      </p:sp>
    </p:spTree>
    <p:extLst>
      <p:ext uri="{BB962C8B-B14F-4D97-AF65-F5344CB8AC3E}">
        <p14:creationId xmlns:p14="http://schemas.microsoft.com/office/powerpoint/2010/main" val="3914915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Human impact.jpg"/>
          <p:cNvPicPr>
            <a:picLocks noChangeAspect="1"/>
          </p:cNvPicPr>
          <p:nvPr/>
        </p:nvPicPr>
        <p:blipFill>
          <a:blip r:embed="rId2" cstate="print"/>
          <a:srcRect/>
          <a:stretch>
            <a:fillRect/>
          </a:stretch>
        </p:blipFill>
        <p:spPr>
          <a:xfrm>
            <a:off x="600790" y="582627"/>
            <a:ext cx="11560473" cy="5874817"/>
          </a:xfrm>
          <a:prstGeom prst="rect">
            <a:avLst/>
          </a:prstGeom>
          <a:noFill/>
          <a:ln>
            <a:noFill/>
          </a:ln>
        </p:spPr>
      </p:pic>
      <p:sp>
        <p:nvSpPr>
          <p:cNvPr id="3" name="TextBox 4"/>
          <p:cNvSpPr txBox="1"/>
          <p:nvPr/>
        </p:nvSpPr>
        <p:spPr>
          <a:xfrm>
            <a:off x="1713195" y="6457444"/>
            <a:ext cx="7187522" cy="300078"/>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sv-SE" sz="1350" dirty="0">
                <a:solidFill>
                  <a:srgbClr val="000000"/>
                </a:solidFill>
                <a:latin typeface="Calibri"/>
              </a:rPr>
              <a:t>Källa: Tyler Miller, G.T 1998. </a:t>
            </a:r>
            <a:r>
              <a:rPr lang="sv-SE" sz="1350" dirty="0" err="1">
                <a:solidFill>
                  <a:srgbClr val="000000"/>
                </a:solidFill>
                <a:latin typeface="Calibri"/>
              </a:rPr>
              <a:t>Living</a:t>
            </a:r>
            <a:r>
              <a:rPr lang="sv-SE" sz="1350" dirty="0">
                <a:solidFill>
                  <a:srgbClr val="000000"/>
                </a:solidFill>
                <a:latin typeface="Calibri"/>
              </a:rPr>
              <a:t> in the Environment.    </a:t>
            </a:r>
            <a:r>
              <a:rPr lang="sv-SE" sz="1350" dirty="0" err="1">
                <a:solidFill>
                  <a:srgbClr val="000000"/>
                </a:solidFill>
                <a:latin typeface="Calibri"/>
              </a:rPr>
              <a:t>Principles</a:t>
            </a:r>
            <a:r>
              <a:rPr lang="sv-SE" sz="1350" dirty="0">
                <a:solidFill>
                  <a:srgbClr val="000000"/>
                </a:solidFill>
                <a:latin typeface="Calibri"/>
              </a:rPr>
              <a:t>, Connections and Solutions</a:t>
            </a:r>
          </a:p>
        </p:txBody>
      </p:sp>
      <p:sp>
        <p:nvSpPr>
          <p:cNvPr id="4" name="textruta 3"/>
          <p:cNvSpPr txBox="1"/>
          <p:nvPr/>
        </p:nvSpPr>
        <p:spPr>
          <a:xfrm>
            <a:off x="89807" y="145657"/>
            <a:ext cx="11933871" cy="369332"/>
          </a:xfrm>
          <a:prstGeom prst="rect">
            <a:avLst/>
          </a:prstGeom>
          <a:noFill/>
        </p:spPr>
        <p:txBody>
          <a:bodyPr wrap="square" rtlCol="0">
            <a:spAutoFit/>
          </a:bodyPr>
          <a:lstStyle/>
          <a:p>
            <a:r>
              <a:rPr lang="sv-SE" dirty="0" smtClean="0"/>
              <a:t>Vi har använt stora delar av jordens resurser, </a:t>
            </a:r>
            <a:r>
              <a:rPr lang="sv-SE" u="sng" dirty="0" smtClean="0"/>
              <a:t>med fortsatt ca 3 % årlig global BNP tillväxt räcker odlingsmarken till ca år 2050 </a:t>
            </a:r>
            <a:endParaRPr lang="sv-SE" u="sng" dirty="0"/>
          </a:p>
        </p:txBody>
      </p:sp>
      <p:sp>
        <p:nvSpPr>
          <p:cNvPr id="5" name="textruta 4"/>
          <p:cNvSpPr txBox="1"/>
          <p:nvPr/>
        </p:nvSpPr>
        <p:spPr>
          <a:xfrm>
            <a:off x="8900718" y="639271"/>
            <a:ext cx="3260546" cy="4005557"/>
          </a:xfrm>
          <a:prstGeom prst="rect">
            <a:avLst/>
          </a:prstGeom>
          <a:solidFill>
            <a:schemeClr val="bg1"/>
          </a:solidFill>
        </p:spPr>
        <p:txBody>
          <a:bodyPr wrap="square" rtlCol="0">
            <a:spAutoFit/>
          </a:bodyPr>
          <a:lstStyle/>
          <a:p>
            <a:endParaRPr lang="sv-SE" dirty="0"/>
          </a:p>
        </p:txBody>
      </p:sp>
      <p:sp>
        <p:nvSpPr>
          <p:cNvPr id="6" name="textruta 5"/>
          <p:cNvSpPr txBox="1"/>
          <p:nvPr/>
        </p:nvSpPr>
        <p:spPr>
          <a:xfrm>
            <a:off x="9192985" y="1600200"/>
            <a:ext cx="2968277" cy="2308324"/>
          </a:xfrm>
          <a:prstGeom prst="rect">
            <a:avLst/>
          </a:prstGeom>
          <a:noFill/>
        </p:spPr>
        <p:txBody>
          <a:bodyPr wrap="square" rtlCol="0">
            <a:spAutoFit/>
          </a:bodyPr>
          <a:lstStyle/>
          <a:p>
            <a:r>
              <a:rPr lang="sv-SE" dirty="0" smtClean="0"/>
              <a:t>Rött= Hårt exploaterat</a:t>
            </a:r>
          </a:p>
          <a:p>
            <a:endParaRPr lang="sv-SE" dirty="0" smtClean="0"/>
          </a:p>
          <a:p>
            <a:r>
              <a:rPr lang="sv-SE" dirty="0" smtClean="0"/>
              <a:t>Gult = Extensivt påverkat</a:t>
            </a:r>
          </a:p>
          <a:p>
            <a:endParaRPr lang="sv-SE" dirty="0"/>
          </a:p>
          <a:p>
            <a:r>
              <a:rPr lang="sv-SE" dirty="0" smtClean="0"/>
              <a:t>Grönt= Relativt opåverkat.</a:t>
            </a:r>
          </a:p>
          <a:p>
            <a:endParaRPr lang="sv-SE" dirty="0"/>
          </a:p>
          <a:p>
            <a:r>
              <a:rPr lang="sv-SE" dirty="0" smtClean="0"/>
              <a:t>Mitten av 1990 -talet</a:t>
            </a:r>
            <a:endParaRPr lang="sv-SE" dirty="0"/>
          </a:p>
          <a:p>
            <a:endParaRPr lang="sv-SE" dirty="0"/>
          </a:p>
        </p:txBody>
      </p:sp>
    </p:spTree>
    <p:extLst>
      <p:ext uri="{BB962C8B-B14F-4D97-AF65-F5344CB8AC3E}">
        <p14:creationId xmlns:p14="http://schemas.microsoft.com/office/powerpoint/2010/main" val="1449896474"/>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4323346" y="0"/>
            <a:ext cx="6176212" cy="6796077"/>
          </a:xfrm>
          <a:prstGeom prst="rect">
            <a:avLst/>
          </a:prstGeom>
        </p:spPr>
      </p:pic>
      <p:sp>
        <p:nvSpPr>
          <p:cNvPr id="5" name="textruta 4"/>
          <p:cNvSpPr txBox="1"/>
          <p:nvPr/>
        </p:nvSpPr>
        <p:spPr>
          <a:xfrm>
            <a:off x="112293" y="5205664"/>
            <a:ext cx="3737811" cy="1169551"/>
          </a:xfrm>
          <a:prstGeom prst="rect">
            <a:avLst/>
          </a:prstGeom>
          <a:noFill/>
        </p:spPr>
        <p:txBody>
          <a:bodyPr wrap="square" rtlCol="0">
            <a:spAutoFit/>
          </a:bodyPr>
          <a:lstStyle/>
          <a:p>
            <a:r>
              <a:rPr lang="sv-SE" sz="1400" dirty="0" smtClean="0"/>
              <a:t>Källa: </a:t>
            </a:r>
            <a:r>
              <a:rPr lang="sv-SE" sz="1400" dirty="0" err="1" smtClean="0"/>
              <a:t>Chapin</a:t>
            </a:r>
            <a:r>
              <a:rPr lang="sv-SE" sz="1400" dirty="0" smtClean="0"/>
              <a:t>, F.S, Danell, K., Elmquist, T., Folke, C, Fresco, N. 2007. </a:t>
            </a:r>
            <a:r>
              <a:rPr lang="sv-SE" sz="1400" dirty="0" err="1"/>
              <a:t>M</a:t>
            </a:r>
            <a:r>
              <a:rPr lang="sv-SE" sz="1400" dirty="0" err="1" smtClean="0"/>
              <a:t>anageing</a:t>
            </a:r>
            <a:r>
              <a:rPr lang="sv-SE" sz="1400" dirty="0" smtClean="0"/>
              <a:t> </a:t>
            </a:r>
            <a:r>
              <a:rPr lang="sv-SE" sz="1400" dirty="0" err="1" smtClean="0"/>
              <a:t>climate</a:t>
            </a:r>
            <a:r>
              <a:rPr lang="sv-SE" sz="1400" dirty="0" smtClean="0"/>
              <a:t> </a:t>
            </a:r>
            <a:r>
              <a:rPr lang="sv-SE" sz="1400" dirty="0" err="1" smtClean="0"/>
              <a:t>change</a:t>
            </a:r>
            <a:r>
              <a:rPr lang="sv-SE" sz="1400" dirty="0" smtClean="0"/>
              <a:t> </a:t>
            </a:r>
            <a:r>
              <a:rPr lang="sv-SE" sz="1400" dirty="0" err="1" smtClean="0"/>
              <a:t>impacts</a:t>
            </a:r>
            <a:r>
              <a:rPr lang="sv-SE" sz="1400" dirty="0" smtClean="0"/>
              <a:t> to </a:t>
            </a:r>
            <a:r>
              <a:rPr lang="sv-SE" sz="1400" dirty="0" err="1" smtClean="0"/>
              <a:t>enhance</a:t>
            </a:r>
            <a:r>
              <a:rPr lang="sv-SE" sz="1400" dirty="0" smtClean="0"/>
              <a:t> the </a:t>
            </a:r>
            <a:r>
              <a:rPr lang="sv-SE" sz="1400" dirty="0" err="1" smtClean="0"/>
              <a:t>recilience</a:t>
            </a:r>
            <a:r>
              <a:rPr lang="sv-SE" sz="1400" dirty="0" smtClean="0"/>
              <a:t> and </a:t>
            </a:r>
            <a:r>
              <a:rPr lang="sv-SE" sz="1400" dirty="0" err="1" smtClean="0"/>
              <a:t>sustainability</a:t>
            </a:r>
            <a:r>
              <a:rPr lang="sv-SE" sz="1400" dirty="0" smtClean="0"/>
              <a:t> </a:t>
            </a:r>
            <a:r>
              <a:rPr lang="sv-SE" sz="1400" dirty="0" err="1" smtClean="0"/>
              <a:t>of</a:t>
            </a:r>
            <a:r>
              <a:rPr lang="sv-SE" sz="1400" dirty="0" smtClean="0"/>
              <a:t> </a:t>
            </a:r>
            <a:r>
              <a:rPr lang="sv-SE" sz="1400" dirty="0" err="1" smtClean="0"/>
              <a:t>Fennocsandian</a:t>
            </a:r>
            <a:r>
              <a:rPr lang="sv-SE" sz="1400" dirty="0" smtClean="0"/>
              <a:t> Forests. </a:t>
            </a:r>
          </a:p>
          <a:p>
            <a:r>
              <a:rPr lang="sv-SE" sz="1400" dirty="0" err="1" smtClean="0"/>
              <a:t>Ambio</a:t>
            </a:r>
            <a:r>
              <a:rPr lang="sv-SE" sz="1400" dirty="0" smtClean="0"/>
              <a:t> 37 (no. 7):  528- 533.</a:t>
            </a:r>
            <a:endParaRPr lang="sv-SE" sz="1400" dirty="0"/>
          </a:p>
        </p:txBody>
      </p:sp>
    </p:spTree>
    <p:extLst>
      <p:ext uri="{BB962C8B-B14F-4D97-AF65-F5344CB8AC3E}">
        <p14:creationId xmlns:p14="http://schemas.microsoft.com/office/powerpoint/2010/main" val="9479063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996554"/>
            <a:ext cx="9301163" cy="486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681789" y="200526"/>
            <a:ext cx="10892590" cy="369332"/>
          </a:xfrm>
          <a:prstGeom prst="rect">
            <a:avLst/>
          </a:prstGeom>
          <a:noFill/>
        </p:spPr>
        <p:txBody>
          <a:bodyPr wrap="square" rtlCol="0">
            <a:spAutoFit/>
          </a:bodyPr>
          <a:lstStyle/>
          <a:p>
            <a:r>
              <a:rPr lang="sv-SE" dirty="0" smtClean="0"/>
              <a:t>Återskapande av våtmarker gäller även återskapa damm ängar, de tidigare av människan skapade fågelsjöarna.</a:t>
            </a:r>
            <a:endParaRPr lang="sv-SE" dirty="0"/>
          </a:p>
        </p:txBody>
      </p:sp>
    </p:spTree>
    <p:extLst>
      <p:ext uri="{BB962C8B-B14F-4D97-AF65-F5344CB8AC3E}">
        <p14:creationId xmlns:p14="http://schemas.microsoft.com/office/powerpoint/2010/main" val="40454498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60421" y="68346"/>
            <a:ext cx="11959389" cy="701675"/>
          </a:xfrm>
        </p:spPr>
        <p:txBody>
          <a:bodyPr>
            <a:normAutofit/>
          </a:bodyPr>
          <a:lstStyle/>
          <a:p>
            <a:r>
              <a:rPr lang="sv-SE" sz="1800" dirty="0" smtClean="0"/>
              <a:t>En ökad inblandning av lövträd kan dämpa riskerna för omfattande skogsbränder om klimatet blir varmare</a:t>
            </a:r>
            <a:endParaRPr lang="sv-SE" sz="1800" dirty="0"/>
          </a:p>
        </p:txBody>
      </p:sp>
      <p:pic>
        <p:nvPicPr>
          <p:cNvPr id="4" name="Platshållare för innehåll 3"/>
          <p:cNvPicPr>
            <a:picLocks noGrp="1" noChangeAspect="1"/>
          </p:cNvPicPr>
          <p:nvPr>
            <p:ph idx="1"/>
          </p:nvPr>
        </p:nvPicPr>
        <p:blipFill>
          <a:blip r:embed="rId2"/>
          <a:stretch>
            <a:fillRect/>
          </a:stretch>
        </p:blipFill>
        <p:spPr>
          <a:xfrm>
            <a:off x="160421" y="534716"/>
            <a:ext cx="9412705" cy="4761554"/>
          </a:xfrm>
          <a:prstGeom prst="rect">
            <a:avLst/>
          </a:prstGeom>
        </p:spPr>
      </p:pic>
      <p:sp>
        <p:nvSpPr>
          <p:cNvPr id="5" name="textruta 4"/>
          <p:cNvSpPr txBox="1"/>
          <p:nvPr/>
        </p:nvSpPr>
        <p:spPr>
          <a:xfrm>
            <a:off x="336884" y="5358062"/>
            <a:ext cx="10202779" cy="1908215"/>
          </a:xfrm>
          <a:prstGeom prst="rect">
            <a:avLst/>
          </a:prstGeom>
          <a:noFill/>
        </p:spPr>
        <p:txBody>
          <a:bodyPr wrap="square" rtlCol="0">
            <a:spAutoFit/>
          </a:bodyPr>
          <a:lstStyle/>
          <a:p>
            <a:r>
              <a:rPr lang="sv-SE" sz="1400" dirty="0" smtClean="0"/>
              <a:t>- </a:t>
            </a:r>
            <a:r>
              <a:rPr lang="sv-SE" sz="1600" dirty="0" smtClean="0"/>
              <a:t>Den boreala skogen lagrar ca 703 GT kol, den tropiska ca 375 </a:t>
            </a:r>
            <a:r>
              <a:rPr lang="sv-SE" sz="1600" dirty="0" err="1" smtClean="0"/>
              <a:t>Gt</a:t>
            </a:r>
            <a:r>
              <a:rPr lang="sv-SE" sz="1600" dirty="0" smtClean="0"/>
              <a:t> kol, den tempererade ca 121 GT kol</a:t>
            </a:r>
          </a:p>
          <a:p>
            <a:r>
              <a:rPr lang="sv-SE" sz="1600" dirty="0" smtClean="0"/>
              <a:t>- Perioden 1997-2006 släppte bränder ut ca 79 procent av den boreala skogens upptag av kol</a:t>
            </a:r>
          </a:p>
          <a:p>
            <a:r>
              <a:rPr lang="sv-SE" sz="1600" dirty="0" smtClean="0"/>
              <a:t>- I en ren lövskog är risken för helt konsumerande bränder ca 24 ggr lägre än i en ren barrskog</a:t>
            </a:r>
          </a:p>
          <a:p>
            <a:endParaRPr lang="sv-SE" sz="1400" dirty="0" smtClean="0"/>
          </a:p>
          <a:p>
            <a:r>
              <a:rPr lang="sv-SE" sz="1400" dirty="0" smtClean="0"/>
              <a:t>Källa: Astrup, R. m.fl. 2018. A sensible </a:t>
            </a:r>
            <a:r>
              <a:rPr lang="sv-SE" sz="1400" dirty="0" err="1" smtClean="0"/>
              <a:t>climate</a:t>
            </a:r>
            <a:r>
              <a:rPr lang="sv-SE" sz="1400" dirty="0" smtClean="0"/>
              <a:t> solution for the boreal </a:t>
            </a:r>
            <a:r>
              <a:rPr lang="sv-SE" sz="1400" dirty="0" err="1" smtClean="0"/>
              <a:t>forest</a:t>
            </a:r>
            <a:r>
              <a:rPr lang="sv-SE" sz="1400" dirty="0" smtClean="0"/>
              <a:t>. Nature </a:t>
            </a:r>
            <a:r>
              <a:rPr lang="sv-SE" sz="1400" dirty="0" err="1" smtClean="0"/>
              <a:t>climate</a:t>
            </a:r>
            <a:r>
              <a:rPr lang="sv-SE" sz="1400" dirty="0" smtClean="0"/>
              <a:t> </a:t>
            </a:r>
            <a:r>
              <a:rPr lang="sv-SE" sz="1400" dirty="0" err="1" smtClean="0"/>
              <a:t>change</a:t>
            </a:r>
            <a:r>
              <a:rPr lang="sv-SE" sz="1400" dirty="0" smtClean="0"/>
              <a:t> 8: 11-12.</a:t>
            </a:r>
            <a:endParaRPr lang="sv-SE" sz="1400" dirty="0"/>
          </a:p>
          <a:p>
            <a:pPr marL="285750" indent="-285750">
              <a:buFontTx/>
              <a:buChar char="-"/>
            </a:pPr>
            <a:endParaRPr lang="sv-SE" sz="1400" dirty="0" smtClean="0"/>
          </a:p>
          <a:p>
            <a:pPr marL="285750" indent="-285750">
              <a:buFontTx/>
              <a:buChar char="-"/>
            </a:pPr>
            <a:endParaRPr lang="sv-SE" sz="1400" dirty="0"/>
          </a:p>
          <a:p>
            <a:pPr marL="285750" indent="-285750">
              <a:buFontTx/>
              <a:buChar char="-"/>
            </a:pPr>
            <a:endParaRPr lang="sv-SE" sz="1400" dirty="0"/>
          </a:p>
        </p:txBody>
      </p:sp>
    </p:spTree>
    <p:extLst>
      <p:ext uri="{BB962C8B-B14F-4D97-AF65-F5344CB8AC3E}">
        <p14:creationId xmlns:p14="http://schemas.microsoft.com/office/powerpoint/2010/main" val="41975814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sv-SE"/>
          </a:p>
        </p:txBody>
      </p:sp>
      <p:pic>
        <p:nvPicPr>
          <p:cNvPr id="4" name="Picture 2" descr="Milbrath"/>
          <p:cNvPicPr>
            <a:picLocks noChangeAspect="1" noChangeArrowheads="1"/>
          </p:cNvPicPr>
          <p:nvPr/>
        </p:nvPicPr>
        <p:blipFill>
          <a:blip r:embed="rId2" cstate="print"/>
          <a:srcRect/>
          <a:stretch>
            <a:fillRect/>
          </a:stretch>
        </p:blipFill>
        <p:spPr bwMode="auto">
          <a:xfrm>
            <a:off x="-110067" y="692151"/>
            <a:ext cx="12302067" cy="5522913"/>
          </a:xfrm>
          <a:prstGeom prst="rect">
            <a:avLst/>
          </a:prstGeom>
          <a:noFill/>
          <a:ln w="9525">
            <a:noFill/>
            <a:miter lim="800000"/>
            <a:headEnd/>
            <a:tailEnd/>
          </a:ln>
        </p:spPr>
      </p:pic>
    </p:spTree>
    <p:extLst>
      <p:ext uri="{BB962C8B-B14F-4D97-AF65-F5344CB8AC3E}">
        <p14:creationId xmlns:p14="http://schemas.microsoft.com/office/powerpoint/2010/main" val="20670400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968680" y="0"/>
            <a:ext cx="8614484" cy="7040071"/>
          </a:xfrm>
          <a:prstGeom prst="rect">
            <a:avLst/>
          </a:prstGeom>
        </p:spPr>
      </p:pic>
    </p:spTree>
    <p:extLst>
      <p:ext uri="{BB962C8B-B14F-4D97-AF65-F5344CB8AC3E}">
        <p14:creationId xmlns:p14="http://schemas.microsoft.com/office/powerpoint/2010/main" val="27730785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634" y="0"/>
            <a:ext cx="11171767" cy="6858000"/>
          </a:xfrm>
        </p:spPr>
        <p:txBody>
          <a:bodyPr rtlCol="0">
            <a:normAutofit/>
          </a:bodyPr>
          <a:lstStyle/>
          <a:p>
            <a:pPr fontAlgn="auto">
              <a:spcAft>
                <a:spcPts val="0"/>
              </a:spcAft>
              <a:defRPr/>
            </a:pPr>
            <a:endParaRPr lang="sv-SE" dirty="0" smtClean="0"/>
          </a:p>
          <a:p>
            <a:pPr>
              <a:defRPr/>
            </a:pPr>
            <a:r>
              <a:rPr lang="sv-SE" b="1" dirty="0"/>
              <a:t>Tobinskatt</a:t>
            </a:r>
            <a:r>
              <a:rPr lang="sv-SE" dirty="0"/>
              <a:t> är en föreslagen </a:t>
            </a:r>
            <a:r>
              <a:rPr lang="sv-SE" b="1" dirty="0"/>
              <a:t>skatt</a:t>
            </a:r>
            <a:r>
              <a:rPr lang="sv-SE" dirty="0"/>
              <a:t> på internationella valutatransaktioner. Meningen är att det ska lägga band på den kortsiktiga spekulationen i utländska valutor och på så sätt stabilisera valutavärdet. Den föreslagna skattenivån är mellan 0,05 och 1,0 procent</a:t>
            </a:r>
            <a:r>
              <a:rPr lang="sv-SE" dirty="0" smtClean="0"/>
              <a:t>.</a:t>
            </a:r>
          </a:p>
          <a:p>
            <a:pPr marL="0" indent="0">
              <a:buNone/>
              <a:defRPr/>
            </a:pPr>
            <a:endParaRPr lang="sv-SE" dirty="0" smtClean="0"/>
          </a:p>
        </p:txBody>
      </p:sp>
      <p:sp>
        <p:nvSpPr>
          <p:cNvPr id="2" name="AutoShape 2" descr="Bildresultat för Tobin skatt"/>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4" name="Picture 4" descr="https://upload.wikimedia.org/wikipedia/commons/thumb/1/11/James_Tobin.png/250px-James_Tob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445" y="3789040"/>
            <a:ext cx="2688299" cy="2629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4079776" y="5971570"/>
            <a:ext cx="4704523" cy="461665"/>
          </a:xfrm>
          <a:prstGeom prst="rect">
            <a:avLst/>
          </a:prstGeom>
          <a:noFill/>
        </p:spPr>
        <p:txBody>
          <a:bodyPr wrap="square" rtlCol="0">
            <a:spAutoFit/>
          </a:bodyPr>
          <a:lstStyle/>
          <a:p>
            <a:r>
              <a:rPr lang="sv-SE" sz="2400" dirty="0" smtClean="0"/>
              <a:t>James Tobin</a:t>
            </a:r>
            <a:endParaRPr lang="sv-SE" sz="2400" dirty="0"/>
          </a:p>
        </p:txBody>
      </p:sp>
      <p:sp>
        <p:nvSpPr>
          <p:cNvPr id="6" name="textruta 5"/>
          <p:cNvSpPr txBox="1"/>
          <p:nvPr/>
        </p:nvSpPr>
        <p:spPr>
          <a:xfrm>
            <a:off x="4079776" y="3552696"/>
            <a:ext cx="6336704" cy="2246769"/>
          </a:xfrm>
          <a:prstGeom prst="rect">
            <a:avLst/>
          </a:prstGeom>
          <a:noFill/>
        </p:spPr>
        <p:txBody>
          <a:bodyPr wrap="square" rtlCol="0">
            <a:spAutoFit/>
          </a:bodyPr>
          <a:lstStyle/>
          <a:p>
            <a:r>
              <a:rPr lang="sv-SE" sz="2800" dirty="0" smtClean="0"/>
              <a:t>Tobin utvecklade även ett förslag på medborgarlön.</a:t>
            </a:r>
          </a:p>
          <a:p>
            <a:endParaRPr lang="sv-SE" sz="2800" dirty="0"/>
          </a:p>
          <a:p>
            <a:r>
              <a:rPr lang="sv-SE" sz="2800" dirty="0" smtClean="0"/>
              <a:t>Tobin skatt var ett av Attac rörelsens målsättningar</a:t>
            </a:r>
            <a:endParaRPr lang="sv-SE" sz="2800" dirty="0"/>
          </a:p>
        </p:txBody>
      </p:sp>
    </p:spTree>
    <p:extLst>
      <p:ext uri="{BB962C8B-B14F-4D97-AF65-F5344CB8AC3E}">
        <p14:creationId xmlns:p14="http://schemas.microsoft.com/office/powerpoint/2010/main" val="15718275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142703" y="97971"/>
            <a:ext cx="6637473" cy="6858000"/>
          </a:xfrm>
          <a:prstGeom prst="rect">
            <a:avLst/>
          </a:prstGeom>
          <a:noFill/>
          <a:ln w="9525">
            <a:noFill/>
            <a:miter lim="800000"/>
            <a:headEnd/>
            <a:tailEnd/>
          </a:ln>
          <a:effectLst/>
        </p:spPr>
      </p:pic>
      <p:sp>
        <p:nvSpPr>
          <p:cNvPr id="2" name="textruta 1"/>
          <p:cNvSpPr txBox="1"/>
          <p:nvPr/>
        </p:nvSpPr>
        <p:spPr>
          <a:xfrm>
            <a:off x="375557" y="775607"/>
            <a:ext cx="2457450" cy="1200329"/>
          </a:xfrm>
          <a:prstGeom prst="rect">
            <a:avLst/>
          </a:prstGeom>
          <a:noFill/>
        </p:spPr>
        <p:txBody>
          <a:bodyPr wrap="square" rtlCol="0">
            <a:spAutoFit/>
          </a:bodyPr>
          <a:lstStyle/>
          <a:p>
            <a:r>
              <a:rPr lang="sv-SE" sz="2400" dirty="0" smtClean="0"/>
              <a:t>Varför </a:t>
            </a:r>
            <a:r>
              <a:rPr lang="sv-SE" sz="2400" dirty="0" err="1" smtClean="0"/>
              <a:t>nerväxt</a:t>
            </a:r>
            <a:r>
              <a:rPr lang="sv-SE" sz="2400" dirty="0" smtClean="0"/>
              <a:t> behövs i stället för tillväxt</a:t>
            </a:r>
            <a:endParaRPr lang="sv-SE" sz="2400" dirty="0"/>
          </a:p>
        </p:txBody>
      </p:sp>
    </p:spTree>
    <p:extLst>
      <p:ext uri="{BB962C8B-B14F-4D97-AF65-F5344CB8AC3E}">
        <p14:creationId xmlns:p14="http://schemas.microsoft.com/office/powerpoint/2010/main" val="2630825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52873" y="-1841697"/>
            <a:ext cx="7324809" cy="10357807"/>
          </a:xfrm>
          <a:prstGeom prst="rect">
            <a:avLst/>
          </a:prstGeom>
        </p:spPr>
      </p:pic>
    </p:spTree>
    <p:extLst>
      <p:ext uri="{BB962C8B-B14F-4D97-AF65-F5344CB8AC3E}">
        <p14:creationId xmlns:p14="http://schemas.microsoft.com/office/powerpoint/2010/main" val="4236866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443790" y="204233"/>
            <a:ext cx="9144000" cy="2387600"/>
          </a:xfrm>
        </p:spPr>
        <p:txBody>
          <a:bodyPr/>
          <a:lstStyle/>
          <a:p>
            <a:endParaRPr lang="sv-SE" dirty="0"/>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822" y="573206"/>
            <a:ext cx="11454190" cy="5336275"/>
          </a:xfrm>
          <a:prstGeom prst="rect">
            <a:avLst/>
          </a:prstGeom>
        </p:spPr>
      </p:pic>
      <p:sp>
        <p:nvSpPr>
          <p:cNvPr id="5" name="textruta 4"/>
          <p:cNvSpPr txBox="1"/>
          <p:nvPr/>
        </p:nvSpPr>
        <p:spPr>
          <a:xfrm>
            <a:off x="312821" y="6356131"/>
            <a:ext cx="10355179" cy="369332"/>
          </a:xfrm>
          <a:prstGeom prst="rect">
            <a:avLst/>
          </a:prstGeom>
          <a:noFill/>
        </p:spPr>
        <p:txBody>
          <a:bodyPr wrap="square" rtlCol="0">
            <a:spAutoFit/>
          </a:bodyPr>
          <a:lstStyle/>
          <a:p>
            <a:r>
              <a:rPr lang="sv-SE" dirty="0"/>
              <a:t>Källa: Bar-On, Y., Phillips, R., Ron, M. 2018. The </a:t>
            </a:r>
            <a:r>
              <a:rPr lang="sv-SE" dirty="0" err="1"/>
              <a:t>biomass</a:t>
            </a:r>
            <a:r>
              <a:rPr lang="sv-SE" dirty="0"/>
              <a:t> distribution on </a:t>
            </a:r>
            <a:r>
              <a:rPr lang="sv-SE" dirty="0" err="1"/>
              <a:t>earth</a:t>
            </a:r>
            <a:r>
              <a:rPr lang="sv-SE" dirty="0"/>
              <a:t>. PNAS 115 (25): 6506-6511</a:t>
            </a:r>
            <a:r>
              <a:rPr lang="sv-SE" sz="1350" dirty="0"/>
              <a:t>.</a:t>
            </a:r>
          </a:p>
        </p:txBody>
      </p:sp>
      <p:cxnSp>
        <p:nvCxnSpPr>
          <p:cNvPr id="8" name="Rak koppling 7"/>
          <p:cNvCxnSpPr/>
          <p:nvPr/>
        </p:nvCxnSpPr>
        <p:spPr>
          <a:xfrm flipH="1">
            <a:off x="8612215" y="4696132"/>
            <a:ext cx="160421" cy="46321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Rak koppling 9"/>
          <p:cNvCxnSpPr/>
          <p:nvPr/>
        </p:nvCxnSpPr>
        <p:spPr>
          <a:xfrm>
            <a:off x="8765994" y="4522392"/>
            <a:ext cx="874295" cy="31282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Rak koppling 8"/>
          <p:cNvCxnSpPr/>
          <p:nvPr/>
        </p:nvCxnSpPr>
        <p:spPr>
          <a:xfrm flipV="1">
            <a:off x="9666687" y="4758489"/>
            <a:ext cx="665747" cy="96253"/>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2" name="Rak koppling 11"/>
          <p:cNvCxnSpPr/>
          <p:nvPr/>
        </p:nvCxnSpPr>
        <p:spPr>
          <a:xfrm flipV="1">
            <a:off x="10256234" y="4754764"/>
            <a:ext cx="152400" cy="42110"/>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Rak koppling 13"/>
          <p:cNvCxnSpPr/>
          <p:nvPr/>
        </p:nvCxnSpPr>
        <p:spPr>
          <a:xfrm>
            <a:off x="8644300" y="5172547"/>
            <a:ext cx="96252" cy="51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koppling 15"/>
          <p:cNvCxnSpPr/>
          <p:nvPr/>
        </p:nvCxnSpPr>
        <p:spPr>
          <a:xfrm>
            <a:off x="8644300" y="5334029"/>
            <a:ext cx="1764632"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Rak koppling 17"/>
          <p:cNvCxnSpPr/>
          <p:nvPr/>
        </p:nvCxnSpPr>
        <p:spPr>
          <a:xfrm>
            <a:off x="9640289" y="5023656"/>
            <a:ext cx="0" cy="29778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Rak koppling 19"/>
          <p:cNvCxnSpPr/>
          <p:nvPr/>
        </p:nvCxnSpPr>
        <p:spPr>
          <a:xfrm>
            <a:off x="10216427" y="2251208"/>
            <a:ext cx="192505" cy="962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ak koppling 21"/>
          <p:cNvCxnSpPr/>
          <p:nvPr/>
        </p:nvCxnSpPr>
        <p:spPr>
          <a:xfrm>
            <a:off x="10202780" y="2251208"/>
            <a:ext cx="1925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ruta 6"/>
          <p:cNvSpPr txBox="1"/>
          <p:nvPr/>
        </p:nvSpPr>
        <p:spPr>
          <a:xfrm>
            <a:off x="505325" y="-22177"/>
            <a:ext cx="8676775" cy="369332"/>
          </a:xfrm>
          <a:prstGeom prst="rect">
            <a:avLst/>
          </a:prstGeom>
          <a:noFill/>
        </p:spPr>
        <p:txBody>
          <a:bodyPr wrap="square" rtlCol="0">
            <a:spAutoFit/>
          </a:bodyPr>
          <a:lstStyle/>
          <a:p>
            <a:r>
              <a:rPr lang="sv-SE" dirty="0"/>
              <a:t>Vad finns att </a:t>
            </a:r>
            <a:r>
              <a:rPr lang="sv-SE" dirty="0" smtClean="0"/>
              <a:t>nyttja</a:t>
            </a:r>
            <a:r>
              <a:rPr lang="sv-SE" dirty="0"/>
              <a:t>? Hur mycket det finns av olika organismgrupper på jorden?</a:t>
            </a:r>
          </a:p>
        </p:txBody>
      </p:sp>
    </p:spTree>
    <p:extLst>
      <p:ext uri="{BB962C8B-B14F-4D97-AF65-F5344CB8AC3E}">
        <p14:creationId xmlns:p14="http://schemas.microsoft.com/office/powerpoint/2010/main" val="2561339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a:graphicFrameLocks/>
          </p:cNvGraphicFramePr>
          <p:nvPr>
            <p:extLst>
              <p:ext uri="{D42A27DB-BD31-4B8C-83A1-F6EECF244321}">
                <p14:modId xmlns:p14="http://schemas.microsoft.com/office/powerpoint/2010/main" val="1758780086"/>
              </p:ext>
            </p:extLst>
          </p:nvPr>
        </p:nvGraphicFramePr>
        <p:xfrm>
          <a:off x="2530783" y="731838"/>
          <a:ext cx="6870701" cy="612616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ruta 1"/>
          <p:cNvSpPr txBox="1"/>
          <p:nvPr/>
        </p:nvSpPr>
        <p:spPr>
          <a:xfrm>
            <a:off x="121381" y="5680609"/>
            <a:ext cx="3382470" cy="1077218"/>
          </a:xfrm>
          <a:prstGeom prst="rect">
            <a:avLst/>
          </a:prstGeom>
          <a:noFill/>
        </p:spPr>
        <p:txBody>
          <a:bodyPr wrap="square" rtlCol="0">
            <a:spAutoFit/>
          </a:bodyPr>
          <a:lstStyle/>
          <a:p>
            <a:r>
              <a:rPr lang="sv-SE" sz="1600" dirty="0" smtClean="0"/>
              <a:t>Källa:</a:t>
            </a:r>
          </a:p>
          <a:p>
            <a:r>
              <a:rPr lang="sv-SE" sz="1600" dirty="0" smtClean="0"/>
              <a:t>Bar-On</a:t>
            </a:r>
            <a:r>
              <a:rPr lang="sv-SE" sz="1600" dirty="0"/>
              <a:t>, Y., Phillips, R., Ron, M. 2018. </a:t>
            </a:r>
            <a:endParaRPr lang="sv-SE" sz="1600" dirty="0" smtClean="0"/>
          </a:p>
          <a:p>
            <a:r>
              <a:rPr lang="sv-SE" sz="1600" dirty="0" smtClean="0"/>
              <a:t>The </a:t>
            </a:r>
            <a:r>
              <a:rPr lang="sv-SE" sz="1600" dirty="0" err="1"/>
              <a:t>biomass</a:t>
            </a:r>
            <a:r>
              <a:rPr lang="sv-SE" sz="1600" dirty="0"/>
              <a:t> distribution on </a:t>
            </a:r>
            <a:r>
              <a:rPr lang="sv-SE" sz="1600" dirty="0" err="1"/>
              <a:t>earth</a:t>
            </a:r>
            <a:r>
              <a:rPr lang="sv-SE" sz="1600" dirty="0"/>
              <a:t>. </a:t>
            </a:r>
            <a:endParaRPr lang="sv-SE" sz="1600" dirty="0" smtClean="0"/>
          </a:p>
          <a:p>
            <a:r>
              <a:rPr lang="sv-SE" sz="1600" i="1" dirty="0" smtClean="0"/>
              <a:t>PNAS</a:t>
            </a:r>
            <a:r>
              <a:rPr lang="sv-SE" sz="1600" dirty="0" smtClean="0"/>
              <a:t> </a:t>
            </a:r>
            <a:r>
              <a:rPr lang="sv-SE" sz="1600" dirty="0"/>
              <a:t>115 (25): 6506-6511.</a:t>
            </a:r>
          </a:p>
        </p:txBody>
      </p:sp>
    </p:spTree>
    <p:extLst>
      <p:ext uri="{BB962C8B-B14F-4D97-AF65-F5344CB8AC3E}">
        <p14:creationId xmlns:p14="http://schemas.microsoft.com/office/powerpoint/2010/main" val="15520677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WINDOWLASTEDITMARKER" val="1"/>
  <p:tag name="PPWINSEGMENT1START" val="1"/>
  <p:tag name="PPWINSEGMENT1LENGTH" val="12"/>
  <p:tag name="PPWINSEGMENT1SOURCERTF" val="{\rtf1\ansi\deff0{\fonttbl{\f0\fcharset0 Arial;}}{\colortbl\red17\green17\blue17;}{\f0\fs44\b\cf0 Deckblatt:\par}}"/>
  <p:tag name="PPWINSEGMENT1TARGETRTF" val="{\rtf1\ansi\deff1{\fonttbl{\f1\fcharset0 Arial;}}{\colortbl\red0\green0\blue0;\red17\green17\blue17;}{\f1\fs44\b\cf1 Cover slide:\par}}"/>
  <p:tag name="PPWINSEGMENT2START" val="14"/>
  <p:tag name="PPWINSEGMENT2LENGTH" val="15"/>
  <p:tag name="PPWINSEGMENT2SOURCERTF" val="{\rtf1\ansi\deff0{\fonttbl{\f0\fcharset0 Arial;}}{\colortbl\red17\green17\blue17;}{\f0\fs44\b\cf0 Titel \line}{\f0\fs44\b\cf0 Untertitel\par}}"/>
  <p:tag name="PPWINSEGMENT2TARGETRTF" val="{\rtf1\ansi\deff0{\fonttbl{\f0\fcharset0 Arial;}}{\colortbl\red17\green17\blue17;}{\f0\fs44\b\cf0 Title \line}{\f0\fs44\b\cf0 Subtitle\par}}"/>
  <p:tag name="PPWINLASTSAVEDTRANSLATION" val="Cover slide: Title Subtitle"/>
  <p:tag name="PPWINALREADYSEGMENTED" val="True"/>
  <p:tag name="PPWINTOTALSEGMENTS" val="2"/>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4373</TotalTime>
  <Words>3125</Words>
  <Application>Microsoft Office PowerPoint</Application>
  <PresentationFormat>Anpassad</PresentationFormat>
  <Paragraphs>460</Paragraphs>
  <Slides>77</Slides>
  <Notes>7</Notes>
  <HiddenSlides>0</HiddenSlides>
  <MMClips>0</MMClips>
  <ScaleCrop>false</ScaleCrop>
  <HeadingPairs>
    <vt:vector size="4" baseType="variant">
      <vt:variant>
        <vt:lpstr>Tema</vt:lpstr>
      </vt:variant>
      <vt:variant>
        <vt:i4>1</vt:i4>
      </vt:variant>
      <vt:variant>
        <vt:lpstr>Bildrubriker</vt:lpstr>
      </vt:variant>
      <vt:variant>
        <vt:i4>77</vt:i4>
      </vt:variant>
    </vt:vector>
  </HeadingPairs>
  <TitlesOfParts>
    <vt:vector size="78" baseType="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 Maten på borden- en definitiv gräns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Klimatet – viktigast att undvika att ”tipping points” passeras D.v.s. stoppa utsläpp från fossila bränslen, även koldioxidutsläpp från biobränslen, från papper, etc.</vt:lpstr>
      <vt:lpstr>  Vilka är orsakerna till, därmed även lösningarna på, de globala miljöproblemen?          I         =     P           x           A             x        T</vt:lpstr>
      <vt:lpstr>PowerPoint-presentation</vt:lpstr>
      <vt:lpstr>PowerPoint-presentation</vt:lpstr>
      <vt:lpstr>PowerPoint-presentation</vt:lpstr>
      <vt:lpstr>PowerPoint-presentation</vt:lpstr>
      <vt:lpstr>PowerPoint-presentation</vt:lpstr>
      <vt:lpstr>Möjligheterna att minska befolkningens storlek</vt:lpstr>
      <vt:lpstr>PowerPoint-presentation</vt:lpstr>
      <vt:lpstr>PowerPoint-presentation</vt:lpstr>
      <vt:lpstr>PowerPoint-presentation</vt:lpstr>
      <vt:lpstr>PowerPoint-presentation</vt:lpstr>
      <vt:lpstr>PowerPoint-presentation</vt:lpstr>
      <vt:lpstr>PowerPoint-presentation</vt:lpstr>
      <vt:lpstr>PowerPoint-presentation</vt:lpstr>
      <vt:lpstr>Världens skogar tar upp och lagrar mycket av koldioxidutsläppen,   Sverige bör därför minska skogsavverkningen</vt:lpstr>
      <vt:lpstr>PowerPoint-presentation</vt:lpstr>
      <vt:lpstr>PowerPoint-presentation</vt:lpstr>
      <vt:lpstr>PowerPoint-presentation</vt:lpstr>
      <vt:lpstr>PowerPoint-presentation</vt:lpstr>
      <vt:lpstr>PowerPoint-presentation</vt:lpstr>
      <vt:lpstr>Sverige bör nationellt justera § 6 i Skogsvårdslagen, därmed klimatsäkra skogen</vt:lpstr>
      <vt:lpstr>Återskapa i stället vanliga semi- naturliga blandskogar efter avverkning. Det ger bättre klimatsäkring, mer biologisk mångfald, m.fl. ekologiska tjänster </vt:lpstr>
      <vt:lpstr>PowerPoint-presentation</vt:lpstr>
      <vt:lpstr>Stormen Gudrun 8-9 januari 2005, södra Sverige</vt:lpstr>
      <vt:lpstr>PowerPoint-presentation</vt:lpstr>
      <vt:lpstr>PowerPoint-presentation</vt:lpstr>
      <vt:lpstr>Vad man kan göra  som enskild person , främst i ett rikt land</vt:lpstr>
      <vt:lpstr>PowerPoint-presentation</vt:lpstr>
      <vt:lpstr>                                         Hur klarar vi detta, sätta i proppen i badkaret, gå från dagens tillväxt till nerväxt?   * Global  hållbar ekologisk ekonomi, i stället för dagens kapitalistska marknadsekonomi  * Inför en global vätgasekonomi, i stället för oljeekonomi?   - Samtidig utjämning och total minskning av den globala köpkraften, d.v.s. av människans globala konsumtion.  - Inför snabb nerväxt för vissa grupper           - Synkront garanterande av människors trygghet i vardagen   * Skydda betydande delar av planetens ekosystem,  kanske ytterligare ca 25 procent av de produktiva ekosystemen?  *  Ersätt Agenda 2030 mål 8 om ökad tillväxt, med en text om befolkningskontroll, främst i rika länder  * Sätt press på de mest miljöförstörande företagen, via ett samordnat globalt nätverk     Vem gör det?   * Ett nytt globalt nätverk. En internationell grupp av vetenskapsmän från olika vetenskapliga discipliner, i samarbete      med   internationella politiker, NGOs , m. fl. bör ske  så snabbt som möjligt. Tryck på för detta!                                          </vt:lpstr>
      <vt:lpstr>PowerPoint-presentation</vt:lpstr>
      <vt:lpstr>PowerPoint-presentation</vt:lpstr>
      <vt:lpstr>PowerPoint-presentation</vt:lpstr>
      <vt:lpstr>PowerPoint-presentation</vt:lpstr>
      <vt:lpstr>PowerPoint-presentation</vt:lpstr>
      <vt:lpstr>Nedan några extra bilder</vt:lpstr>
      <vt:lpstr>PowerPoint-presentation</vt:lpstr>
      <vt:lpstr>PowerPoint-presentation</vt:lpstr>
      <vt:lpstr>Vad Sverige som nation kan göra internationellt</vt:lpstr>
      <vt:lpstr>PowerPoint-presentation</vt:lpstr>
      <vt:lpstr>PowerPoint-presentation</vt:lpstr>
      <vt:lpstr>Bör vi överhudtaget fortsätta avverka träd, är i så fall är dessa träd tillräckligt grova för att ur klimatsynpunkt kunna avverkas?</vt:lpstr>
      <vt:lpstr>PowerPoint-presentation</vt:lpstr>
      <vt:lpstr>PowerPoint-presentation</vt:lpstr>
      <vt:lpstr>   * I scenariot, med 36,4 miljarder år 2300, beräknas   födslotalet efter år 2050 sjunka från ca 2,6 barn per kvinna år 2009 till    2,35 barn per kvinna och sedan ligga där framgent.  * I mellanscenariot, utplaning vid ca 9 miljarder ca år 2070, beräknas     födslotalet sjunka från ca 2,6 barn per kvinna till ca 2,1 barn per     kvinna till år 2050 och ligga där i ca 100 år framåt.   * I det låga scenariot, 2,3 miljarder år 2300, beräknas födslotalet ha gått    ner till 1,85 barn per kvinna efter år 2050 och ligga kvar där till år     2300.      </vt:lpstr>
      <vt:lpstr>PowerPoint-presentation</vt:lpstr>
      <vt:lpstr>PowerPoint-presentation</vt:lpstr>
      <vt:lpstr>PowerPoint-presentation</vt:lpstr>
      <vt:lpstr>PowerPoint-presentation</vt:lpstr>
      <vt:lpstr>PowerPoint-presentation</vt:lpstr>
      <vt:lpstr>PowerPoint-presentation</vt:lpstr>
      <vt:lpstr>En ökad inblandning av lövträd kan dämpa riskerna för omfattande skogsbränder om klimatet blir varmare</vt:lpstr>
      <vt:lpstr>PowerPoint-presentation</vt:lpstr>
      <vt:lpstr>PowerPoint-presentation</vt:lpstr>
      <vt:lpstr>PowerPoint-presentation</vt:lpstr>
      <vt:lpstr>PowerPoint-presentation</vt:lpstr>
      <vt:lpstr>PowerPoint-presentation</vt:lpstr>
    </vt:vector>
  </TitlesOfParts>
  <Company>KBC UMEÅ UNIVERSITET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Hinner vi lösa de globala miljöproblemen på demokratisk väg?</dc:title>
  <dc:creator>Stig-Olof Holm</dc:creator>
  <cp:lastModifiedBy>Stig-Olof Holm</cp:lastModifiedBy>
  <cp:revision>334</cp:revision>
  <dcterms:created xsi:type="dcterms:W3CDTF">2018-08-28T17:37:14Z</dcterms:created>
  <dcterms:modified xsi:type="dcterms:W3CDTF">2019-12-09T15:45:27Z</dcterms:modified>
</cp:coreProperties>
</file>