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67" r:id="rId2"/>
    <p:sldId id="270" r:id="rId3"/>
    <p:sldId id="281" r:id="rId4"/>
    <p:sldId id="282" r:id="rId5"/>
    <p:sldId id="283" r:id="rId6"/>
    <p:sldId id="284" r:id="rId7"/>
    <p:sldId id="285" r:id="rId8"/>
    <p:sldId id="277" r:id="rId9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E7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sv-S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B4633AF-8D74-4E54-BCE4-5719F62D2344}" type="datetimeFigureOut">
              <a:rPr lang="sv-SE"/>
              <a:pPr/>
              <a:t>2012-10-01</a:t>
            </a:fld>
            <a:endParaRPr lang="sv-S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sv-SE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F9A4CD9-EDF5-431F-AF66-7F4A2CE42195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5600" cy="4465637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ST000590_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1950" cy="6937375"/>
          </a:xfrm>
          <a:prstGeom prst="rect">
            <a:avLst/>
          </a:prstGeom>
          <a:noFill/>
        </p:spPr>
      </p:pic>
      <p:pic>
        <p:nvPicPr>
          <p:cNvPr id="27651" name="Picture 3" descr="gronplatta_horn_skug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7950" y="4797425"/>
            <a:ext cx="4895850" cy="1152525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 userDrawn="1"/>
        </p:nvSpPr>
        <p:spPr bwMode="auto">
          <a:xfrm>
            <a:off x="-23813" y="4865688"/>
            <a:ext cx="4594226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sz="1700" b="1"/>
              <a:t>Mikael Karlsson, Fil Dr</a:t>
            </a:r>
            <a:br>
              <a:rPr lang="sv-SE" sz="1700" b="1"/>
            </a:br>
            <a:r>
              <a:rPr lang="sv-SE" sz="1700" b="1"/>
              <a:t>Ordförande Naturskyddsföreningen</a:t>
            </a:r>
          </a:p>
          <a:p>
            <a:r>
              <a:rPr lang="sv-SE" sz="1700" b="1"/>
              <a:t>President European Environmental Bureau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6E01A5-7091-4424-AC73-4B26F8185E1C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77025" y="274638"/>
            <a:ext cx="2071688" cy="567531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67425" cy="567531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423CD3-EF0E-4416-A249-9B4FCA349C79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144080-BF0A-49E5-A9A5-CFF8B6CC83EB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E6C213-36EC-4DD9-8B24-A5029D65646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6876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78363" y="1600200"/>
            <a:ext cx="40703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E318A4-CD9E-4826-9691-3F7A4F97E03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BFB039-2BAC-4731-A977-C7184A62AF1D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C9531B-4C97-473C-88EC-F94EB92FF4B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3D2085-A3B3-48ED-A0ED-8E7D3890955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587DD3-49F8-4253-ADF0-14B040D4715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71008B-AC1B-4EEE-86C8-CBB07ED2B649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707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91513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pic>
        <p:nvPicPr>
          <p:cNvPr id="26628" name="Picture 4" descr="enkel_gronplatt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14538" y="6318250"/>
            <a:ext cx="7129462" cy="539750"/>
          </a:xfrm>
          <a:prstGeom prst="rect">
            <a:avLst/>
          </a:prstGeom>
          <a:noFill/>
        </p:spPr>
      </p:pic>
      <p:pic>
        <p:nvPicPr>
          <p:cNvPr id="26629" name="Picture 5" descr="logo_gron_liten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8" y="6316663"/>
            <a:ext cx="1981201" cy="53975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74113" y="6454775"/>
            <a:ext cx="369887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3B79B9D6-0D51-41B5-A2B7-FD3612662F75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68313" y="1412875"/>
            <a:ext cx="828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fontAlgn="base">
        <a:lnSpc>
          <a:spcPts val="33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33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Arial" charset="0"/>
        </a:defRPr>
      </a:lvl2pPr>
      <a:lvl3pPr algn="l" rtl="0" fontAlgn="base">
        <a:lnSpc>
          <a:spcPts val="33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Arial" charset="0"/>
        </a:defRPr>
      </a:lvl3pPr>
      <a:lvl4pPr algn="l" rtl="0" fontAlgn="base">
        <a:lnSpc>
          <a:spcPts val="33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Arial" charset="0"/>
        </a:defRPr>
      </a:lvl4pPr>
      <a:lvl5pPr algn="l" rtl="0" fontAlgn="base">
        <a:lnSpc>
          <a:spcPts val="33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33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33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33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33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4000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641350" indent="-285750" algn="l" rtl="0" fontAlgn="base">
        <a:spcBef>
          <a:spcPct val="2000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</a:defRPr>
      </a:lvl2pPr>
      <a:lvl3pPr marL="1049338" indent="-228600" algn="l" rtl="0" fontAlgn="base">
        <a:spcBef>
          <a:spcPct val="20000"/>
        </a:spcBef>
        <a:spcAft>
          <a:spcPct val="40000"/>
        </a:spcAft>
        <a:buChar char="•"/>
        <a:defRPr>
          <a:solidFill>
            <a:schemeClr val="tx1"/>
          </a:solidFill>
          <a:latin typeface="+mn-lt"/>
        </a:defRPr>
      </a:lvl3pPr>
      <a:lvl4pPr marL="1644650" indent="-228600" algn="l" rtl="0" fontAlgn="base">
        <a:spcBef>
          <a:spcPct val="20000"/>
        </a:spcBef>
        <a:spcAft>
          <a:spcPct val="4000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8496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 sz="4000" b="1" dirty="0" smtClean="0">
                <a:solidFill>
                  <a:schemeClr val="bg1"/>
                </a:solidFill>
              </a:rPr>
              <a:t>Kärnkraftskedjan – miljöfarlig process från vagga till grav</a:t>
            </a:r>
            <a:endParaRPr lang="sv-SE" sz="4000" b="1" dirty="0">
              <a:solidFill>
                <a:schemeClr val="bg1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-36512" y="4869160"/>
            <a:ext cx="4536504" cy="864096"/>
          </a:xfrm>
          <a:prstGeom prst="rect">
            <a:avLst/>
          </a:prstGeom>
          <a:solidFill>
            <a:srgbClr val="D1E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ruta 3"/>
          <p:cNvSpPr txBox="1"/>
          <p:nvPr/>
        </p:nvSpPr>
        <p:spPr>
          <a:xfrm>
            <a:off x="0" y="5013176"/>
            <a:ext cx="4427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Christer Borg, ledamot Naturskyddsföreningens riksstyrelse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8600"/>
            <a:ext cx="7315200" cy="1219200"/>
          </a:xfrm>
        </p:spPr>
        <p:txBody>
          <a:bodyPr/>
          <a:lstStyle/>
          <a:p>
            <a:r>
              <a:rPr lang="sv-SE" sz="3700" dirty="0" smtClean="0"/>
              <a:t>Kärnkraftskedjan</a:t>
            </a:r>
            <a:endParaRPr lang="sv-SE" sz="2900" b="0" dirty="0"/>
          </a:p>
        </p:txBody>
      </p:sp>
      <p:pic>
        <p:nvPicPr>
          <p:cNvPr id="5" name="Bildobjekt 4" descr="2012-09-29_20-50-22_3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484784"/>
            <a:ext cx="5905352" cy="4765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8600"/>
            <a:ext cx="7315200" cy="1219200"/>
          </a:xfrm>
        </p:spPr>
        <p:txBody>
          <a:bodyPr/>
          <a:lstStyle/>
          <a:p>
            <a:r>
              <a:rPr lang="sv-SE" sz="3700" dirty="0" smtClean="0"/>
              <a:t>Kärnkraftskedjan</a:t>
            </a:r>
            <a:endParaRPr lang="sv-SE" sz="2900" b="0" dirty="0"/>
          </a:p>
        </p:txBody>
      </p:sp>
      <p:sp>
        <p:nvSpPr>
          <p:cNvPr id="4" name="textruta 3"/>
          <p:cNvSpPr txBox="1"/>
          <p:nvPr/>
        </p:nvSpPr>
        <p:spPr>
          <a:xfrm>
            <a:off x="1043608" y="1412776"/>
            <a:ext cx="81003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Brytning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	Dagbrott</a:t>
            </a:r>
            <a:br>
              <a:rPr lang="sv-SE" dirty="0" smtClean="0"/>
            </a:br>
            <a:r>
              <a:rPr lang="sv-SE" dirty="0" smtClean="0"/>
              <a:t>		ex. Ranstad: 10 års behov = 9 kvadratkilometer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	Underjordsgruvor </a:t>
            </a:r>
            <a:br>
              <a:rPr lang="sv-SE" dirty="0" smtClean="0"/>
            </a:br>
            <a:r>
              <a:rPr lang="sv-SE" dirty="0" smtClean="0"/>
              <a:t>		Krossning, malning och lakning med svavelsyra</a:t>
            </a:r>
            <a:br>
              <a:rPr lang="sv-SE" dirty="0" smtClean="0"/>
            </a:br>
            <a:r>
              <a:rPr lang="sv-SE" dirty="0" smtClean="0"/>
              <a:t>		Lakresterna innehåller bl.a. radium som ger </a:t>
            </a:r>
            <a:br>
              <a:rPr lang="sv-SE" dirty="0" smtClean="0"/>
            </a:br>
            <a:r>
              <a:rPr lang="sv-SE" dirty="0" smtClean="0"/>
              <a:t>		radongas och tungmetaller. Risk för dammras.</a:t>
            </a:r>
          </a:p>
          <a:p>
            <a:endParaRPr lang="sv-SE" dirty="0"/>
          </a:p>
          <a:p>
            <a:r>
              <a:rPr lang="sv-SE" dirty="0" smtClean="0"/>
              <a:t>	In </a:t>
            </a:r>
            <a:r>
              <a:rPr lang="sv-SE" dirty="0" err="1" smtClean="0"/>
              <a:t>situ-lakning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		Mindre påverkan på ytan, men risk för förgiftning av 			grundvatten.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Extraktion med fotogen och amin, samt fällning av laksyra ger slam.</a:t>
            </a:r>
          </a:p>
          <a:p>
            <a:r>
              <a:rPr lang="sv-SE" dirty="0" smtClean="0"/>
              <a:t>Lågaktiva rester efter brytning använda bland annat i pansarbrytande ammunition, stor spridning vid </a:t>
            </a:r>
            <a:r>
              <a:rPr lang="sv-SE" dirty="0" err="1" smtClean="0"/>
              <a:t>Gulfkrigen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dirty="0" smtClean="0"/>
              <a:t>Produkt: </a:t>
            </a:r>
            <a:r>
              <a:rPr lang="sv-SE" dirty="0" err="1" smtClean="0"/>
              <a:t>Yellow</a:t>
            </a:r>
            <a:r>
              <a:rPr lang="sv-SE" dirty="0" smtClean="0"/>
              <a:t> </a:t>
            </a:r>
            <a:r>
              <a:rPr lang="sv-SE" dirty="0" err="1" smtClean="0"/>
              <a:t>cake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8600"/>
            <a:ext cx="7315200" cy="1219200"/>
          </a:xfrm>
        </p:spPr>
        <p:txBody>
          <a:bodyPr/>
          <a:lstStyle/>
          <a:p>
            <a:r>
              <a:rPr lang="sv-SE" sz="3700" dirty="0" smtClean="0"/>
              <a:t>Kärnkraftskedjan</a:t>
            </a:r>
            <a:endParaRPr lang="sv-SE" sz="2900" b="0" dirty="0"/>
          </a:p>
        </p:txBody>
      </p:sp>
      <p:sp>
        <p:nvSpPr>
          <p:cNvPr id="5" name="textruta 4"/>
          <p:cNvSpPr txBox="1"/>
          <p:nvPr/>
        </p:nvSpPr>
        <p:spPr>
          <a:xfrm>
            <a:off x="1043608" y="1412776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Yellow</a:t>
            </a:r>
            <a:r>
              <a:rPr lang="sv-SE" dirty="0" smtClean="0"/>
              <a:t> </a:t>
            </a:r>
            <a:r>
              <a:rPr lang="sv-SE" dirty="0" err="1" smtClean="0"/>
              <a:t>cake</a:t>
            </a:r>
            <a:r>
              <a:rPr lang="sv-SE" dirty="0" smtClean="0"/>
              <a:t> 		</a:t>
            </a:r>
            <a:r>
              <a:rPr lang="sv-SE" dirty="0" err="1" smtClean="0"/>
              <a:t>uranhexafluorid</a:t>
            </a:r>
            <a:endParaRPr lang="sv-SE" dirty="0" smtClean="0"/>
          </a:p>
          <a:p>
            <a:endParaRPr lang="sv-SE" dirty="0"/>
          </a:p>
          <a:p>
            <a:r>
              <a:rPr lang="sv-SE" dirty="0" err="1"/>
              <a:t>Uranhexafluorid</a:t>
            </a:r>
            <a:r>
              <a:rPr lang="sv-SE" dirty="0"/>
              <a:t> är </a:t>
            </a:r>
            <a:r>
              <a:rPr lang="sv-SE" dirty="0" smtClean="0"/>
              <a:t>instabilt </a:t>
            </a:r>
            <a:r>
              <a:rPr lang="sv-SE" dirty="0"/>
              <a:t>och </a:t>
            </a:r>
            <a:r>
              <a:rPr lang="sv-SE" dirty="0" smtClean="0"/>
              <a:t>flyktigt. </a:t>
            </a:r>
          </a:p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Reagerar </a:t>
            </a:r>
            <a:r>
              <a:rPr lang="sv-SE" dirty="0"/>
              <a:t>häftigt </a:t>
            </a:r>
            <a:r>
              <a:rPr lang="sv-SE" dirty="0" smtClean="0"/>
              <a:t>med </a:t>
            </a:r>
            <a:r>
              <a:rPr lang="sv-SE" dirty="0"/>
              <a:t>vatten eller vattenånga. 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Reaktionen </a:t>
            </a:r>
            <a:r>
              <a:rPr lang="sv-SE" dirty="0"/>
              <a:t>producerar </a:t>
            </a:r>
            <a:r>
              <a:rPr lang="sv-SE" dirty="0" smtClean="0"/>
              <a:t>gas, partiklar och fluorvätesyra </a:t>
            </a:r>
            <a:r>
              <a:rPr lang="sv-SE" dirty="0"/>
              <a:t>som lätt sprider sig i luften och vatten. 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Ämnena </a:t>
            </a:r>
            <a:r>
              <a:rPr lang="sv-SE" dirty="0"/>
              <a:t>är giftiga, </a:t>
            </a:r>
            <a:r>
              <a:rPr lang="sv-SE" dirty="0" smtClean="0"/>
              <a:t>extremt frätande </a:t>
            </a:r>
            <a:r>
              <a:rPr lang="sv-SE" dirty="0"/>
              <a:t>och lågt radioaktiva. 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Det </a:t>
            </a:r>
            <a:r>
              <a:rPr lang="sv-SE" dirty="0"/>
              <a:t>har skett en mängd olyckor under hantering av uran i denna form.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6" name="Höger 5"/>
          <p:cNvSpPr/>
          <p:nvPr/>
        </p:nvSpPr>
        <p:spPr>
          <a:xfrm>
            <a:off x="2771800" y="1484784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8600"/>
            <a:ext cx="7315200" cy="1219200"/>
          </a:xfrm>
        </p:spPr>
        <p:txBody>
          <a:bodyPr/>
          <a:lstStyle/>
          <a:p>
            <a:r>
              <a:rPr lang="sv-SE" sz="3700" dirty="0" smtClean="0"/>
              <a:t>Kärnkraftskedjan</a:t>
            </a:r>
            <a:endParaRPr lang="sv-SE" sz="2900" b="0" dirty="0"/>
          </a:p>
        </p:txBody>
      </p:sp>
      <p:sp>
        <p:nvSpPr>
          <p:cNvPr id="5" name="textruta 4"/>
          <p:cNvSpPr txBox="1"/>
          <p:nvPr/>
        </p:nvSpPr>
        <p:spPr>
          <a:xfrm>
            <a:off x="1043608" y="1412776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Anrikning</a:t>
            </a:r>
          </a:p>
          <a:p>
            <a:endParaRPr lang="sv-SE" dirty="0"/>
          </a:p>
          <a:p>
            <a:r>
              <a:rPr lang="sv-SE" dirty="0" smtClean="0"/>
              <a:t>Ultracentrifugering</a:t>
            </a:r>
          </a:p>
          <a:p>
            <a:r>
              <a:rPr lang="sv-SE" dirty="0"/>
              <a:t>	 separerar </a:t>
            </a:r>
            <a:r>
              <a:rPr lang="sv-SE" dirty="0" smtClean="0"/>
              <a:t>isotoper som </a:t>
            </a:r>
            <a:r>
              <a:rPr lang="sv-SE" dirty="0"/>
              <a:t>väger mer (uran-238) </a:t>
            </a:r>
            <a:r>
              <a:rPr lang="sv-SE" dirty="0" smtClean="0"/>
              <a:t>och isotoper 	som väger </a:t>
            </a:r>
            <a:r>
              <a:rPr lang="sv-SE" dirty="0"/>
              <a:t>mindre (</a:t>
            </a:r>
            <a:r>
              <a:rPr lang="sv-SE" dirty="0" smtClean="0"/>
              <a:t>uran-235</a:t>
            </a:r>
            <a:r>
              <a:rPr lang="sv-SE" dirty="0"/>
              <a:t>). Båda dessa kan i slutändan</a:t>
            </a:r>
          </a:p>
          <a:p>
            <a:r>
              <a:rPr lang="sv-SE" dirty="0" smtClean="0"/>
              <a:t>	användas </a:t>
            </a:r>
            <a:r>
              <a:rPr lang="sv-SE" dirty="0"/>
              <a:t>för kärnvapen</a:t>
            </a:r>
            <a:r>
              <a:rPr lang="sv-SE" dirty="0" smtClean="0"/>
              <a:t>: </a:t>
            </a:r>
            <a:r>
              <a:rPr lang="sv-SE" b="1" dirty="0" smtClean="0"/>
              <a:t>höganrikat </a:t>
            </a:r>
            <a:r>
              <a:rPr lang="sv-SE" b="1" dirty="0"/>
              <a:t>uran</a:t>
            </a:r>
            <a:r>
              <a:rPr lang="sv-SE" dirty="0"/>
              <a:t> är anrikad uran-</a:t>
            </a:r>
          </a:p>
          <a:p>
            <a:r>
              <a:rPr lang="sv-SE" dirty="0" smtClean="0"/>
              <a:t>	235 </a:t>
            </a:r>
            <a:r>
              <a:rPr lang="sv-SE" dirty="0"/>
              <a:t>och uran-238 bildar </a:t>
            </a:r>
            <a:r>
              <a:rPr lang="sv-SE" dirty="0" smtClean="0"/>
              <a:t>plutonium-239 </a:t>
            </a:r>
            <a:r>
              <a:rPr lang="sv-SE" dirty="0"/>
              <a:t>när det bestrålas i </a:t>
            </a:r>
            <a:r>
              <a:rPr lang="sv-SE" dirty="0" smtClean="0"/>
              <a:t>	reaktorer.</a:t>
            </a:r>
          </a:p>
          <a:p>
            <a:endParaRPr lang="sv-SE" dirty="0"/>
          </a:p>
          <a:p>
            <a:r>
              <a:rPr lang="sv-SE" dirty="0" smtClean="0"/>
              <a:t>Risk för kärnvapenspridning</a:t>
            </a:r>
          </a:p>
          <a:p>
            <a:endParaRPr lang="sv-SE" dirty="0"/>
          </a:p>
          <a:p>
            <a:r>
              <a:rPr lang="sv-SE" dirty="0" smtClean="0"/>
              <a:t>Nästa steg konvertering av </a:t>
            </a:r>
            <a:r>
              <a:rPr lang="sv-SE" dirty="0" err="1" smtClean="0"/>
              <a:t>uranhexafluorid</a:t>
            </a:r>
            <a:r>
              <a:rPr lang="sv-SE" dirty="0" smtClean="0"/>
              <a:t> till mer stabil form</a:t>
            </a:r>
          </a:p>
          <a:p>
            <a:endParaRPr lang="sv-SE" dirty="0"/>
          </a:p>
          <a:p>
            <a:r>
              <a:rPr lang="sv-SE" dirty="0" smtClean="0"/>
              <a:t>Därefter tillverkning av själva kärnbränslet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8600"/>
            <a:ext cx="7315200" cy="1219200"/>
          </a:xfrm>
        </p:spPr>
        <p:txBody>
          <a:bodyPr/>
          <a:lstStyle/>
          <a:p>
            <a:r>
              <a:rPr lang="sv-SE" sz="3700" dirty="0" smtClean="0"/>
              <a:t>Kärnkraftskedjan</a:t>
            </a:r>
            <a:endParaRPr lang="sv-SE" sz="2900" b="0" dirty="0"/>
          </a:p>
        </p:txBody>
      </p:sp>
      <p:sp>
        <p:nvSpPr>
          <p:cNvPr id="5" name="textruta 4"/>
          <p:cNvSpPr txBox="1"/>
          <p:nvPr/>
        </p:nvSpPr>
        <p:spPr>
          <a:xfrm>
            <a:off x="1043608" y="1412776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Uttjänt bränsle               </a:t>
            </a:r>
            <a:r>
              <a:rPr lang="sv-SE" b="1" dirty="0" smtClean="0"/>
              <a:t>upparbetning </a:t>
            </a:r>
            <a:r>
              <a:rPr lang="sv-SE" dirty="0" smtClean="0"/>
              <a:t>(inte i Sverige) eller </a:t>
            </a:r>
            <a:r>
              <a:rPr lang="sv-SE" b="1" dirty="0" smtClean="0"/>
              <a:t>slutförvar</a:t>
            </a:r>
          </a:p>
          <a:p>
            <a:endParaRPr lang="sv-SE" dirty="0"/>
          </a:p>
          <a:p>
            <a:r>
              <a:rPr lang="sv-SE" dirty="0" smtClean="0"/>
              <a:t>Observera att Sverige bytt bort 450 kg plutonium mot 24 ton MOX – </a:t>
            </a:r>
          </a:p>
          <a:p>
            <a:r>
              <a:rPr lang="sv-SE" dirty="0" smtClean="0"/>
              <a:t>ännu farligare än vårt egna uttjänta bränsle! Ska slutförvaras i Sverige.</a:t>
            </a:r>
          </a:p>
          <a:p>
            <a:endParaRPr lang="sv-SE" dirty="0"/>
          </a:p>
          <a:p>
            <a:r>
              <a:rPr lang="sv-SE" dirty="0" smtClean="0"/>
              <a:t>Upparbetning också en källa till kärnvapenmaterial + radioaktivitet</a:t>
            </a:r>
          </a:p>
          <a:p>
            <a:endParaRPr lang="sv-SE" dirty="0"/>
          </a:p>
          <a:p>
            <a:r>
              <a:rPr lang="sv-SE" b="1" dirty="0" smtClean="0"/>
              <a:t>Exempel: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La </a:t>
            </a:r>
            <a:r>
              <a:rPr lang="sv-SE" dirty="0"/>
              <a:t>Hague i Frankrike och Sellafield (f d </a:t>
            </a:r>
            <a:r>
              <a:rPr lang="sv-SE" dirty="0" err="1"/>
              <a:t>Windscale</a:t>
            </a:r>
            <a:r>
              <a:rPr lang="sv-SE" dirty="0"/>
              <a:t>) i </a:t>
            </a:r>
            <a:r>
              <a:rPr lang="sv-SE" dirty="0" smtClean="0"/>
              <a:t>England.</a:t>
            </a:r>
            <a:br>
              <a:rPr lang="sv-SE" dirty="0" smtClean="0"/>
            </a:br>
            <a:r>
              <a:rPr lang="sv-SE" dirty="0" smtClean="0"/>
              <a:t>Oerhört </a:t>
            </a:r>
            <a:r>
              <a:rPr lang="sv-SE" dirty="0"/>
              <a:t>miljöfarliga. Irländska sjön är </a:t>
            </a:r>
            <a:r>
              <a:rPr lang="sv-SE" dirty="0" smtClean="0"/>
              <a:t>starkt </a:t>
            </a:r>
            <a:r>
              <a:rPr lang="sv-SE" dirty="0"/>
              <a:t>radioaktivt förorenad, och en onormalt stor förekomst av leukemi och Downs syndrom </a:t>
            </a:r>
            <a:r>
              <a:rPr lang="sv-SE" dirty="0" smtClean="0"/>
              <a:t>har </a:t>
            </a:r>
            <a:r>
              <a:rPr lang="sv-SE" dirty="0"/>
              <a:t>konstaterats i anläggningarnas omgivningar </a:t>
            </a:r>
            <a:r>
              <a:rPr lang="sv-SE" dirty="0" smtClean="0"/>
              <a:t> </a:t>
            </a:r>
            <a:r>
              <a:rPr lang="sv-SE" dirty="0"/>
              <a:t>De årliga radioaktiva utsläppen från en upparbetningsanläggning motsvarar ungefär utsläppen från hundra kärnreaktorer i normaldrift.</a:t>
            </a:r>
          </a:p>
        </p:txBody>
      </p:sp>
      <p:sp>
        <p:nvSpPr>
          <p:cNvPr id="6" name="Höger 5"/>
          <p:cNvSpPr/>
          <p:nvPr/>
        </p:nvSpPr>
        <p:spPr>
          <a:xfrm>
            <a:off x="2771800" y="1484784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8600"/>
            <a:ext cx="7315200" cy="1219200"/>
          </a:xfrm>
        </p:spPr>
        <p:txBody>
          <a:bodyPr/>
          <a:lstStyle/>
          <a:p>
            <a:r>
              <a:rPr lang="sv-SE" sz="3700" dirty="0" smtClean="0"/>
              <a:t>Kärnkraftskedjan</a:t>
            </a:r>
            <a:endParaRPr lang="sv-SE" sz="2900" b="0" dirty="0"/>
          </a:p>
        </p:txBody>
      </p:sp>
      <p:sp>
        <p:nvSpPr>
          <p:cNvPr id="7" name="textruta 6"/>
          <p:cNvSpPr txBox="1"/>
          <p:nvPr/>
        </p:nvSpPr>
        <p:spPr>
          <a:xfrm>
            <a:off x="1043608" y="1412776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Slutförvar</a:t>
            </a:r>
          </a:p>
          <a:p>
            <a:endParaRPr lang="sv-SE" dirty="0"/>
          </a:p>
          <a:p>
            <a:r>
              <a:rPr lang="sv-SE" dirty="0" smtClean="0"/>
              <a:t>Inget land har säker metod!</a:t>
            </a:r>
          </a:p>
          <a:p>
            <a:endParaRPr lang="sv-SE" dirty="0"/>
          </a:p>
          <a:p>
            <a:r>
              <a:rPr lang="sv-SE" b="1" dirty="0" smtClean="0"/>
              <a:t>Sverige </a:t>
            </a:r>
          </a:p>
          <a:p>
            <a:r>
              <a:rPr lang="sv-SE" dirty="0" smtClean="0"/>
              <a:t>SKB har ansökt om slutförvaring i Forsmark</a:t>
            </a:r>
          </a:p>
          <a:p>
            <a:endParaRPr lang="sv-SE" dirty="0"/>
          </a:p>
          <a:p>
            <a:r>
              <a:rPr lang="sv-SE" dirty="0" smtClean="0"/>
              <a:t>Kopparkapslar, 450-500 meters djup, bentonitlera</a:t>
            </a:r>
          </a:p>
          <a:p>
            <a:endParaRPr lang="sv-SE" dirty="0"/>
          </a:p>
          <a:p>
            <a:r>
              <a:rPr lang="sv-SE" dirty="0" smtClean="0"/>
              <a:t>Kritik från MKG (Miljöorganisationernas kärnavfallsgranskning)</a:t>
            </a:r>
          </a:p>
          <a:p>
            <a:r>
              <a:rPr lang="sv-SE" dirty="0" smtClean="0"/>
              <a:t>Koppar korroderar även i syrefria miljöer, processen påskyndas av värme. Påstått skydd i 100 000 år kanske bara ger skydd i något hundratal!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8600"/>
            <a:ext cx="7315200" cy="1219200"/>
          </a:xfrm>
        </p:spPr>
        <p:txBody>
          <a:bodyPr/>
          <a:lstStyle/>
          <a:p>
            <a:r>
              <a:rPr lang="sv-SE" sz="3700" dirty="0" smtClean="0"/>
              <a:t>Kärnkraft </a:t>
            </a:r>
            <a:r>
              <a:rPr lang="sv-SE" sz="3700" dirty="0"/>
              <a:t>är </a:t>
            </a:r>
            <a:r>
              <a:rPr lang="sv-SE" sz="3700" dirty="0" smtClean="0"/>
              <a:t>farlig</a:t>
            </a:r>
            <a:endParaRPr lang="sv-SE" sz="2900" b="0" dirty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539750" y="1727200"/>
            <a:ext cx="79200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v-SE" sz="2400" b="1" dirty="0">
                <a:solidFill>
                  <a:srgbClr val="000000"/>
                </a:solidFill>
              </a:rPr>
              <a:t> </a:t>
            </a:r>
            <a:r>
              <a:rPr lang="sv-SE" sz="2400" b="1" dirty="0" smtClean="0">
                <a:solidFill>
                  <a:srgbClr val="000000"/>
                </a:solidFill>
              </a:rPr>
              <a:t>Hela kärnkraftskedjan ger </a:t>
            </a:r>
            <a:r>
              <a:rPr lang="sv-SE" sz="2400" b="1" dirty="0">
                <a:solidFill>
                  <a:srgbClr val="000000"/>
                </a:solidFill>
              </a:rPr>
              <a:t>miljö- och hälsoskador</a:t>
            </a:r>
          </a:p>
          <a:p>
            <a:pPr>
              <a:buFontTx/>
              <a:buChar char="•"/>
            </a:pPr>
            <a:endParaRPr lang="sv-SE" sz="2400" b="1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sv-SE" sz="2400" b="1" dirty="0">
                <a:solidFill>
                  <a:srgbClr val="000000"/>
                </a:solidFill>
              </a:rPr>
              <a:t> Driftsproblem: rutinutsläpp, olyckor, barncancer?</a:t>
            </a:r>
          </a:p>
          <a:p>
            <a:endParaRPr lang="sv-SE" sz="2400" b="1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sv-SE" sz="2400" b="1" dirty="0">
                <a:solidFill>
                  <a:srgbClr val="000000"/>
                </a:solidFill>
              </a:rPr>
              <a:t> </a:t>
            </a:r>
            <a:r>
              <a:rPr lang="sv-SE" sz="2400" b="1" dirty="0" smtClean="0">
                <a:solidFill>
                  <a:srgbClr val="000000"/>
                </a:solidFill>
              </a:rPr>
              <a:t> </a:t>
            </a:r>
            <a:r>
              <a:rPr lang="sv-SE" sz="2400" b="1" dirty="0">
                <a:solidFill>
                  <a:srgbClr val="000000"/>
                </a:solidFill>
              </a:rPr>
              <a:t>Högaktivt livsfarligt </a:t>
            </a:r>
            <a:r>
              <a:rPr lang="sv-SE" sz="2400" b="1" dirty="0" smtClean="0">
                <a:solidFill>
                  <a:srgbClr val="000000"/>
                </a:solidFill>
              </a:rPr>
              <a:t>avfall</a:t>
            </a:r>
            <a:br>
              <a:rPr lang="sv-SE" sz="2400" b="1" dirty="0" smtClean="0">
                <a:solidFill>
                  <a:srgbClr val="000000"/>
                </a:solidFill>
              </a:rPr>
            </a:br>
            <a:endParaRPr lang="sv-SE" sz="2400" b="1" dirty="0" smtClean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sv-SE" sz="2400" b="1" dirty="0">
                <a:solidFill>
                  <a:srgbClr val="000000"/>
                </a:solidFill>
              </a:rPr>
              <a:t> </a:t>
            </a:r>
            <a:r>
              <a:rPr lang="sv-SE" sz="2400" b="1" dirty="0" smtClean="0">
                <a:solidFill>
                  <a:srgbClr val="000000"/>
                </a:solidFill>
              </a:rPr>
              <a:t>Kärnkraft ger kärnvapenspridning</a:t>
            </a:r>
          </a:p>
          <a:p>
            <a:pPr>
              <a:buFontTx/>
              <a:buChar char="•"/>
            </a:pPr>
            <a:endParaRPr lang="sv-SE" sz="2400" b="1" dirty="0" smtClean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sv-SE" sz="2400" b="1" dirty="0">
                <a:solidFill>
                  <a:srgbClr val="000000"/>
                </a:solidFill>
              </a:rPr>
              <a:t> </a:t>
            </a:r>
            <a:r>
              <a:rPr lang="sv-SE" sz="2400" b="1" dirty="0" smtClean="0">
                <a:solidFill>
                  <a:srgbClr val="000000"/>
                </a:solidFill>
              </a:rPr>
              <a:t>Höga säkerhetskrav ger övervakningssamhälle</a:t>
            </a:r>
          </a:p>
          <a:p>
            <a:pPr>
              <a:buFontTx/>
              <a:buChar char="•"/>
            </a:pPr>
            <a:endParaRPr lang="sv-SE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mall">
  <a:themeElements>
    <a:clrScheme name="PPma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9DD03"/>
      </a:accent1>
      <a:accent2>
        <a:srgbClr val="7B7C7E"/>
      </a:accent2>
      <a:accent3>
        <a:srgbClr val="FFFFFF"/>
      </a:accent3>
      <a:accent4>
        <a:srgbClr val="000000"/>
      </a:accent4>
      <a:accent5>
        <a:srgbClr val="E1EBAA"/>
      </a:accent5>
      <a:accent6>
        <a:srgbClr val="6F7072"/>
      </a:accent6>
      <a:hlink>
        <a:srgbClr val="C4262E"/>
      </a:hlink>
      <a:folHlink>
        <a:srgbClr val="D7D3C7"/>
      </a:folHlink>
    </a:clrScheme>
    <a:fontScheme name="PPma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ma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9DD03"/>
        </a:accent1>
        <a:accent2>
          <a:srgbClr val="7B7C7E"/>
        </a:accent2>
        <a:accent3>
          <a:srgbClr val="FFFFFF"/>
        </a:accent3>
        <a:accent4>
          <a:srgbClr val="000000"/>
        </a:accent4>
        <a:accent5>
          <a:srgbClr val="E1EBAA"/>
        </a:accent5>
        <a:accent6>
          <a:srgbClr val="6F7072"/>
        </a:accent6>
        <a:hlink>
          <a:srgbClr val="C4262E"/>
        </a:hlink>
        <a:folHlink>
          <a:srgbClr val="D7D3C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149</Words>
  <Application>Microsoft Office PowerPoint</Application>
  <PresentationFormat>Bildspel på skärmen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PPmall</vt:lpstr>
      <vt:lpstr>Bild 1</vt:lpstr>
      <vt:lpstr>Kärnkraftskedjan</vt:lpstr>
      <vt:lpstr>Kärnkraftskedjan</vt:lpstr>
      <vt:lpstr>Kärnkraftskedjan</vt:lpstr>
      <vt:lpstr>Kärnkraftskedjan</vt:lpstr>
      <vt:lpstr>Kärnkraftskedjan</vt:lpstr>
      <vt:lpstr>Kärnkraftskedjan</vt:lpstr>
      <vt:lpstr>Kärnkraft är farlig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mikar</dc:creator>
  <cp:lastModifiedBy>Lena</cp:lastModifiedBy>
  <cp:revision>60</cp:revision>
  <dcterms:created xsi:type="dcterms:W3CDTF">2009-02-07T13:07:11Z</dcterms:created>
  <dcterms:modified xsi:type="dcterms:W3CDTF">2012-10-01T06:56:41Z</dcterms:modified>
</cp:coreProperties>
</file>